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5"/>
  </p:notesMasterIdLst>
  <p:sldIdLst>
    <p:sldId id="329" r:id="rId2"/>
    <p:sldId id="439" r:id="rId3"/>
    <p:sldId id="330" r:id="rId4"/>
    <p:sldId id="393" r:id="rId5"/>
    <p:sldId id="403" r:id="rId6"/>
    <p:sldId id="442" r:id="rId7"/>
    <p:sldId id="443" r:id="rId8"/>
    <p:sldId id="444" r:id="rId9"/>
    <p:sldId id="446" r:id="rId10"/>
    <p:sldId id="445" r:id="rId11"/>
    <p:sldId id="447" r:id="rId12"/>
    <p:sldId id="460" r:id="rId13"/>
    <p:sldId id="448" r:id="rId14"/>
    <p:sldId id="450" r:id="rId15"/>
    <p:sldId id="449" r:id="rId16"/>
    <p:sldId id="451" r:id="rId17"/>
    <p:sldId id="452" r:id="rId18"/>
    <p:sldId id="455" r:id="rId19"/>
    <p:sldId id="454" r:id="rId20"/>
    <p:sldId id="456" r:id="rId21"/>
    <p:sldId id="459" r:id="rId22"/>
    <p:sldId id="458" r:id="rId23"/>
    <p:sldId id="27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7B8F"/>
    <a:srgbClr val="111111"/>
    <a:srgbClr val="7892A0"/>
    <a:srgbClr val="FF9900"/>
    <a:srgbClr val="F4F4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2506" autoAdjust="0"/>
  </p:normalViewPr>
  <p:slideViewPr>
    <p:cSldViewPr snapToGrid="0">
      <p:cViewPr varScale="1">
        <p:scale>
          <a:sx n="83" d="100"/>
          <a:sy n="83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396982E-F476-58AC-9228-7EE5B040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67939F9-0EC9-A078-4343-78DF3EB54F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BF75FB-247B-3159-A8B8-7B2AEBCDA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368890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163E53D-B433-597B-1D03-A7666FC50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2D8D0D0-3FC0-2E71-1382-600A9253E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F74C252-B6A3-1CF7-AAE2-DACB4810EC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54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3A40020-E4E6-7EC2-76FB-FFCCDB7F8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CC2BEB55-213B-FDA7-E7D3-8B971443C3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25C9A4E7-D6C3-E770-966B-B9FCD1100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9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343F000-B077-5C96-7195-A8A794FA1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2886BD6-38E9-AEB7-7FE0-EE3BA8DC94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B4554F3-72AB-CE2C-1031-81F97B6B8E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本研究提出了一個結合 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FTM </a:t>
            </a:r>
            <a:r>
              <a:rPr lang="zh-TW" altLang="en-US" dirty="0"/>
              <a:t>資料的室內定位系統，並設計了 </a:t>
            </a:r>
            <a:r>
              <a:rPr lang="en-US" altLang="zh-TW" dirty="0" err="1"/>
              <a:t>RegDNN</a:t>
            </a:r>
            <a:r>
              <a:rPr lang="en-US" altLang="zh-TW" dirty="0"/>
              <a:t> </a:t>
            </a:r>
            <a:r>
              <a:rPr lang="zh-TW" altLang="en-US" dirty="0"/>
              <a:t>架構來強化定位準確度。整個系統可分為兩個主要階段：</a:t>
            </a:r>
            <a:r>
              <a:rPr lang="en-US" altLang="zh-TW" b="1" dirty="0"/>
              <a:t>Offline </a:t>
            </a:r>
            <a:r>
              <a:rPr lang="zh-TW" altLang="en-US" b="1" dirty="0"/>
              <a:t>階段</a:t>
            </a:r>
            <a:r>
              <a:rPr lang="zh-TW" altLang="en-US" dirty="0"/>
              <a:t>與 </a:t>
            </a:r>
            <a:r>
              <a:rPr lang="en-US" altLang="zh-TW" b="1" dirty="0"/>
              <a:t>Online </a:t>
            </a:r>
            <a:r>
              <a:rPr lang="zh-TW" altLang="en-US" b="1" dirty="0"/>
              <a:t>階段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b="1" dirty="0"/>
              <a:t>Offline </a:t>
            </a:r>
            <a:r>
              <a:rPr lang="zh-TW" altLang="en-US" b="1" dirty="0"/>
              <a:t>階段 </a:t>
            </a:r>
            <a:r>
              <a:rPr lang="en-US" altLang="zh-TW" b="1" dirty="0"/>
              <a:t>— </a:t>
            </a:r>
            <a:r>
              <a:rPr lang="zh-TW" altLang="en-US" b="1" dirty="0"/>
              <a:t>資料蒐集與模型訓練</a:t>
            </a:r>
          </a:p>
          <a:p>
            <a:pPr>
              <a:buNone/>
            </a:pPr>
            <a:r>
              <a:rPr lang="en-US" altLang="zh-TW" dirty="0"/>
              <a:t>Offline </a:t>
            </a:r>
            <a:r>
              <a:rPr lang="zh-TW" altLang="en-US" dirty="0"/>
              <a:t>階段目標是收集資料並訓練定位模型，主要包含以下步驟：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資料收集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/>
              <a:t>49 </a:t>
            </a:r>
            <a:r>
              <a:rPr lang="zh-TW" altLang="en-US" dirty="0"/>
              <a:t>個參考點（</a:t>
            </a:r>
            <a:r>
              <a:rPr lang="en-US" altLang="zh-TW" dirty="0"/>
              <a:t>RPs</a:t>
            </a:r>
            <a:r>
              <a:rPr lang="zh-TW" altLang="en-US" dirty="0"/>
              <a:t>）上，從場域內的 </a:t>
            </a:r>
            <a:r>
              <a:rPr lang="en-US" altLang="zh-TW" dirty="0"/>
              <a:t>4 </a:t>
            </a:r>
            <a:r>
              <a:rPr lang="zh-TW" altLang="en-US" dirty="0"/>
              <a:t>個 </a:t>
            </a:r>
            <a:r>
              <a:rPr lang="en-US" altLang="zh-TW" dirty="0"/>
              <a:t>AP </a:t>
            </a:r>
            <a:r>
              <a:rPr lang="zh-TW" altLang="en-US" dirty="0"/>
              <a:t>收集 </a:t>
            </a:r>
            <a:r>
              <a:rPr lang="en-US" altLang="zh-TW" dirty="0"/>
              <a:t>RSSI</a:t>
            </a:r>
            <a:r>
              <a:rPr lang="zh-TW" altLang="en-US" dirty="0"/>
              <a:t>、</a:t>
            </a:r>
            <a:r>
              <a:rPr lang="en-US" altLang="zh-TW" dirty="0"/>
              <a:t>FTM distance</a:t>
            </a:r>
            <a:r>
              <a:rPr lang="zh-TW" altLang="en-US" dirty="0"/>
              <a:t>，以及 </a:t>
            </a:r>
            <a:r>
              <a:rPr lang="en-US" altLang="zh-TW" dirty="0"/>
              <a:t>FTM distance </a:t>
            </a:r>
            <a:r>
              <a:rPr lang="zh-TW" altLang="en-US" dirty="0"/>
              <a:t>的標準差（</a:t>
            </a:r>
            <a:r>
              <a:rPr lang="en-US" altLang="zh-TW" dirty="0" err="1"/>
              <a:t>StdDev</a:t>
            </a:r>
            <a:r>
              <a:rPr lang="zh-TW" altLang="en-US" dirty="0"/>
              <a:t>）。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時間同步與資料融合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將來自不同 </a:t>
            </a:r>
            <a:r>
              <a:rPr lang="en-US" altLang="zh-TW" dirty="0"/>
              <a:t>AP </a:t>
            </a:r>
            <a:r>
              <a:rPr lang="zh-TW" altLang="en-US" dirty="0"/>
              <a:t>的資料依據 </a:t>
            </a:r>
            <a:r>
              <a:rPr lang="en-US" altLang="zh-TW" dirty="0"/>
              <a:t>timestamp </a:t>
            </a:r>
            <a:r>
              <a:rPr lang="zh-TW" altLang="en-US" dirty="0"/>
              <a:t>進行對齊，確保資料時序一致性。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模擬 </a:t>
            </a:r>
            <a:r>
              <a:rPr lang="en-US" altLang="zh-TW" b="1" dirty="0"/>
              <a:t>Traditional AP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為模擬傳統 </a:t>
            </a:r>
            <a:r>
              <a:rPr lang="en-US" altLang="zh-TW" dirty="0"/>
              <a:t>AP</a:t>
            </a:r>
            <a:r>
              <a:rPr lang="zh-TW" altLang="en-US" dirty="0"/>
              <a:t>，將部分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FTM </a:t>
            </a:r>
            <a:r>
              <a:rPr lang="zh-TW" altLang="en-US" dirty="0"/>
              <a:t>與 </a:t>
            </a:r>
            <a:r>
              <a:rPr lang="en-US" altLang="zh-TW" dirty="0" err="1"/>
              <a:t>StdDev</a:t>
            </a:r>
            <a:r>
              <a:rPr lang="en-US" altLang="zh-TW" dirty="0"/>
              <a:t> </a:t>
            </a:r>
            <a:r>
              <a:rPr lang="zh-TW" altLang="en-US" dirty="0"/>
              <a:t>資料移除，僅保留 </a:t>
            </a:r>
            <a:r>
              <a:rPr lang="en-US" altLang="zh-TW" dirty="0"/>
              <a:t>RSSI</a:t>
            </a:r>
            <a:r>
              <a:rPr lang="zh-TW" altLang="en-US" dirty="0"/>
              <a:t>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使用剩餘的 </a:t>
            </a:r>
            <a:r>
              <a:rPr lang="en-US" altLang="zh-TW" dirty="0"/>
              <a:t>RSSI </a:t>
            </a:r>
            <a:r>
              <a:rPr lang="zh-TW" altLang="en-US" dirty="0"/>
              <a:t>和已知的 </a:t>
            </a:r>
            <a:r>
              <a:rPr lang="en-US" altLang="zh-TW" dirty="0"/>
              <a:t>FTM distance </a:t>
            </a:r>
            <a:r>
              <a:rPr lang="zh-TW" altLang="en-US" dirty="0"/>
              <a:t>訓練一個 </a:t>
            </a:r>
            <a:r>
              <a:rPr lang="en-US" altLang="zh-TW" b="1" dirty="0"/>
              <a:t>Regressor</a:t>
            </a:r>
            <a:r>
              <a:rPr lang="zh-TW" altLang="en-US" dirty="0"/>
              <a:t>，學習 </a:t>
            </a:r>
            <a:r>
              <a:rPr lang="en-US" altLang="zh-TW" dirty="0"/>
              <a:t>RSSI </a:t>
            </a:r>
            <a:r>
              <a:rPr lang="zh-TW" altLang="en-US" dirty="0"/>
              <a:t>與距離間的關聯，並用來預測傳統 </a:t>
            </a:r>
            <a:r>
              <a:rPr lang="en-US" altLang="zh-TW" dirty="0"/>
              <a:t>AP </a:t>
            </a:r>
            <a:r>
              <a:rPr lang="zh-TW" altLang="en-US" dirty="0"/>
              <a:t>的虛擬距離特徵。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資料前處理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將所有輸入特徵（</a:t>
            </a:r>
            <a:r>
              <a:rPr lang="en-US" altLang="zh-TW" dirty="0"/>
              <a:t>RSSI</a:t>
            </a:r>
            <a:r>
              <a:rPr lang="zh-TW" altLang="en-US" dirty="0"/>
              <a:t>、</a:t>
            </a:r>
            <a:r>
              <a:rPr lang="en-US" altLang="zh-TW" dirty="0"/>
              <a:t>FTM</a:t>
            </a:r>
            <a:r>
              <a:rPr lang="zh-TW" altLang="en-US" dirty="0"/>
              <a:t>、</a:t>
            </a:r>
            <a:r>
              <a:rPr lang="en-US" altLang="zh-TW" dirty="0" err="1"/>
              <a:t>StdDev</a:t>
            </a:r>
            <a:r>
              <a:rPr lang="zh-TW" altLang="en-US" dirty="0"/>
              <a:t>）進行</a:t>
            </a:r>
            <a:r>
              <a:rPr lang="zh-TW" altLang="en-US" b="1" dirty="0"/>
              <a:t>標準化處理</a:t>
            </a:r>
            <a:r>
              <a:rPr lang="zh-TW" altLang="en-US" dirty="0"/>
              <a:t>（使用 </a:t>
            </a:r>
            <a:r>
              <a:rPr lang="en-US" altLang="zh-TW" dirty="0"/>
              <a:t>z-score normalization</a:t>
            </a:r>
            <a:r>
              <a:rPr lang="zh-TW" altLang="en-US" dirty="0"/>
              <a:t>）。</a:t>
            </a:r>
          </a:p>
          <a:p>
            <a:pPr>
              <a:buFont typeface="+mj-lt"/>
              <a:buAutoNum type="arabicPeriod"/>
            </a:pPr>
            <a:r>
              <a:rPr lang="en-US" altLang="zh-TW" b="1" dirty="0"/>
              <a:t>DNN</a:t>
            </a:r>
            <a:r>
              <a:rPr lang="zh-TW" altLang="en-US" b="1" dirty="0"/>
              <a:t>模型訓練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最後，將收集到的特徵向量輸入 </a:t>
            </a:r>
            <a:r>
              <a:rPr lang="en-US" altLang="zh-TW" dirty="0"/>
              <a:t>DNN </a:t>
            </a:r>
            <a:r>
              <a:rPr lang="zh-TW" altLang="en-US" dirty="0"/>
              <a:t>進行訓練，完成定位模型的建立。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b="1" dirty="0"/>
              <a:t>Online </a:t>
            </a:r>
            <a:r>
              <a:rPr lang="zh-TW" altLang="en-US" b="1" dirty="0"/>
              <a:t>階段 </a:t>
            </a:r>
            <a:r>
              <a:rPr lang="en-US" altLang="zh-TW" b="1" dirty="0"/>
              <a:t>— </a:t>
            </a:r>
            <a:r>
              <a:rPr lang="zh-TW" altLang="en-US" b="1" dirty="0"/>
              <a:t>定位預測</a:t>
            </a:r>
          </a:p>
          <a:p>
            <a:pPr>
              <a:buNone/>
            </a:pPr>
            <a:r>
              <a:rPr lang="zh-TW" altLang="en-US" dirty="0"/>
              <a:t>在 </a:t>
            </a:r>
            <a:r>
              <a:rPr lang="en-US" altLang="zh-TW" dirty="0"/>
              <a:t>Online </a:t>
            </a:r>
            <a:r>
              <a:rPr lang="zh-TW" altLang="en-US" dirty="0"/>
              <a:t>階段，不再進行任何模型訓練，只執行以下步驟進行即時定位預測：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資料收集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收集新的 </a:t>
            </a:r>
            <a:r>
              <a:rPr lang="en-US" altLang="zh-TW" dirty="0"/>
              <a:t>RSSI</a:t>
            </a:r>
            <a:r>
              <a:rPr lang="zh-TW" altLang="en-US" dirty="0"/>
              <a:t>、</a:t>
            </a:r>
            <a:r>
              <a:rPr lang="en-US" altLang="zh-TW" dirty="0"/>
              <a:t>FTM</a:t>
            </a:r>
            <a:r>
              <a:rPr lang="zh-TW" altLang="en-US" dirty="0"/>
              <a:t>、</a:t>
            </a:r>
            <a:r>
              <a:rPr lang="en-US" altLang="zh-TW" dirty="0" err="1"/>
              <a:t>StdDev</a:t>
            </a:r>
            <a:r>
              <a:rPr lang="en-US" altLang="zh-TW" dirty="0"/>
              <a:t> </a:t>
            </a:r>
            <a:r>
              <a:rPr lang="zh-TW" altLang="en-US" dirty="0"/>
              <a:t>資料。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資料前處理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使用 </a:t>
            </a:r>
            <a:r>
              <a:rPr lang="en-US" altLang="zh-TW" dirty="0"/>
              <a:t>Offline </a:t>
            </a:r>
            <a:r>
              <a:rPr lang="zh-TW" altLang="en-US" dirty="0"/>
              <a:t>階段相同的標準化方法，對資料進行處理。</a:t>
            </a:r>
          </a:p>
          <a:p>
            <a:pPr>
              <a:buFont typeface="+mj-lt"/>
              <a:buAutoNum type="arabicPeriod"/>
            </a:pPr>
            <a:r>
              <a:rPr lang="zh-TW" altLang="en-US" b="1" dirty="0"/>
              <a:t>定位推論</a:t>
            </a:r>
            <a:endParaRPr lang="zh-TW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TW" altLang="en-US" dirty="0"/>
              <a:t>先經由訓練好的 </a:t>
            </a:r>
            <a:r>
              <a:rPr lang="en-US" altLang="zh-TW" dirty="0"/>
              <a:t>Regressor </a:t>
            </a:r>
            <a:r>
              <a:rPr lang="zh-TW" altLang="en-US" dirty="0"/>
              <a:t>模擬出傳統 </a:t>
            </a:r>
            <a:r>
              <a:rPr lang="en-US" altLang="zh-TW" dirty="0"/>
              <a:t>AP </a:t>
            </a:r>
            <a:r>
              <a:rPr lang="zh-TW" altLang="en-US" dirty="0"/>
              <a:t>的距離特徵，再將所有特徵輸入訓練完成的 </a:t>
            </a:r>
            <a:r>
              <a:rPr lang="en-US" altLang="zh-TW" dirty="0"/>
              <a:t>DNN </a:t>
            </a:r>
            <a:r>
              <a:rPr lang="zh-TW" altLang="en-US" dirty="0"/>
              <a:t>模型，輸出預測位置。</a:t>
            </a:r>
          </a:p>
          <a:p>
            <a:pPr>
              <a:buNone/>
            </a:pPr>
            <a:r>
              <a:rPr lang="en-US" altLang="zh-TW" b="1" dirty="0" err="1"/>
              <a:t>RegDNN</a:t>
            </a:r>
            <a:r>
              <a:rPr lang="en-US" altLang="zh-TW" b="1" dirty="0"/>
              <a:t> </a:t>
            </a:r>
            <a:r>
              <a:rPr lang="zh-TW" altLang="en-US" b="1" dirty="0"/>
              <a:t>模型特色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應對異質環境</a:t>
            </a:r>
            <a:r>
              <a:rPr lang="zh-TW" altLang="en-US" dirty="0"/>
              <a:t>：即使場域中僅有部分 </a:t>
            </a:r>
            <a:r>
              <a:rPr lang="en-US" altLang="zh-TW" dirty="0"/>
              <a:t>AP </a:t>
            </a:r>
            <a:r>
              <a:rPr lang="zh-TW" altLang="en-US" dirty="0"/>
              <a:t>支援 </a:t>
            </a:r>
            <a:r>
              <a:rPr lang="en-US" altLang="zh-TW" dirty="0"/>
              <a:t>FTM</a:t>
            </a:r>
            <a:r>
              <a:rPr lang="zh-TW" altLang="en-US" dirty="0"/>
              <a:t>，本系統也能有效利用 </a:t>
            </a:r>
            <a:r>
              <a:rPr lang="en-US" altLang="zh-TW" dirty="0"/>
              <a:t>RSSI </a:t>
            </a:r>
            <a:r>
              <a:rPr lang="zh-TW" altLang="en-US" dirty="0"/>
              <a:t>訓練出模擬距離特徵，提升定位準確度。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空間資訊強化</a:t>
            </a:r>
            <a:r>
              <a:rPr lang="zh-TW" altLang="en-US" dirty="0"/>
              <a:t>：</a:t>
            </a:r>
            <a:r>
              <a:rPr lang="en-US" altLang="zh-TW" dirty="0"/>
              <a:t>Regressor </a:t>
            </a:r>
            <a:r>
              <a:rPr lang="zh-TW" altLang="en-US" dirty="0"/>
              <a:t>學習 </a:t>
            </a:r>
            <a:r>
              <a:rPr lang="en-US" altLang="zh-TW" dirty="0"/>
              <a:t>RSSI </a:t>
            </a:r>
            <a:r>
              <a:rPr lang="zh-TW" altLang="en-US" dirty="0"/>
              <a:t>與距離間的空間關係，讓傳統 </a:t>
            </a:r>
            <a:r>
              <a:rPr lang="en-US" altLang="zh-TW" dirty="0"/>
              <a:t>AP </a:t>
            </a:r>
            <a:r>
              <a:rPr lang="zh-TW" altLang="en-US" dirty="0"/>
              <a:t>也能提供具備物理意義的特徵資訊。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1" dirty="0"/>
              <a:t>彈性部署</a:t>
            </a:r>
            <a:r>
              <a:rPr lang="zh-TW" altLang="en-US" dirty="0"/>
              <a:t>：支援混合型 </a:t>
            </a:r>
            <a:r>
              <a:rPr lang="en-US" altLang="zh-TW" dirty="0"/>
              <a:t>AP </a:t>
            </a:r>
            <a:r>
              <a:rPr lang="zh-TW" altLang="en-US" dirty="0"/>
              <a:t>部署場景，不需全數升級為 </a:t>
            </a:r>
            <a:r>
              <a:rPr lang="en-US" altLang="zh-TW" dirty="0" err="1"/>
              <a:t>mcAP</a:t>
            </a:r>
            <a:r>
              <a:rPr lang="zh-TW" altLang="en-US" dirty="0"/>
              <a:t>，即可達成高效室內定位。</a:t>
            </a:r>
          </a:p>
          <a:p>
            <a:pPr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4169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6B14352-3879-A53D-6004-52B261599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7A289140-D81F-3DD6-AB90-DC9950403E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5964DE6-BB5C-A12E-947F-8150F049C9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稍微解釋 </a:t>
            </a:r>
            <a:r>
              <a:rPr lang="en-US" altLang="zh-TW" dirty="0"/>
              <a:t>distance </a:t>
            </a:r>
            <a:r>
              <a:rPr lang="zh-TW" altLang="en-US" dirty="0"/>
              <a:t>和 </a:t>
            </a:r>
            <a:r>
              <a:rPr lang="en-US" altLang="zh-TW" dirty="0" err="1"/>
              <a:t>StdDev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9339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F03E12E-0AB8-F6A8-6959-F5ECFF7B8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2220C1D-01D6-64E3-DD26-0F2854E0F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A1BE27F-3233-6FEF-3AAC-2F5AD11F5C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51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83A9472-E9E8-8443-327D-E587E2CA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AF2DB1B-7716-8E58-266A-45F184FDF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809ED29-2FD2-B2C1-4BFF-42D159DF2F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88408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ED1458E-58D2-24BD-E307-2CBD78E47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14B5262-D541-65B5-A52A-F9550A000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782409C-28C0-17ED-F3F3-8642068A8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0180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9BEDCB4-9036-0C0A-FD5C-12DD59EE7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190F2F4-7E6C-1AE5-EDB7-E30FB63270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56E4145-1177-035D-71BC-156306C9CD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31542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9A7F0CC-C82E-B1FB-1FE5-8C83D42D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AF0A3EE-B93D-422D-14E3-6C2FCF26A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776FF8A-A3EC-45B0-2079-7FA24382A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562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8FEEF5CA-D087-3854-387A-D6AE04AF2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115D4E87-E446-7E79-4670-D5E31B1D7A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AF3F3712-02E8-2519-D6E5-082CE907B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455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91CA065-CF44-C78E-1171-73C2E099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445EFCF-CC80-AB73-E524-6BD9135730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BA9D8D5-5F13-2DAD-3CAE-895E6E4CE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1815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7E1DE13-8EB7-E3B4-6CD8-CBC591C9B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DE299B98-4BE9-5A39-0538-79A76EDA7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7EDAA23-6BB3-33A6-A59F-383251B3A2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6104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64FA91A-BEB4-80E7-2397-BA2173E60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63130B2-078F-397E-21A7-27366C4D13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F20D67F-4B41-2B9F-827C-DD1AB831D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b="1" dirty="0"/>
              <a:t>空間關聯特徵 </a:t>
            </a:r>
            <a:r>
              <a:rPr lang="en-US" altLang="zh-TW" b="1" dirty="0"/>
              <a:t>(Spatial Relationship Features)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隱藏層會學習到「不同 </a:t>
            </a:r>
            <a:r>
              <a:rPr lang="en-US" altLang="zh-TW" dirty="0"/>
              <a:t>AP </a:t>
            </a:r>
            <a:r>
              <a:rPr lang="zh-TW" altLang="en-US" dirty="0"/>
              <a:t>的 </a:t>
            </a:r>
            <a:r>
              <a:rPr lang="en-US" altLang="zh-TW" dirty="0"/>
              <a:t>RSSI </a:t>
            </a:r>
            <a:r>
              <a:rPr lang="zh-TW" altLang="en-US" dirty="0"/>
              <a:t>跟距離」之間的空間分布關係。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例如：如果 </a:t>
            </a:r>
            <a:r>
              <a:rPr lang="en-US" altLang="zh-TW" dirty="0"/>
              <a:t>AP1_RSSI </a:t>
            </a:r>
            <a:r>
              <a:rPr lang="zh-TW" altLang="en-US" dirty="0"/>
              <a:t>很弱但 </a:t>
            </a:r>
            <a:r>
              <a:rPr lang="en-US" altLang="zh-TW" dirty="0"/>
              <a:t>AP4_RSSI </a:t>
            </a:r>
            <a:r>
              <a:rPr lang="zh-TW" altLang="en-US" dirty="0"/>
              <a:t>很強，代表可能靠近 </a:t>
            </a:r>
            <a:r>
              <a:rPr lang="en-US" altLang="zh-TW" dirty="0"/>
              <a:t>AP4</a:t>
            </a:r>
            <a:r>
              <a:rPr lang="zh-TW" altLang="en-US" dirty="0"/>
              <a:t>，遠離 </a:t>
            </a:r>
            <a:r>
              <a:rPr lang="en-US" altLang="zh-TW" dirty="0"/>
              <a:t>AP1</a:t>
            </a:r>
            <a:r>
              <a:rPr lang="zh-TW" altLang="en-US" dirty="0"/>
              <a:t>。</a:t>
            </a:r>
          </a:p>
          <a:p>
            <a:pPr>
              <a:buNone/>
            </a:pPr>
            <a:r>
              <a:rPr lang="zh-TW" altLang="en-US" b="1" dirty="0"/>
              <a:t>穩定性與距離的一致性特徵 </a:t>
            </a:r>
            <a:r>
              <a:rPr lang="en-US" altLang="zh-TW" b="1" dirty="0"/>
              <a:t>(Stability &amp; Distance Consistency Features)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透過 </a:t>
            </a:r>
            <a:r>
              <a:rPr lang="en-US" altLang="zh-TW" dirty="0"/>
              <a:t>AP3_StdDev</a:t>
            </a:r>
            <a:r>
              <a:rPr lang="zh-TW" altLang="en-US" dirty="0"/>
              <a:t>（量測標準差）學習到「哪個 </a:t>
            </a:r>
            <a:r>
              <a:rPr lang="en-US" altLang="zh-TW" dirty="0"/>
              <a:t>AP </a:t>
            </a:r>
            <a:r>
              <a:rPr lang="zh-TW" altLang="en-US" dirty="0"/>
              <a:t>的距離測量比較穩定」。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比如：</a:t>
            </a:r>
            <a:r>
              <a:rPr lang="en-US" altLang="zh-TW" dirty="0"/>
              <a:t>AP3_StdDev </a:t>
            </a:r>
            <a:r>
              <a:rPr lang="zh-TW" altLang="en-US" dirty="0"/>
              <a:t>很小 → 測量穩定 → 預測的位置更可信。</a:t>
            </a:r>
          </a:p>
          <a:p>
            <a:pPr>
              <a:buNone/>
            </a:pPr>
            <a:r>
              <a:rPr lang="zh-TW" altLang="en-US" b="1" dirty="0"/>
              <a:t>多 </a:t>
            </a:r>
            <a:r>
              <a:rPr lang="en-US" altLang="zh-TW" b="1" dirty="0"/>
              <a:t>AP </a:t>
            </a:r>
            <a:r>
              <a:rPr lang="zh-TW" altLang="en-US" b="1" dirty="0"/>
              <a:t>資訊融合特徵 </a:t>
            </a:r>
            <a:r>
              <a:rPr lang="en-US" altLang="zh-TW" b="1" dirty="0"/>
              <a:t>(Multi-AP Fusion Features)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Dense layers </a:t>
            </a:r>
            <a:r>
              <a:rPr lang="zh-TW" altLang="en-US" dirty="0"/>
              <a:t>可以自動把來自多個 </a:t>
            </a:r>
            <a:r>
              <a:rPr lang="en-US" altLang="zh-TW" dirty="0"/>
              <a:t>AP </a:t>
            </a:r>
            <a:r>
              <a:rPr lang="zh-TW" altLang="en-US" dirty="0"/>
              <a:t>的 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distance </a:t>
            </a:r>
            <a:r>
              <a:rPr lang="zh-TW" altLang="en-US" dirty="0"/>
              <a:t>預測綜合起來，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學會「如何加權考慮不同 </a:t>
            </a:r>
            <a:r>
              <a:rPr lang="en-US" altLang="zh-TW" dirty="0"/>
              <a:t>AP </a:t>
            </a:r>
            <a:r>
              <a:rPr lang="zh-TW" altLang="en-US" dirty="0"/>
              <a:t>提供的資訊」以判斷位置。</a:t>
            </a:r>
          </a:p>
          <a:p>
            <a:pPr>
              <a:buNone/>
            </a:pPr>
            <a:r>
              <a:rPr lang="zh-TW" altLang="en-US" b="1" dirty="0"/>
              <a:t>預測與觀察的補充特徵 </a:t>
            </a:r>
            <a:r>
              <a:rPr lang="en-US" altLang="zh-TW" b="1" dirty="0"/>
              <a:t>(Predicted vs Observed Distance Features)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因為你有 </a:t>
            </a:r>
            <a:r>
              <a:rPr lang="en-US" altLang="zh-TW" dirty="0"/>
              <a:t>AP1_Distance_predicted, AP2_Distance_predicted, AP4_Distance_predicted</a:t>
            </a:r>
            <a:r>
              <a:rPr lang="zh-TW" altLang="en-US" dirty="0"/>
              <a:t>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模型可以學會結合「實際量到的 </a:t>
            </a:r>
            <a:r>
              <a:rPr lang="en-US" altLang="zh-TW" dirty="0"/>
              <a:t>RSSI</a:t>
            </a:r>
            <a:r>
              <a:rPr lang="zh-TW" altLang="en-US" dirty="0"/>
              <a:t>」與「回歸預測的距離」之間的偏差，進一步推測位置。</a:t>
            </a:r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endParaRPr lang="en-US" altLang="zh-TW" dirty="0"/>
          </a:p>
          <a:p>
            <a:pPr>
              <a:buNone/>
            </a:pPr>
            <a:r>
              <a:rPr lang="en-US" altLang="zh-TW" b="1" dirty="0"/>
              <a:t>Feature transformation &amp; normalization</a:t>
            </a:r>
            <a:br>
              <a:rPr lang="en-US" altLang="zh-TW" dirty="0"/>
            </a:br>
            <a:r>
              <a:rPr lang="zh-TW" altLang="en-US" dirty="0"/>
              <a:t>加了 </a:t>
            </a:r>
            <a:r>
              <a:rPr lang="en-US" altLang="zh-TW" b="1" dirty="0"/>
              <a:t>Batch Normalization</a:t>
            </a:r>
            <a:r>
              <a:rPr lang="zh-TW" altLang="en-US" dirty="0"/>
              <a:t>，在每層輸出後重新標準化資料，</a:t>
            </a:r>
            <a:br>
              <a:rPr lang="zh-TW" altLang="en-US" dirty="0"/>
            </a:br>
            <a:r>
              <a:rPr lang="zh-TW" altLang="en-US" dirty="0"/>
              <a:t>讓訓練更穩定，加速收斂，也有助於降低 </a:t>
            </a:r>
            <a:r>
              <a:rPr lang="en-US" altLang="zh-TW" dirty="0"/>
              <a:t>internal covariate shift</a:t>
            </a:r>
            <a:r>
              <a:rPr lang="zh-TW" altLang="en-US" dirty="0"/>
              <a:t>。</a:t>
            </a:r>
          </a:p>
          <a:p>
            <a:r>
              <a:rPr lang="en-US" altLang="zh-TW" b="1" dirty="0"/>
              <a:t>Regularization</a:t>
            </a:r>
            <a:br>
              <a:rPr lang="en-US" altLang="zh-TW" dirty="0"/>
            </a:br>
            <a:r>
              <a:rPr lang="zh-TW" altLang="en-US" dirty="0"/>
              <a:t>加了 </a:t>
            </a:r>
            <a:r>
              <a:rPr lang="en-US" altLang="zh-TW" b="1" dirty="0"/>
              <a:t>Dropout (0.3)</a:t>
            </a:r>
            <a:r>
              <a:rPr lang="zh-TW" altLang="en-US" dirty="0"/>
              <a:t>，隨機丟棄神經元，減少 </a:t>
            </a:r>
            <a:r>
              <a:rPr lang="en-US" altLang="zh-TW" dirty="0"/>
              <a:t>overfitting</a:t>
            </a:r>
            <a:r>
              <a:rPr lang="zh-TW" altLang="en-US" dirty="0"/>
              <a:t>，提升模型泛化能力。</a:t>
            </a:r>
          </a:p>
          <a:p>
            <a:pPr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8572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在室內環境中 傳統我們 </a:t>
            </a:r>
            <a:r>
              <a:rPr lang="en-US" altLang="zh-TW" dirty="0"/>
              <a:t>google map </a:t>
            </a:r>
            <a:r>
              <a:rPr lang="zh-TW" altLang="en-US" dirty="0"/>
              <a:t>使用的 </a:t>
            </a:r>
            <a:r>
              <a:rPr lang="en-US" altLang="zh-TW" dirty="0"/>
              <a:t>GNSS</a:t>
            </a:r>
            <a:r>
              <a:rPr lang="zh-TW" altLang="en-US" dirty="0"/>
              <a:t> 系統會因為建築物遮擋，無法精確的找到使用者，此外在建築物當中，因為建築物的複雜結構，更需樣賴更加精確的方式定位</a:t>
            </a:r>
            <a:endParaRPr lang="en-US" altLang="zh-TW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如何解決室內環境定位系統成為一大課題，室內還通常較為複雜，如複雜的建築結構、不同路徑的空間時常伴隨許多遮擋物，此外室內環境中需要有更精確的定位，因此室內定位系統</a:t>
            </a:r>
            <a:endParaRPr lang="en-US" altLang="zh-TW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的重要性油然而生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CCD8F87B-1371-8B2B-7DFF-CD44E859C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31B453C-4FE9-89EB-873D-258B32796B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C4EA77F-2999-7F82-7537-133CEEA8C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目前被廣泛研究和應用的定位技術有幾種，分別是：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藍牙低功耗（</a:t>
            </a:r>
            <a:r>
              <a:rPr lang="en-US" altLang="zh-TW" dirty="0"/>
              <a:t>BLE</a:t>
            </a:r>
            <a:r>
              <a:rPr lang="zh-TW" altLang="en-US" dirty="0"/>
              <a:t>） 超寬頻（</a:t>
            </a:r>
            <a:r>
              <a:rPr lang="en-US" altLang="zh-TW" dirty="0"/>
              <a:t>UWB</a:t>
            </a:r>
            <a:r>
              <a:rPr lang="zh-TW" altLang="en-US" dirty="0"/>
              <a:t>） 無線射頻識別（</a:t>
            </a:r>
            <a:r>
              <a:rPr lang="en-US" altLang="zh-TW" dirty="0"/>
              <a:t>RFID</a:t>
            </a:r>
            <a:r>
              <a:rPr lang="zh-TW" altLang="en-US" dirty="0"/>
              <a:t>）以及 </a:t>
            </a:r>
            <a:r>
              <a:rPr lang="en-US" altLang="zh-TW" dirty="0"/>
              <a:t>Wi-Fi</a:t>
            </a:r>
          </a:p>
          <a:p>
            <a:pPr>
              <a:buNone/>
            </a:pPr>
            <a:r>
              <a:rPr lang="zh-TW" altLang="en-US" dirty="0"/>
              <a:t>其中 </a:t>
            </a:r>
            <a:r>
              <a:rPr lang="en-US" altLang="zh-TW" b="1" dirty="0"/>
              <a:t>Wi-Fi </a:t>
            </a:r>
            <a:r>
              <a:rPr lang="zh-TW" altLang="en-US" b="1" dirty="0"/>
              <a:t>是目前最常被使用的選擇</a:t>
            </a:r>
            <a:r>
              <a:rPr lang="zh-TW" altLang="en-US" dirty="0"/>
              <a:t>，原因主要有三個：</a:t>
            </a:r>
          </a:p>
          <a:p>
            <a:pPr>
              <a:buFont typeface="+mj-lt"/>
              <a:buAutoNum type="arabicPeriod"/>
            </a:pPr>
            <a:r>
              <a:rPr lang="en-US" altLang="zh-TW" dirty="0"/>
              <a:t>Wi-Fi </a:t>
            </a:r>
            <a:r>
              <a:rPr lang="zh-TW" altLang="en-US" dirty="0"/>
              <a:t>基地台在生活空間中已經非常普遍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不需要額外增加太多硬體成本</a:t>
            </a:r>
          </a:p>
          <a:p>
            <a:pPr>
              <a:buFont typeface="+mj-lt"/>
              <a:buAutoNum type="arabicPeriod"/>
            </a:pPr>
            <a:r>
              <a:rPr lang="zh-TW" altLang="en-US" dirty="0"/>
              <a:t>幾乎所有手機與設備都內建 </a:t>
            </a:r>
            <a:r>
              <a:rPr lang="en-US" altLang="zh-TW" dirty="0"/>
              <a:t>Wi-Fi </a:t>
            </a:r>
            <a:r>
              <a:rPr lang="zh-TW" altLang="en-US" dirty="0"/>
              <a:t>功能，使用起來非常方便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空間中到處都佈滿了無線訊號，像是 </a:t>
            </a:r>
            <a:r>
              <a:rPr lang="en-US" altLang="zh-TW" dirty="0"/>
              <a:t>Wi-Fi </a:t>
            </a:r>
            <a:r>
              <a:rPr lang="zh-TW" altLang="en-US" dirty="0"/>
              <a:t>或藍牙這類裝置發出的訊號會因為各種環境因素會導致</a:t>
            </a:r>
            <a:r>
              <a:rPr lang="zh-TW" altLang="en-US" b="1" dirty="0"/>
              <a:t>每個位置接收到的訊號都略有差異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也因此，我們可以把「一個位置的無線訊號特徵」視為它的</a:t>
            </a:r>
            <a:r>
              <a:rPr lang="zh-TW" altLang="en-US" b="1" dirty="0"/>
              <a:t>專屬指紋</a:t>
            </a:r>
            <a:r>
              <a:rPr lang="zh-TW" altLang="en-US" dirty="0"/>
              <a:t> </a:t>
            </a:r>
            <a:r>
              <a:rPr lang="en-US" altLang="zh-TW" dirty="0"/>
              <a:t>——</a:t>
            </a:r>
            <a:br>
              <a:rPr lang="en-US" altLang="zh-TW" dirty="0"/>
            </a:br>
            <a:r>
              <a:rPr lang="zh-TW" altLang="en-US" dirty="0"/>
              <a:t>不同位置，就有不同的訊號組合，就像每個人都有獨一無二的指紋一樣。</a:t>
            </a:r>
          </a:p>
          <a:p>
            <a:pPr>
              <a:buNone/>
            </a:pPr>
            <a:endParaRPr lang="zh-TW" altLang="en-US" dirty="0"/>
          </a:p>
          <a:p>
            <a:pPr>
              <a:buNone/>
            </a:pPr>
            <a:r>
              <a:rPr lang="zh-TW" altLang="en-US" dirty="0"/>
              <a:t>而在</a:t>
            </a:r>
            <a:r>
              <a:rPr lang="en-US" altLang="zh-TW" dirty="0"/>
              <a:t>WIFI</a:t>
            </a:r>
            <a:r>
              <a:rPr lang="zh-TW" altLang="en-US" dirty="0"/>
              <a:t> 技術中，最常使用也最容易取得的就是 </a:t>
            </a:r>
            <a:r>
              <a:rPr lang="en-US" altLang="zh-TW" dirty="0"/>
              <a:t>Wi-Fi </a:t>
            </a:r>
            <a:r>
              <a:rPr lang="zh-TW" altLang="en-US" dirty="0"/>
              <a:t>訊號強度，也就是 </a:t>
            </a:r>
            <a:r>
              <a:rPr lang="en-US" altLang="zh-TW" b="1" dirty="0"/>
              <a:t>RSSI</a:t>
            </a:r>
            <a:r>
              <a:rPr lang="zh-TW" altLang="en-US" b="1" dirty="0"/>
              <a:t>（</a:t>
            </a:r>
            <a:r>
              <a:rPr lang="en-US" altLang="zh-TW" b="1" dirty="0"/>
              <a:t>Received Signal Strength Indicator</a:t>
            </a:r>
            <a:r>
              <a:rPr lang="zh-TW" altLang="en-US" b="1" dirty="0"/>
              <a:t>）</a:t>
            </a:r>
            <a:r>
              <a:rPr lang="zh-TW" altLang="en-US" dirty="0"/>
              <a:t>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通常室內環境中會有很多不同</a:t>
            </a:r>
            <a:r>
              <a:rPr lang="en-US" altLang="zh-TW" dirty="0" err="1"/>
              <a:t>WiFI</a:t>
            </a:r>
            <a:r>
              <a:rPr lang="zh-TW" altLang="en-US" dirty="0"/>
              <a:t>訊號元，因此我們可以透過在室內環境中不同位置蒐集這些資料，建立成一張「無線指紋地圖」，每個位置位置都有不同的 </a:t>
            </a:r>
            <a:r>
              <a:rPr lang="en-US" altLang="zh-TW" dirty="0" err="1"/>
              <a:t>WiFi</a:t>
            </a:r>
            <a:r>
              <a:rPr lang="en-US" altLang="zh-TW" dirty="0"/>
              <a:t> RSSI </a:t>
            </a:r>
            <a:r>
              <a:rPr lang="zh-TW" altLang="en-US" dirty="0"/>
              <a:t>組合。</a:t>
            </a:r>
          </a:p>
          <a:p>
            <a:pPr>
              <a:buNone/>
            </a:pPr>
            <a:r>
              <a:rPr lang="zh-TW" altLang="en-US" dirty="0"/>
              <a:t>並且以這些無線指紋地圖，可以訓練出機器學習或深度學習模型，當使用者或是系統在某個位置蒐集到 </a:t>
            </a:r>
            <a:r>
              <a:rPr lang="en-US" altLang="zh-TW" dirty="0" err="1"/>
              <a:t>WiFi</a:t>
            </a:r>
            <a:r>
              <a:rPr lang="en-US" altLang="zh-TW" dirty="0"/>
              <a:t> RSSI </a:t>
            </a:r>
            <a:r>
              <a:rPr lang="zh-TW" altLang="en-US" dirty="0"/>
              <a:t>組合，育訓練好的模型可以快速分辨使用者的位置</a:t>
            </a:r>
            <a:endParaRPr lang="en-US" altLang="zh-TW" dirty="0"/>
          </a:p>
          <a:p>
            <a:pPr>
              <a:buNone/>
            </a:pPr>
            <a:endParaRPr lang="zh-TW" alt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111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883A2B6-CD04-1A6D-D6CA-6DF904B5E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F2CE026-EE97-8C6B-9981-03A18AE1C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4525E4B-5E35-3347-3A2D-4216194B1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不過，</a:t>
            </a:r>
            <a:r>
              <a:rPr lang="en-US" altLang="zh-TW" dirty="0"/>
              <a:t>RSSI base </a:t>
            </a:r>
            <a:r>
              <a:rPr lang="zh-TW" altLang="en-US" dirty="0"/>
              <a:t>的 </a:t>
            </a:r>
            <a:r>
              <a:rPr lang="en-US" altLang="zh-TW" dirty="0"/>
              <a:t>fingerprint-based IPS </a:t>
            </a:r>
            <a:r>
              <a:rPr lang="zh-TW" altLang="en-US" dirty="0"/>
              <a:t>也有不少</a:t>
            </a:r>
            <a:r>
              <a:rPr lang="zh-TW" altLang="en-US" b="1" dirty="0"/>
              <a:t>限制</a:t>
            </a:r>
            <a:r>
              <a:rPr lang="zh-TW" altLang="en-US" dirty="0"/>
              <a:t>，比如說：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Wi-Fi </a:t>
            </a:r>
            <a:r>
              <a:rPr lang="zh-TW" altLang="en-US" dirty="0"/>
              <a:t>訊號容易受到環境變動影響，像是牆壁、家具、人走動等等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同一個位置不同時間測量到的 </a:t>
            </a:r>
            <a:r>
              <a:rPr lang="en-US" altLang="zh-TW" dirty="0"/>
              <a:t>RSSI </a:t>
            </a:r>
            <a:r>
              <a:rPr lang="zh-TW" altLang="en-US" dirty="0"/>
              <a:t>也可能差很多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較容易受到物理環境干擾（如牆、人體、多徑）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此外 </a:t>
            </a:r>
            <a:r>
              <a:rPr lang="en-US" altLang="zh-TW" dirty="0"/>
              <a:t>RSSI</a:t>
            </a:r>
            <a:r>
              <a:rPr lang="zh-TW" altLang="en-US" dirty="0"/>
              <a:t> 容易受到多徑效應影響，牆壁、家具、甚至人走動等障礙物，產生反射與折射。同一個訊號從不同路徑抵達接收端，形成「多徑疊加」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因此，</a:t>
            </a:r>
            <a:r>
              <a:rPr lang="zh-TW" altLang="en-US" b="1" dirty="0"/>
              <a:t>傳統 </a:t>
            </a:r>
            <a:r>
              <a:rPr lang="en-US" altLang="zh-TW" b="1" dirty="0"/>
              <a:t>RSSI </a:t>
            </a:r>
            <a:r>
              <a:rPr lang="zh-TW" altLang="en-US" b="1" dirty="0"/>
              <a:t>指紋法的定位精度很容易下降</a:t>
            </a:r>
            <a:endParaRPr lang="en-US" altLang="zh-TW" b="1" dirty="0"/>
          </a:p>
          <a:p>
            <a:pPr>
              <a:buFont typeface="Arial" panose="020B0604020202020204" pitchFamily="34" charset="0"/>
              <a:buNone/>
            </a:pPr>
            <a:r>
              <a:rPr lang="zh-TW" altLang="en-US" b="0" dirty="0"/>
              <a:t>導致定位精確度有所瓶頸</a:t>
            </a:r>
            <a:endParaRPr lang="en-US" altLang="zh-TW" b="0" dirty="0"/>
          </a:p>
          <a:p>
            <a:pPr>
              <a:buNone/>
            </a:pPr>
            <a:r>
              <a:rPr lang="zh-TW" altLang="en-US" dirty="0"/>
              <a:t>為了改善這個問題，</a:t>
            </a:r>
            <a:r>
              <a:rPr lang="en-US" altLang="zh-TW" dirty="0"/>
              <a:t>IEEE </a:t>
            </a:r>
            <a:r>
              <a:rPr lang="zh-TW" altLang="en-US" dirty="0"/>
              <a:t>推出了 </a:t>
            </a:r>
            <a:r>
              <a:rPr lang="en-US" altLang="zh-TW" b="1" dirty="0"/>
              <a:t>802.11mc </a:t>
            </a:r>
            <a:r>
              <a:rPr lang="zh-TW" altLang="en-US" b="1" dirty="0"/>
              <a:t>標準</a:t>
            </a:r>
            <a:r>
              <a:rPr lang="zh-TW" altLang="en-US" dirty="0"/>
              <a:t>，定義了一種新的 </a:t>
            </a:r>
            <a:r>
              <a:rPr lang="en-US" altLang="zh-TW" dirty="0"/>
              <a:t>Wi-Fi </a:t>
            </a:r>
            <a:r>
              <a:rPr lang="zh-TW" altLang="en-US" dirty="0"/>
              <a:t>定位協定，叫做 </a:t>
            </a:r>
            <a:r>
              <a:rPr lang="en-US" altLang="zh-TW" b="1" dirty="0"/>
              <a:t>Fine Time Measurement</a:t>
            </a:r>
            <a:r>
              <a:rPr lang="zh-TW" altLang="en-US" b="1" dirty="0"/>
              <a:t>，簡稱 </a:t>
            </a:r>
            <a:r>
              <a:rPr lang="en-US" altLang="zh-TW" b="1" dirty="0"/>
              <a:t>FTM</a:t>
            </a:r>
            <a:r>
              <a:rPr lang="zh-TW" altLang="en-US" dirty="0"/>
              <a:t>。</a:t>
            </a:r>
          </a:p>
          <a:p>
            <a:pPr>
              <a:buNone/>
            </a:pPr>
            <a:r>
              <a:rPr lang="en-US" altLang="zh-TW" dirty="0"/>
              <a:t>FTM </a:t>
            </a:r>
            <a:r>
              <a:rPr lang="zh-TW" altLang="en-US" dirty="0"/>
              <a:t>的原理是：</a:t>
            </a:r>
            <a:br>
              <a:rPr lang="zh-TW" altLang="en-US" dirty="0"/>
            </a:br>
            <a:r>
              <a:rPr lang="zh-TW" altLang="en-US" dirty="0"/>
              <a:t>它不再單靠訊號強度，而是</a:t>
            </a:r>
            <a:r>
              <a:rPr lang="zh-TW" altLang="en-US" b="1" dirty="0"/>
              <a:t>量測訊號從裝置傳送到</a:t>
            </a:r>
            <a:r>
              <a:rPr lang="en-US" altLang="zh-TW" b="1" dirty="0" err="1"/>
              <a:t>wifi</a:t>
            </a:r>
            <a:r>
              <a:rPr lang="en-US" altLang="zh-TW" b="1" dirty="0"/>
              <a:t> access</a:t>
            </a:r>
            <a:r>
              <a:rPr lang="zh-TW" altLang="en-US" b="1" dirty="0"/>
              <a:t> </a:t>
            </a:r>
            <a:r>
              <a:rPr lang="en-US" altLang="zh-TW" b="1" dirty="0"/>
              <a:t>point</a:t>
            </a:r>
            <a:r>
              <a:rPr lang="zh-TW" altLang="en-US" b="1" dirty="0"/>
              <a:t>、再返回的時間差（</a:t>
            </a:r>
            <a:r>
              <a:rPr lang="en-US" altLang="zh-TW" b="1" dirty="0"/>
              <a:t>RTT</a:t>
            </a:r>
            <a:r>
              <a:rPr lang="zh-TW" altLang="en-US" b="1" dirty="0"/>
              <a:t>）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根據這個時間，系統可以計算出手機與基地台之間的「實際距離」。</a:t>
            </a:r>
          </a:p>
          <a:p>
            <a:r>
              <a:rPr lang="zh-TW" altLang="en-US" dirty="0"/>
              <a:t>這種方式類似於聲納或雷達，能夠提供比 </a:t>
            </a:r>
            <a:r>
              <a:rPr lang="en-US" altLang="zh-TW" dirty="0"/>
              <a:t>RSSI </a:t>
            </a:r>
            <a:r>
              <a:rPr lang="zh-TW" altLang="en-US" dirty="0"/>
              <a:t>更精準的距離資訊，也就能讓定位誤差大幅下降。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因為已經提供了距離資訊，通常可以使用</a:t>
            </a:r>
            <a:r>
              <a:rPr lang="en-US" altLang="zh-TW" dirty="0"/>
              <a:t>3</a:t>
            </a:r>
            <a:r>
              <a:rPr lang="zh-TW" altLang="en-US" dirty="0"/>
              <a:t>個以上的 </a:t>
            </a:r>
            <a:r>
              <a:rPr lang="en-US" altLang="zh-TW" dirty="0"/>
              <a:t>AP</a:t>
            </a:r>
            <a:r>
              <a:rPr lang="zh-TW" altLang="en-US" dirty="0"/>
              <a:t> 來進行三角定位</a:t>
            </a:r>
          </a:p>
          <a:p>
            <a:pPr>
              <a:buFont typeface="Arial" panose="020B0604020202020204" pitchFamily="34" charset="0"/>
              <a:buNone/>
            </a:pPr>
            <a:endParaRPr lang="zh-TW" alt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384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4405370-25A8-16D9-BAE9-E5408878D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5AAA754-E423-AF09-2CF8-31A6020CA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671D2B6-0BCD-9C76-DDFB-000ACE82F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在更換為支援 </a:t>
            </a:r>
            <a:r>
              <a:rPr lang="en-US" altLang="zh-TW" dirty="0"/>
              <a:t>IEEE 802.11mc </a:t>
            </a:r>
            <a:r>
              <a:rPr lang="zh-TW" altLang="en-US" dirty="0"/>
              <a:t>的 </a:t>
            </a:r>
            <a:r>
              <a:rPr lang="en-US" altLang="zh-TW" dirty="0"/>
              <a:t>AP </a:t>
            </a:r>
            <a:r>
              <a:rPr lang="zh-TW" altLang="en-US" dirty="0"/>
              <a:t>後，除了可以收集到高精度的 </a:t>
            </a:r>
            <a:r>
              <a:rPr lang="en-US" altLang="zh-TW" dirty="0"/>
              <a:t>RTT</a:t>
            </a:r>
            <a:r>
              <a:rPr lang="zh-TW" altLang="en-US" dirty="0"/>
              <a:t>（</a:t>
            </a:r>
            <a:r>
              <a:rPr lang="en-US" altLang="zh-TW" dirty="0"/>
              <a:t>Round-Trip Time</a:t>
            </a:r>
            <a:r>
              <a:rPr lang="zh-TW" altLang="en-US" dirty="0"/>
              <a:t>）資料外，原本透過傳統 </a:t>
            </a:r>
            <a:r>
              <a:rPr lang="en-US" altLang="zh-TW" dirty="0"/>
              <a:t>AP </a:t>
            </a:r>
            <a:r>
              <a:rPr lang="zh-TW" altLang="en-US" dirty="0"/>
              <a:t>所獲得的 </a:t>
            </a:r>
            <a:r>
              <a:rPr lang="en-US" altLang="zh-TW" dirty="0"/>
              <a:t>RSSI</a:t>
            </a:r>
            <a:r>
              <a:rPr lang="zh-TW" altLang="en-US" dirty="0"/>
              <a:t>（</a:t>
            </a:r>
            <a:r>
              <a:rPr lang="en-US" altLang="zh-TW" dirty="0"/>
              <a:t>Received Signal Strength Indicator</a:t>
            </a:r>
            <a:r>
              <a:rPr lang="zh-TW" altLang="en-US" dirty="0"/>
              <a:t>）也仍可被蒐集。</a:t>
            </a:r>
          </a:p>
          <a:p>
            <a:pPr>
              <a:buNone/>
            </a:pPr>
            <a:r>
              <a:rPr lang="zh-TW" altLang="en-US" dirty="0"/>
              <a:t>這讓我們能同時利用 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RTT </a:t>
            </a:r>
            <a:r>
              <a:rPr lang="zh-TW" altLang="en-US" dirty="0"/>
              <a:t>資訊，建構更豐富的 </a:t>
            </a:r>
            <a:r>
              <a:rPr lang="en-US" altLang="zh-TW" dirty="0"/>
              <a:t>fingerprint</a:t>
            </a:r>
            <a:r>
              <a:rPr lang="zh-TW" altLang="en-US" dirty="0"/>
              <a:t>，提高 </a:t>
            </a:r>
            <a:r>
              <a:rPr lang="en-US" altLang="zh-TW" dirty="0"/>
              <a:t>fingerprint-based IPS </a:t>
            </a:r>
            <a:r>
              <a:rPr lang="zh-TW" altLang="en-US" dirty="0"/>
              <a:t>模型的辨識力與定位準確度。</a:t>
            </a:r>
          </a:p>
          <a:p>
            <a:pPr>
              <a:buNone/>
            </a:pPr>
            <a:r>
              <a:rPr lang="zh-TW" altLang="en-US" dirty="0"/>
              <a:t>然而，支援 </a:t>
            </a:r>
            <a:r>
              <a:rPr lang="en-US" altLang="zh-TW" dirty="0"/>
              <a:t>FTM </a:t>
            </a:r>
            <a:r>
              <a:rPr lang="zh-TW" altLang="en-US" dirty="0"/>
              <a:t>的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成本較高，目前在市面上的普及率也不高。因此，雖然理論上若將所有 </a:t>
            </a:r>
            <a:r>
              <a:rPr lang="en-US" altLang="zh-TW" dirty="0"/>
              <a:t>AP </a:t>
            </a:r>
            <a:r>
              <a:rPr lang="zh-TW" altLang="en-US" dirty="0"/>
              <a:t>全數升級為 </a:t>
            </a:r>
            <a:r>
              <a:rPr lang="en-US" altLang="zh-TW" dirty="0" err="1"/>
              <a:t>mcAP</a:t>
            </a:r>
            <a:r>
              <a:rPr lang="zh-TW" altLang="en-US" dirty="0"/>
              <a:t>，將能達到最佳的定位表現，但在實務上，全面更換並不可行。</a:t>
            </a:r>
          </a:p>
          <a:p>
            <a:r>
              <a:rPr lang="zh-TW" altLang="en-US" dirty="0"/>
              <a:t>本研究將探討在受控實驗環境中，僅替換部分 </a:t>
            </a:r>
            <a:r>
              <a:rPr lang="en-US" altLang="zh-TW" dirty="0"/>
              <a:t>AP </a:t>
            </a:r>
            <a:r>
              <a:rPr lang="zh-TW" altLang="en-US" dirty="0"/>
              <a:t>為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的情況下，能否達到與純 </a:t>
            </a:r>
            <a:r>
              <a:rPr lang="en-US" altLang="zh-TW" dirty="0"/>
              <a:t>RSSI </a:t>
            </a:r>
            <a:r>
              <a:rPr lang="zh-TW" altLang="en-US" dirty="0"/>
              <a:t>模型相當甚至更高的定位準確度。</a:t>
            </a:r>
            <a:endParaRPr lang="en-US" altLang="zh-TW" dirty="0"/>
          </a:p>
          <a:p>
            <a:r>
              <a:rPr lang="zh-TW" altLang="en-US" dirty="0"/>
              <a:t>此外，我們也將分析替換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數量與定位準確率之間的關係，進而探討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的融合模型（</a:t>
            </a:r>
            <a:r>
              <a:rPr lang="en-US" altLang="zh-TW" dirty="0"/>
              <a:t>Data Fusion IPS</a:t>
            </a:r>
            <a:r>
              <a:rPr lang="zh-TW" altLang="en-US" dirty="0"/>
              <a:t>）所帶來的潛在優勢。</a:t>
            </a:r>
          </a:p>
        </p:txBody>
      </p:sp>
    </p:spTree>
    <p:extLst>
      <p:ext uri="{BB962C8B-B14F-4D97-AF65-F5344CB8AC3E}">
        <p14:creationId xmlns:p14="http://schemas.microsoft.com/office/powerpoint/2010/main" val="1237709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32FB932-AAD2-B5FF-563B-491045E6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09160A9-D30A-40D8-88F2-9515222298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52461EB-0235-66D7-7AAC-4F39932978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在 </a:t>
            </a:r>
            <a:r>
              <a:rPr lang="en-US" altLang="zh-TW" dirty="0"/>
              <a:t>fingerprint-based IPS</a:t>
            </a:r>
            <a:r>
              <a:rPr lang="zh-TW" altLang="en-US" dirty="0"/>
              <a:t>（</a:t>
            </a:r>
            <a:r>
              <a:rPr lang="en-US" altLang="zh-TW" dirty="0"/>
              <a:t>Indoor Positioning System</a:t>
            </a:r>
            <a:r>
              <a:rPr lang="zh-TW" altLang="en-US" dirty="0"/>
              <a:t>）中，隨著時間推移，環境中的無線訊號特徵會受到變化，例如家具擺設、設備移動、甚至是人流的改變，都可能導致模型準確度下降。</a:t>
            </a:r>
          </a:p>
          <a:p>
            <a:pPr>
              <a:buNone/>
            </a:pPr>
            <a:r>
              <a:rPr lang="zh-TW" altLang="en-US" dirty="0"/>
              <a:t>因此，</a:t>
            </a:r>
            <a:r>
              <a:rPr lang="zh-TW" altLang="en-US" b="1" dirty="0"/>
              <a:t>模型的時間衰退問題</a:t>
            </a:r>
            <a:r>
              <a:rPr lang="zh-TW" altLang="en-US" dirty="0"/>
              <a:t>成為一項挑戰，而</a:t>
            </a:r>
            <a:r>
              <a:rPr lang="zh-TW" altLang="en-US" b="1" dirty="0"/>
              <a:t>透過 </a:t>
            </a:r>
            <a:r>
              <a:rPr lang="en-US" altLang="zh-TW" b="1" dirty="0"/>
              <a:t>fine-tuning </a:t>
            </a:r>
            <a:r>
              <a:rPr lang="zh-TW" altLang="en-US" b="1" dirty="0"/>
              <a:t>來維持模型表現</a:t>
            </a:r>
            <a:r>
              <a:rPr lang="zh-TW" altLang="en-US" dirty="0"/>
              <a:t>，就顯得相當重要。</a:t>
            </a:r>
          </a:p>
          <a:p>
            <a:pPr>
              <a:buNone/>
            </a:pPr>
            <a:r>
              <a:rPr lang="zh-TW" altLang="en-US" dirty="0"/>
              <a:t>然而，建立無線指紋地圖往往需要大量的人力與時間成本。如果每次環境變化都要重新收集完整資料來 </a:t>
            </a:r>
            <a:r>
              <a:rPr lang="en-US" altLang="zh-TW" dirty="0"/>
              <a:t>fine-tune </a:t>
            </a:r>
            <a:r>
              <a:rPr lang="zh-TW" altLang="en-US" dirty="0"/>
              <a:t>模型，將極大提高維運成本。</a:t>
            </a:r>
          </a:p>
          <a:p>
            <a:pPr>
              <a:buNone/>
            </a:pPr>
            <a:r>
              <a:rPr lang="zh-TW" altLang="en-US" dirty="0"/>
              <a:t>本研究👉 </a:t>
            </a:r>
            <a:r>
              <a:rPr lang="zh-TW" altLang="en-US" b="1" dirty="0"/>
              <a:t>系統性分析在不同資料量下的 </a:t>
            </a:r>
            <a:r>
              <a:rPr lang="en-US" altLang="zh-TW" b="1" dirty="0"/>
              <a:t>fine-tuning </a:t>
            </a:r>
            <a:r>
              <a:rPr lang="zh-TW" altLang="en-US" b="1" dirty="0"/>
              <a:t>效果，找出在維持準確度的前提下，所需最小資料量。</a:t>
            </a:r>
            <a:endParaRPr lang="zh-TW" altLang="en-US" dirty="0"/>
          </a:p>
          <a:p>
            <a:r>
              <a:rPr lang="zh-TW" altLang="en-US" dirty="0"/>
              <a:t>藉此，我們能有效降低資料蒐集與人力成本，同時</a:t>
            </a:r>
            <a:r>
              <a:rPr lang="zh-TW" altLang="en-US" b="1" dirty="0"/>
              <a:t>確保模型在長時間運行下的穩定性與可靠度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1479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4.29</a:t>
            </a:r>
            <a:br>
              <a:rPr lang="en" dirty="0"/>
            </a:br>
            <a:r>
              <a:rPr lang="en" dirty="0"/>
              <a:t>Meeting 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F91E7EE-5F8E-0CB5-5F75-D1731AE3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E05A983-25E2-E8CD-1512-6C47A8B7A546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D2F2664-02B8-55F4-8C4B-A1DFA86BA01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 method : </a:t>
            </a:r>
            <a:r>
              <a:rPr lang="en-US" altLang="zh-TW" sz="3200" b="1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E4B86E-076A-455A-D639-BE9EBF533A4B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A247D9-E06B-2DDC-CBB1-DF30F7A9B787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 Advanced Fingerprint-Based IPS Model Using RSSI and FTM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ECE01B-9D5C-CAD5-0857-56FEF986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1045248" y="3071223"/>
            <a:ext cx="1911881" cy="16060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A364066-EFEF-25AB-F77F-D8AEE4DEC679}"/>
              </a:ext>
            </a:extLst>
          </p:cNvPr>
          <p:cNvSpPr txBox="1"/>
          <p:nvPr/>
        </p:nvSpPr>
        <p:spPr>
          <a:xfrm>
            <a:off x="620727" y="2609557"/>
            <a:ext cx="27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IEEE802.11mc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BCA3EC-2DCE-1359-CC35-0469D7BFB5CB}"/>
              </a:ext>
            </a:extLst>
          </p:cNvPr>
          <p:cNvSpPr txBox="1"/>
          <p:nvPr/>
        </p:nvSpPr>
        <p:spPr>
          <a:xfrm>
            <a:off x="779490" y="4649802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 + FTM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DF44770-9079-70BE-D471-9AE13746E014}"/>
              </a:ext>
            </a:extLst>
          </p:cNvPr>
          <p:cNvSpPr/>
          <p:nvPr/>
        </p:nvSpPr>
        <p:spPr>
          <a:xfrm>
            <a:off x="3381649" y="3436409"/>
            <a:ext cx="1707469" cy="903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endParaRPr lang="zh-TW" altLang="en-US" sz="2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5470022-E216-CED7-17B9-4B6C5F743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78" y="3133427"/>
            <a:ext cx="1300175" cy="13001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21A706-0BB1-4C45-988C-4A5D6AC7DD5B}"/>
              </a:ext>
            </a:extLst>
          </p:cNvPr>
          <p:cNvSpPr txBox="1"/>
          <p:nvPr/>
        </p:nvSpPr>
        <p:spPr>
          <a:xfrm>
            <a:off x="5089118" y="2600877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84A4C5-8936-C209-7AC8-DA7F511F2090}"/>
              </a:ext>
            </a:extLst>
          </p:cNvPr>
          <p:cNvSpPr txBox="1"/>
          <p:nvPr/>
        </p:nvSpPr>
        <p:spPr>
          <a:xfrm>
            <a:off x="5089118" y="4641121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形 16" descr="網狀圖 外框">
            <a:extLst>
              <a:ext uri="{FF2B5EF4-FFF2-40B4-BE49-F238E27FC236}">
                <a16:creationId xmlns:a16="http://schemas.microsoft.com/office/drawing/2014/main" id="{5EC06100-A2DD-FF52-EDDF-AA9B92A0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55279" y="2973996"/>
            <a:ext cx="2000427" cy="2000427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A18301B-48F9-02E6-7B57-6E4547B3A9F8}"/>
              </a:ext>
            </a:extLst>
          </p:cNvPr>
          <p:cNvSpPr/>
          <p:nvPr/>
        </p:nvSpPr>
        <p:spPr>
          <a:xfrm>
            <a:off x="7377930" y="3284918"/>
            <a:ext cx="1772271" cy="1206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 Distance</a:t>
            </a:r>
            <a:endParaRPr lang="zh-TW" altLang="en-US" sz="2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C64C74-03AD-D5F6-C2ED-0B708E7C0AF3}"/>
              </a:ext>
            </a:extLst>
          </p:cNvPr>
          <p:cNvSpPr txBox="1"/>
          <p:nvPr/>
        </p:nvSpPr>
        <p:spPr>
          <a:xfrm>
            <a:off x="5636871" y="331614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9619DB-5646-FACF-6D29-78CEFDF036D4}"/>
              </a:ext>
            </a:extLst>
          </p:cNvPr>
          <p:cNvSpPr txBox="1"/>
          <p:nvPr/>
        </p:nvSpPr>
        <p:spPr>
          <a:xfrm>
            <a:off x="7089545" y="2609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A65A5D-1C07-BE4C-5A0E-4458E5261024}"/>
              </a:ext>
            </a:extLst>
          </p:cNvPr>
          <p:cNvSpPr txBox="1"/>
          <p:nvPr/>
        </p:nvSpPr>
        <p:spPr>
          <a:xfrm>
            <a:off x="9014519" y="2609557"/>
            <a:ext cx="276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DNN model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94107C-985E-1ABF-AE65-84393CE809B8}"/>
              </a:ext>
            </a:extLst>
          </p:cNvPr>
          <p:cNvSpPr/>
          <p:nvPr/>
        </p:nvSpPr>
        <p:spPr>
          <a:xfrm>
            <a:off x="7713804" y="5102786"/>
            <a:ext cx="2829757" cy="12560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Accurate  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👆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  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👇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448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415691E-A298-7C72-4E37-DCE87BBE1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3F021BB-2E9A-87A4-54E7-B470F85C6393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28A657FD-298F-940D-1256-A9EBAAB0592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Contributions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AA63064-CDB1-0C0F-014E-7D2CABFFB9AF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10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4CF2D4-F84F-A30C-78BB-1937FF9DF674}"/>
              </a:ext>
            </a:extLst>
          </p:cNvPr>
          <p:cNvSpPr txBox="1"/>
          <p:nvPr/>
        </p:nvSpPr>
        <p:spPr>
          <a:xfrm>
            <a:off x="1021100" y="2136338"/>
            <a:ext cx="1014979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for Improved Accuracy and Robustness: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Predicted FTM-like distances from RSSI to enhance positioning accuracy and reduce reliance on large-scale </a:t>
            </a:r>
            <a:r>
              <a:rPr lang="en-US" altLang="zh-TW" dirty="0" err="1"/>
              <a:t>mcAP</a:t>
            </a:r>
            <a:r>
              <a:rPr lang="en-US" altLang="zh-TW" dirty="0"/>
              <a:t> upgrades, improving robustness against poor AP selection.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Efficient Fine-Tuning for Long-Term Maintenance: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 a lightweight fine-tuning strategy that restores model accuracy with only 2.5% new data per reference point, enabling practical long-term system maintenance.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821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F7663543-4C7D-2C01-7FCA-A387A478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3EFB58E4-F06E-38C4-C6C5-EC5F2D8574D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B8940C7B-B9E0-B525-D55E-CCCB0F764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1754" y="2593207"/>
            <a:ext cx="6254146" cy="202036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6000" b="1" dirty="0"/>
              <a:t>System Design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834DD8C-3466-AC9D-2E83-F938CF9ACFD2}"/>
              </a:ext>
            </a:extLst>
          </p:cNvPr>
          <p:cNvSpPr/>
          <p:nvPr/>
        </p:nvSpPr>
        <p:spPr>
          <a:xfrm>
            <a:off x="2039641" y="3048925"/>
            <a:ext cx="1037892" cy="10972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2">
                    <a:lumMod val="50000"/>
                  </a:schemeClr>
                </a:solidFill>
                <a:latin typeface="Gilda Display" panose="02020500000000000000" charset="0"/>
                <a:ea typeface="微軟正黑體" panose="020B0604030504040204" pitchFamily="34" charset="-120"/>
              </a:rPr>
              <a:t>4</a:t>
            </a:r>
            <a:endParaRPr lang="zh-TW" altLang="en-US" sz="4000" b="1" dirty="0">
              <a:solidFill>
                <a:schemeClr val="tx2">
                  <a:lumMod val="50000"/>
                </a:schemeClr>
              </a:solidFill>
              <a:latin typeface="Gilda Display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8425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755A548-E4C9-5A3E-9206-F83D2E98C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A6385BB-28D2-4CE9-1F8F-55E572E259DF}"/>
              </a:ext>
            </a:extLst>
          </p:cNvPr>
          <p:cNvSpPr/>
          <p:nvPr/>
        </p:nvSpPr>
        <p:spPr>
          <a:xfrm>
            <a:off x="-1455720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13BAC12-0178-E019-1B0C-9042E2F9396F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System Overview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6638049-2312-3795-6388-1891471F6C85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C3F43C5-151C-F6A3-288E-F0011C18F5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20" y="1177480"/>
            <a:ext cx="7766958" cy="527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52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F52725C-B823-10A1-ECB2-C9276E8B0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860B9260-B3F4-5D3C-2A2E-2EF0C35CB066}"/>
              </a:ext>
            </a:extLst>
          </p:cNvPr>
          <p:cNvSpPr/>
          <p:nvPr/>
        </p:nvSpPr>
        <p:spPr>
          <a:xfrm>
            <a:off x="4840163" y="3155984"/>
            <a:ext cx="1699161" cy="1736658"/>
          </a:xfrm>
          <a:prstGeom prst="rect">
            <a:avLst/>
          </a:prstGeom>
          <a:solidFill>
            <a:schemeClr val="accent2">
              <a:lumMod val="8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4606117-C033-BF56-268A-6AA52EF3A4C1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58137BBE-C66C-0C07-EDC9-B86BC10F742B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 and preprocessing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604D17D-7533-DD64-90AE-54EB93E962BA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9F234BC-63CC-213B-F155-518E7AA0EAF7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collection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D46F6F-8A10-4BAC-4718-3E11679543AE}"/>
              </a:ext>
            </a:extLst>
          </p:cNvPr>
          <p:cNvGrpSpPr/>
          <p:nvPr/>
        </p:nvGrpSpPr>
        <p:grpSpPr>
          <a:xfrm>
            <a:off x="1297709" y="2900364"/>
            <a:ext cx="2373333" cy="1892642"/>
            <a:chOff x="7735146" y="1743592"/>
            <a:chExt cx="2760922" cy="2067694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BF7390F8-3418-37CF-8E1E-78070C37F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5997"/>
            <a:stretch/>
          </p:blipFill>
          <p:spPr>
            <a:xfrm>
              <a:off x="8159667" y="2205258"/>
              <a:ext cx="1911881" cy="1606028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C30A87-A51F-9659-2747-EB70876BDCBE}"/>
                </a:ext>
              </a:extLst>
            </p:cNvPr>
            <p:cNvSpPr txBox="1"/>
            <p:nvPr/>
          </p:nvSpPr>
          <p:spPr>
            <a:xfrm>
              <a:off x="7735146" y="1743592"/>
              <a:ext cx="27609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IEEE802.11mc AP</a:t>
              </a:r>
              <a:endPara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C20779B3-0F58-6094-1FC8-FBF9DEDA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5731755" y="5339864"/>
            <a:ext cx="1138079" cy="107094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2A120D5-378F-F0AC-E28A-D95313AA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5778809" y="1702710"/>
            <a:ext cx="1138079" cy="107094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F951D863-53F9-8459-044F-F09F1010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9756211" y="3533095"/>
            <a:ext cx="1138079" cy="1070947"/>
          </a:xfrm>
          <a:prstGeom prst="rect">
            <a:avLst/>
          </a:prstGeom>
        </p:spPr>
      </p:pic>
      <p:pic>
        <p:nvPicPr>
          <p:cNvPr id="18" name="圖形 17" descr="智慧型手機 外框">
            <a:extLst>
              <a:ext uri="{FF2B5EF4-FFF2-40B4-BE49-F238E27FC236}">
                <a16:creationId xmlns:a16="http://schemas.microsoft.com/office/drawing/2014/main" id="{79597178-C121-A95A-D676-A7CE78956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01560" y="3436143"/>
            <a:ext cx="1232187" cy="1232187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9CFBEF6-9414-DDB9-3A03-A7FC07EB77C3}"/>
              </a:ext>
            </a:extLst>
          </p:cNvPr>
          <p:cNvSpPr/>
          <p:nvPr/>
        </p:nvSpPr>
        <p:spPr>
          <a:xfrm>
            <a:off x="6654173" y="318766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052920E1-3FA7-A7AF-178B-A0B77B282AFD}"/>
              </a:ext>
            </a:extLst>
          </p:cNvPr>
          <p:cNvSpPr/>
          <p:nvPr/>
        </p:nvSpPr>
        <p:spPr>
          <a:xfrm>
            <a:off x="6654173" y="3827230"/>
            <a:ext cx="1612498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D897CD16-EF7C-D96C-5717-6A8997F57E3D}"/>
              </a:ext>
            </a:extLst>
          </p:cNvPr>
          <p:cNvSpPr/>
          <p:nvPr/>
        </p:nvSpPr>
        <p:spPr>
          <a:xfrm>
            <a:off x="6654173" y="4466798"/>
            <a:ext cx="1464888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33F432C-EF52-B9FD-643B-50020353544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054660" y="3417192"/>
            <a:ext cx="599513" cy="5046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DD48B134-5A20-98CE-7453-0004EB606A7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054660" y="4052236"/>
            <a:ext cx="599513" cy="452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FB2C387-3CB9-F18B-C16B-0AF795F2928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075331" y="4184162"/>
            <a:ext cx="578842" cy="51216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2877918-FF53-FFA9-5875-329E22331449}"/>
              </a:ext>
            </a:extLst>
          </p:cNvPr>
          <p:cNvSpPr txBox="1"/>
          <p:nvPr/>
        </p:nvSpPr>
        <p:spPr>
          <a:xfrm>
            <a:off x="4578807" y="2790217"/>
            <a:ext cx="2277692" cy="39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</a:t>
            </a:r>
            <a:endParaRPr lang="zh-TW" altLang="en-US" sz="20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3793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7F9A42C-3633-0E06-6345-488C608E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D7103C0-7079-71C2-7ACB-2B9EB3A6ED11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CAEAC0A-3C45-3F67-DE58-0729143211E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 and preprocessing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B7F688B-4227-C1BF-46B1-EFCE9EA75024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ED17D5-9F82-8195-F016-87E51BC22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07" y="1852326"/>
            <a:ext cx="10317015" cy="18004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68E236E-2D5A-DDFA-5498-A8F8A9302E3B}"/>
              </a:ext>
            </a:extLst>
          </p:cNvPr>
          <p:cNvSpPr txBox="1"/>
          <p:nvPr/>
        </p:nvSpPr>
        <p:spPr>
          <a:xfrm>
            <a:off x="4779731" y="3652802"/>
            <a:ext cx="26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Collected data sample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1C36B1-15A7-5405-6CB2-7E340C579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07" y="4364185"/>
            <a:ext cx="11541213" cy="138734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89B857C-9D42-2FBE-D2BE-F0CDBCB565A1}"/>
              </a:ext>
            </a:extLst>
          </p:cNvPr>
          <p:cNvSpPr txBox="1"/>
          <p:nvPr/>
        </p:nvSpPr>
        <p:spPr>
          <a:xfrm>
            <a:off x="4779731" y="5799268"/>
            <a:ext cx="2644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After time alignment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0F8F831-42DC-5A7B-0267-A14F9422CD7C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time alignment procedure</a:t>
            </a:r>
          </a:p>
        </p:txBody>
      </p:sp>
    </p:spTree>
    <p:extLst>
      <p:ext uri="{BB962C8B-B14F-4D97-AF65-F5344CB8AC3E}">
        <p14:creationId xmlns:p14="http://schemas.microsoft.com/office/powerpoint/2010/main" val="273276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B45703A-32DD-9AB3-E3D0-F3FD441EF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666B7118-4F6C-5AC1-D6E1-AF334412A7FA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 and preprocessing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79BC51C-859C-CEC4-20F8-B6DEFC41DDAA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9D8C3C7-E938-D622-477C-021E473B939D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Z-score normalization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A456C3E-FC88-D23C-3E6E-928AE10041B7}"/>
              </a:ext>
            </a:extLst>
          </p:cNvPr>
          <p:cNvGrpSpPr/>
          <p:nvPr/>
        </p:nvGrpSpPr>
        <p:grpSpPr>
          <a:xfrm>
            <a:off x="757094" y="2257527"/>
            <a:ext cx="4988689" cy="1517454"/>
            <a:chOff x="3217762" y="2083443"/>
            <a:chExt cx="4988689" cy="1517454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789F8B-D5AA-D521-3EA0-25B8C69E0F42}"/>
                </a:ext>
              </a:extLst>
            </p:cNvPr>
            <p:cNvSpPr txBox="1"/>
            <p:nvPr/>
          </p:nvSpPr>
          <p:spPr>
            <a:xfrm>
              <a:off x="3217762" y="2083443"/>
              <a:ext cx="4988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</a:t>
              </a:r>
              <a:r>
                <a:rPr lang="en-US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[RSSI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RSSI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..., RSSI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C6998BA-C09E-7DE3-A458-6720ED68A897}"/>
                </a:ext>
              </a:extLst>
            </p:cNvPr>
            <p:cNvSpPr txBox="1"/>
            <p:nvPr/>
          </p:nvSpPr>
          <p:spPr>
            <a:xfrm>
              <a:off x="3217762" y="2642115"/>
              <a:ext cx="4988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</a:t>
              </a:r>
              <a:r>
                <a:rPr lang="en-US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[distance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distance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..., distance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5E9F0CA-2AA1-BACF-23F7-763989B2B31F}"/>
                </a:ext>
              </a:extLst>
            </p:cNvPr>
            <p:cNvSpPr txBox="1"/>
            <p:nvPr/>
          </p:nvSpPr>
          <p:spPr>
            <a:xfrm>
              <a:off x="3217762" y="3200787"/>
              <a:ext cx="49886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</a:t>
              </a:r>
              <a:r>
                <a:rPr lang="en-US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= [StdDev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StdDev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 ..., StdDev</a:t>
              </a:r>
              <a:r>
                <a:rPr lang="fi-FI" altLang="zh-TW" sz="2000" baseline="-25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N</a:t>
              </a:r>
              <a:r>
                <a:rPr lang="fi-FI" altLang="zh-TW" sz="2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D120092-292C-295B-F3FB-1DA266E53995}"/>
                  </a:ext>
                </a:extLst>
              </p:cNvPr>
              <p:cNvSpPr txBox="1"/>
              <p:nvPr/>
            </p:nvSpPr>
            <p:spPr>
              <a:xfrm>
                <a:off x="6188393" y="1964691"/>
                <a:ext cx="5369667" cy="7461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𝑅𝑆𝑆𝐼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𝑅𝑆𝑆𝐼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D120092-292C-295B-F3FB-1DA266E5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393" y="1964691"/>
                <a:ext cx="5369667" cy="7461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6722C21-C62D-132A-AD34-115A1B77DA16}"/>
                  </a:ext>
                </a:extLst>
              </p:cNvPr>
              <p:cNvSpPr txBox="1"/>
              <p:nvPr/>
            </p:nvSpPr>
            <p:spPr>
              <a:xfrm>
                <a:off x="5745783" y="3150713"/>
                <a:ext cx="6254885" cy="75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6722C21-C62D-132A-AD34-115A1B77D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783" y="3150713"/>
                <a:ext cx="6254885" cy="752257"/>
              </a:xfrm>
              <a:prstGeom prst="rect">
                <a:avLst/>
              </a:prstGeom>
              <a:blipFill>
                <a:blip r:embed="rId4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18B718-5FB3-097B-2982-48EAC16C6F3F}"/>
                  </a:ext>
                </a:extLst>
              </p:cNvPr>
              <p:cNvSpPr txBox="1"/>
              <p:nvPr/>
            </p:nvSpPr>
            <p:spPr>
              <a:xfrm>
                <a:off x="6015724" y="4313695"/>
                <a:ext cx="5715002" cy="752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𝑆𝑡𝑑𝐷𝑒𝑣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𝑆𝑡𝑑𝐷𝑒𝑣</m:t>
                              </m:r>
                            </m:e>
                            <m: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=1,2,…,</m:t>
                      </m:r>
                      <m:r>
                        <m:rPr>
                          <m:sty m:val="p"/>
                        </m:rPr>
                        <a:rPr lang="en-US" altLang="zh-TW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US" altLang="zh-TW" sz="20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18B718-5FB3-097B-2982-48EAC16C6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24" y="4313695"/>
                <a:ext cx="5715002" cy="7522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CCB845EE-D1EB-CA91-EC07-12951501E5FC}"/>
              </a:ext>
            </a:extLst>
          </p:cNvPr>
          <p:cNvSpPr/>
          <p:nvPr/>
        </p:nvSpPr>
        <p:spPr>
          <a:xfrm>
            <a:off x="1131379" y="4507738"/>
            <a:ext cx="4240118" cy="1378800"/>
          </a:xfrm>
          <a:prstGeom prst="round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 : AP index</a:t>
            </a:r>
          </a:p>
          <a:p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 : Total number of measurements from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baseline="-25000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j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across all 49 RPs</a:t>
            </a:r>
            <a:endParaRPr lang="zh-TW" altLang="en-US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347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983249D-F17A-4406-3FA9-BF86D0A1B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BDEDE58D-3917-B11E-7162-2E0B661F323E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5BD51CD-F1BA-1252-C3C3-249234DA12BB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90E413-F6DC-B2E2-DD46-27222CB0D26E}"/>
              </a:ext>
            </a:extLst>
          </p:cNvPr>
          <p:cNvSpPr txBox="1"/>
          <p:nvPr/>
        </p:nvSpPr>
        <p:spPr>
          <a:xfrm>
            <a:off x="1297709" y="1259175"/>
            <a:ext cx="567702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Flow and preprocessing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1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5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9FBFE9-991F-56B1-7F27-9A64AB242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13" y="3325491"/>
            <a:ext cx="7462090" cy="2630521"/>
          </a:xfrm>
          <a:prstGeom prst="rect">
            <a:avLst/>
          </a:prstGeom>
        </p:spPr>
      </p:pic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A63763B6-AC17-DCDD-57E3-D40C9A500197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</p:spTree>
    <p:extLst>
      <p:ext uri="{BB962C8B-B14F-4D97-AF65-F5344CB8AC3E}">
        <p14:creationId xmlns:p14="http://schemas.microsoft.com/office/powerpoint/2010/main" val="927023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D8050D7-E58D-BA1E-07C6-E4FEF869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92BA3B07-8F97-63E5-C670-E62551BF913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85235B8-CA1F-8A5D-3AAA-1A1351CEB0A2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17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335A6436-2519-A053-6AE8-7DBFC2C47934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283B25-4493-35AB-7A31-2DE81FB44013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- </a:t>
            </a:r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SGDRegressor</a:t>
            </a:r>
            <a:endParaRPr lang="en-US" altLang="zh-TW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EDAB10-8D92-C1B7-4F68-DF101FACB53E}"/>
              </a:ext>
            </a:extLst>
          </p:cNvPr>
          <p:cNvSpPr txBox="1"/>
          <p:nvPr/>
        </p:nvSpPr>
        <p:spPr>
          <a:xfrm>
            <a:off x="2146417" y="2149758"/>
            <a:ext cx="7899164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1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Fast and Lightweight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Suitable for quick training.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Focus on feature expansion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 precise regression, helps DNN capture spatial trends.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Supports partial fit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Enabling future fine-tuning with new data.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8597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FFE665B-CA5B-D537-C6FC-94502A33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ED6BD52B-C52B-A130-9CC4-B4BC1BA8A3D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7587B38-AB90-3795-7A9E-22D98F27697D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18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FECEB9A5-E49F-B7FC-8588-BCAC825B3EB7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4D8E4B-1462-20F5-634F-C3ABF655CD88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- Regressor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EF11C8F-2142-88B1-BBF6-FBE26EFEE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290" y="2519464"/>
            <a:ext cx="7534990" cy="248106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8C0302A1-7292-CBB6-33F6-D955AB80D13B}"/>
              </a:ext>
            </a:extLst>
          </p:cNvPr>
          <p:cNvSpPr/>
          <p:nvPr/>
        </p:nvSpPr>
        <p:spPr>
          <a:xfrm>
            <a:off x="884645" y="3387398"/>
            <a:ext cx="3688469" cy="1826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5B1D1EF-6163-8900-938B-37C2B7EA6E41}"/>
              </a:ext>
            </a:extLst>
          </p:cNvPr>
          <p:cNvSpPr/>
          <p:nvPr/>
        </p:nvSpPr>
        <p:spPr>
          <a:xfrm>
            <a:off x="4503227" y="3387398"/>
            <a:ext cx="1894708" cy="18266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加號 26">
            <a:extLst>
              <a:ext uri="{FF2B5EF4-FFF2-40B4-BE49-F238E27FC236}">
                <a16:creationId xmlns:a16="http://schemas.microsoft.com/office/drawing/2014/main" id="{83392AD9-30E9-A5A6-88D2-5A50AEFD00F8}"/>
              </a:ext>
            </a:extLst>
          </p:cNvPr>
          <p:cNvSpPr/>
          <p:nvPr/>
        </p:nvSpPr>
        <p:spPr>
          <a:xfrm>
            <a:off x="9309776" y="4708388"/>
            <a:ext cx="459910" cy="43083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E52B00A7-8735-1BE8-1CA6-CE20347A44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735" y="3053756"/>
            <a:ext cx="1142061" cy="2138045"/>
          </a:xfrm>
          <a:prstGeom prst="rect">
            <a:avLst/>
          </a:prstGeom>
        </p:spPr>
      </p:pic>
      <p:sp>
        <p:nvSpPr>
          <p:cNvPr id="30" name="文字方塊 29">
            <a:extLst>
              <a:ext uri="{FF2B5EF4-FFF2-40B4-BE49-F238E27FC236}">
                <a16:creationId xmlns:a16="http://schemas.microsoft.com/office/drawing/2014/main" id="{A91F676F-BECC-8052-E277-73D7427974D0}"/>
              </a:ext>
            </a:extLst>
          </p:cNvPr>
          <p:cNvSpPr txBox="1"/>
          <p:nvPr/>
        </p:nvSpPr>
        <p:spPr>
          <a:xfrm>
            <a:off x="8351011" y="5315456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concatenation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19473C2-B343-3CFA-6A29-AEB51C82063F}"/>
              </a:ext>
            </a:extLst>
          </p:cNvPr>
          <p:cNvSpPr/>
          <p:nvPr/>
        </p:nvSpPr>
        <p:spPr>
          <a:xfrm>
            <a:off x="6299052" y="4670006"/>
            <a:ext cx="2768676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b="1" baseline="-250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psedudo_distance</a:t>
            </a:r>
            <a:endParaRPr lang="zh-TW" altLang="en-US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980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animBg="1"/>
      <p:bldP spid="16" grpId="1" animBg="1"/>
      <p:bldP spid="27" grpId="0" animBg="1"/>
      <p:bldP spid="30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6F4EC98E-41A1-4C50-398B-BD5BF4A5C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77ABAC5F-AD96-6049-C2DA-D166F94CFB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87701" y="2161308"/>
            <a:ext cx="10015334" cy="1843875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sz="4000" dirty="0"/>
              <a:t>Improving Indoor Positioning by Fusing FTM and</a:t>
            </a:r>
            <a:r>
              <a:rPr lang="zh-TW" altLang="en-US" sz="4000" dirty="0"/>
              <a:t> </a:t>
            </a:r>
            <a:r>
              <a:rPr lang="en-US" sz="4000" dirty="0"/>
              <a:t>RSSI Data: A Cost-Effective Approach Using a Minimal Number of IEEE 802.11mc APs</a:t>
            </a:r>
            <a:endParaRPr sz="40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5F671F59-6224-CE3F-5BDF-3BB826E78B0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87701" y="4290666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Ting Yang Wu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13596004-263B-7E83-5822-43F4483AF2E3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220F52F9-D1F9-E674-432E-B1FAE75A3FBB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02648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32109B2-F5B5-A37E-BCF2-C88401BED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879CA039-9AE2-1617-E3A2-4CB7ACAE7BAE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949FE2-02A0-C868-685E-85091C24DA25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19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05A56C4A-FA1E-26EA-7C36-329C45183DE6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B1DB46C-56B2-F6B4-49D7-147A58F66730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- Regressor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B577B35-F71E-CC1A-63F0-85BA87B7F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12" y="1891014"/>
            <a:ext cx="8501974" cy="405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0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1DE5936-D10E-A65E-40C2-6D89C5F94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38EA7ED2-3552-5170-A8FB-ADA40EE847F2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F11DB3-288C-C729-8568-A2991ABC4603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20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AD961FA3-C059-B9EF-5967-4836C32363A8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87CDAC1-A54E-D119-BC31-BCFC76D3DC04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- DNN classifier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4E002670-896A-3742-A1AA-CDFF36805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37" y="3656849"/>
            <a:ext cx="1142061" cy="2138045"/>
          </a:xfrm>
          <a:prstGeom prst="rect">
            <a:avLst/>
          </a:prstGeom>
        </p:spPr>
      </p:pic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DE697BFA-C2CA-3D9A-34C0-E734B97C0818}"/>
              </a:ext>
            </a:extLst>
          </p:cNvPr>
          <p:cNvSpPr/>
          <p:nvPr/>
        </p:nvSpPr>
        <p:spPr>
          <a:xfrm>
            <a:off x="1046331" y="2673267"/>
            <a:ext cx="2768676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en-US" altLang="zh-TW" b="1" baseline="-25000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 err="1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psedudo_distance</a:t>
            </a:r>
            <a:endParaRPr lang="zh-TW" altLang="en-US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29A11-1D6B-1F97-56AD-9F01B828DF0F}"/>
              </a:ext>
            </a:extLst>
          </p:cNvPr>
          <p:cNvSpPr/>
          <p:nvPr/>
        </p:nvSpPr>
        <p:spPr>
          <a:xfrm>
            <a:off x="650240" y="1932094"/>
            <a:ext cx="3616960" cy="4031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0E86BF5-35BF-95F5-B54A-E6EBFA33E85B}"/>
              </a:ext>
            </a:extLst>
          </p:cNvPr>
          <p:cNvSpPr txBox="1"/>
          <p:nvPr/>
        </p:nvSpPr>
        <p:spPr>
          <a:xfrm>
            <a:off x="900203" y="2011936"/>
            <a:ext cx="306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Standardized features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形 10">
            <a:extLst>
              <a:ext uri="{FF2B5EF4-FFF2-40B4-BE49-F238E27FC236}">
                <a16:creationId xmlns:a16="http://schemas.microsoft.com/office/drawing/2014/main" id="{3ECC73E5-5944-FDF1-6E54-9DAB6CB36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741850" y="-1215630"/>
            <a:ext cx="19935378" cy="9289260"/>
          </a:xfrm>
          <a:prstGeom prst="rect">
            <a:avLst/>
          </a:prstGeom>
        </p:spPr>
      </p:pic>
      <p:sp>
        <p:nvSpPr>
          <p:cNvPr id="12" name="右大括弧 11">
            <a:extLst>
              <a:ext uri="{FF2B5EF4-FFF2-40B4-BE49-F238E27FC236}">
                <a16:creationId xmlns:a16="http://schemas.microsoft.com/office/drawing/2014/main" id="{25B70D2D-3EF3-30C5-835D-14C7306D4D31}"/>
              </a:ext>
            </a:extLst>
          </p:cNvPr>
          <p:cNvSpPr/>
          <p:nvPr/>
        </p:nvSpPr>
        <p:spPr>
          <a:xfrm rot="5400000">
            <a:off x="6534170" y="3612471"/>
            <a:ext cx="653412" cy="3462240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F0B9D70-6D01-CFA7-E3CD-42FA1F89EF32}"/>
              </a:ext>
            </a:extLst>
          </p:cNvPr>
          <p:cNvSpPr txBox="1"/>
          <p:nvPr/>
        </p:nvSpPr>
        <p:spPr>
          <a:xfrm>
            <a:off x="5330410" y="5769937"/>
            <a:ext cx="30609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extraction</a:t>
            </a:r>
          </a:p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Regulation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FA4DAE-ADA9-3CC4-ACA4-927596BBC5B7}"/>
              </a:ext>
            </a:extLst>
          </p:cNvPr>
          <p:cNvSpPr txBox="1"/>
          <p:nvPr/>
        </p:nvSpPr>
        <p:spPr>
          <a:xfrm>
            <a:off x="8391341" y="3929112"/>
            <a:ext cx="30609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zh-TW" altLang="en-US" sz="20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69100FC-1B82-EADD-26FD-120716E072E8}"/>
              </a:ext>
            </a:extLst>
          </p:cNvPr>
          <p:cNvCxnSpPr>
            <a:cxnSpLocks/>
          </p:cNvCxnSpPr>
          <p:nvPr/>
        </p:nvCxnSpPr>
        <p:spPr>
          <a:xfrm>
            <a:off x="9860846" y="3619500"/>
            <a:ext cx="0" cy="25766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箭號: 向右 23">
            <a:extLst>
              <a:ext uri="{FF2B5EF4-FFF2-40B4-BE49-F238E27FC236}">
                <a16:creationId xmlns:a16="http://schemas.microsoft.com/office/drawing/2014/main" id="{AC52C77B-CF48-3322-9BEF-550268D6217F}"/>
              </a:ext>
            </a:extLst>
          </p:cNvPr>
          <p:cNvSpPr/>
          <p:nvPr/>
        </p:nvSpPr>
        <p:spPr>
          <a:xfrm>
            <a:off x="3961134" y="3362960"/>
            <a:ext cx="822391" cy="257665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6792406-FF07-F324-B765-A9A9BF945FD5}"/>
              </a:ext>
            </a:extLst>
          </p:cNvPr>
          <p:cNvSpPr txBox="1"/>
          <p:nvPr/>
        </p:nvSpPr>
        <p:spPr>
          <a:xfrm>
            <a:off x="3815007" y="3551218"/>
            <a:ext cx="1119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</a:t>
            </a:r>
            <a:endParaRPr lang="zh-TW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加號 25">
            <a:extLst>
              <a:ext uri="{FF2B5EF4-FFF2-40B4-BE49-F238E27FC236}">
                <a16:creationId xmlns:a16="http://schemas.microsoft.com/office/drawing/2014/main" id="{AE06EE71-81D5-6D99-82CD-ABFCF4BF66F3}"/>
              </a:ext>
            </a:extLst>
          </p:cNvPr>
          <p:cNvSpPr/>
          <p:nvPr/>
        </p:nvSpPr>
        <p:spPr>
          <a:xfrm>
            <a:off x="2275344" y="3234667"/>
            <a:ext cx="366752" cy="35032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22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276273C-4D33-70EC-F588-670DCBA3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圓角 1">
            <a:extLst>
              <a:ext uri="{FF2B5EF4-FFF2-40B4-BE49-F238E27FC236}">
                <a16:creationId xmlns:a16="http://schemas.microsoft.com/office/drawing/2014/main" id="{1AD6C899-D29A-9CE8-6D50-0174840A980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 stage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04D0E24-0E18-E646-B629-B2BE00FFDE55}"/>
              </a:ext>
            </a:extLst>
          </p:cNvPr>
          <p:cNvSpPr txBox="1"/>
          <p:nvPr/>
        </p:nvSpPr>
        <p:spPr>
          <a:xfrm>
            <a:off x="11505363" y="6263640"/>
            <a:ext cx="478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21</a:t>
            </a:r>
            <a:endParaRPr lang="zh-TW" altLang="en-US" dirty="0"/>
          </a:p>
        </p:txBody>
      </p:sp>
      <p:sp>
        <p:nvSpPr>
          <p:cNvPr id="6" name="Google Shape;219;p33">
            <a:extLst>
              <a:ext uri="{FF2B5EF4-FFF2-40B4-BE49-F238E27FC236}">
                <a16:creationId xmlns:a16="http://schemas.microsoft.com/office/drawing/2014/main" id="{653148E9-CC86-F0BE-5025-D70E9CD9B5C4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2B97071-DD39-A36D-BA0E-B521A3E8D36A}"/>
              </a:ext>
            </a:extLst>
          </p:cNvPr>
          <p:cNvSpPr txBox="1"/>
          <p:nvPr/>
        </p:nvSpPr>
        <p:spPr>
          <a:xfrm>
            <a:off x="1297709" y="1063106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err="1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 training – DNN classifier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95C6CA6-ED2D-8800-0531-A5AACC14722B}"/>
              </a:ext>
            </a:extLst>
          </p:cNvPr>
          <p:cNvSpPr txBox="1"/>
          <p:nvPr/>
        </p:nvSpPr>
        <p:spPr>
          <a:xfrm>
            <a:off x="5535977" y="2009242"/>
            <a:ext cx="67454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Spatial Relationship Features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Stability &amp; Distance Consistency Features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Multi-AP Fusion Features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 normalization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Regularization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Batch Normalization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Dropout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Softmax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activation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20BF85-E2F6-F5CB-3705-756784350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5" y="2281348"/>
            <a:ext cx="5355582" cy="29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32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2801" y="3047200"/>
            <a:ext cx="233184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sz="4000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3763757" y="955653"/>
            <a:ext cx="596236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3200" dirty="0"/>
              <a:t>01.	</a:t>
            </a:r>
            <a:r>
              <a:rPr lang="en-US" altLang="zh-TW" sz="2400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  <a:endParaRPr lang="en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Google Shape;192;p32">
            <a:extLst>
              <a:ext uri="{FF2B5EF4-FFF2-40B4-BE49-F238E27FC236}">
                <a16:creationId xmlns:a16="http://schemas.microsoft.com/office/drawing/2014/main" id="{FFDAFEF8-954A-B103-3D48-8B209BF992BF}"/>
              </a:ext>
            </a:extLst>
          </p:cNvPr>
          <p:cNvSpPr txBox="1">
            <a:spLocks/>
          </p:cNvSpPr>
          <p:nvPr/>
        </p:nvSpPr>
        <p:spPr>
          <a:xfrm>
            <a:off x="3763757" y="1688400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02.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Relate Work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Google Shape;192;p32">
            <a:extLst>
              <a:ext uri="{FF2B5EF4-FFF2-40B4-BE49-F238E27FC236}">
                <a16:creationId xmlns:a16="http://schemas.microsoft.com/office/drawing/2014/main" id="{F03C6E19-30BB-781C-4F05-4E54ACAE9F15}"/>
              </a:ext>
            </a:extLst>
          </p:cNvPr>
          <p:cNvSpPr txBox="1">
            <a:spLocks/>
          </p:cNvSpPr>
          <p:nvPr/>
        </p:nvSpPr>
        <p:spPr>
          <a:xfrm>
            <a:off x="3763757" y="2421147"/>
            <a:ext cx="10673603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03.</a:t>
            </a:r>
            <a:r>
              <a:rPr lang="en" sz="2400" kern="0" dirty="0"/>
              <a:t>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IEEE 802.11mc Fine Time Measurement (FTM)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Google Shape;192;p32">
            <a:extLst>
              <a:ext uri="{FF2B5EF4-FFF2-40B4-BE49-F238E27FC236}">
                <a16:creationId xmlns:a16="http://schemas.microsoft.com/office/drawing/2014/main" id="{BFC31E95-54C9-4FC3-7EC9-1E4E0E17CB9A}"/>
              </a:ext>
            </a:extLst>
          </p:cNvPr>
          <p:cNvSpPr txBox="1">
            <a:spLocks/>
          </p:cNvSpPr>
          <p:nvPr/>
        </p:nvSpPr>
        <p:spPr>
          <a:xfrm>
            <a:off x="3763757" y="3153894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04.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System Design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Google Shape;192;p32">
            <a:extLst>
              <a:ext uri="{FF2B5EF4-FFF2-40B4-BE49-F238E27FC236}">
                <a16:creationId xmlns:a16="http://schemas.microsoft.com/office/drawing/2014/main" id="{7084BD89-9661-3066-C640-2B2EBEBDD8A6}"/>
              </a:ext>
            </a:extLst>
          </p:cNvPr>
          <p:cNvSpPr txBox="1">
            <a:spLocks/>
          </p:cNvSpPr>
          <p:nvPr/>
        </p:nvSpPr>
        <p:spPr>
          <a:xfrm>
            <a:off x="3763757" y="3886641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05.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Experiment Setup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Google Shape;192;p32">
            <a:extLst>
              <a:ext uri="{FF2B5EF4-FFF2-40B4-BE49-F238E27FC236}">
                <a16:creationId xmlns:a16="http://schemas.microsoft.com/office/drawing/2014/main" id="{AF8D946D-A694-F972-40D1-6963895C0D6C}"/>
              </a:ext>
            </a:extLst>
          </p:cNvPr>
          <p:cNvSpPr txBox="1">
            <a:spLocks/>
          </p:cNvSpPr>
          <p:nvPr/>
        </p:nvSpPr>
        <p:spPr>
          <a:xfrm>
            <a:off x="3763756" y="4619388"/>
            <a:ext cx="7513839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06.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Performance Evaluation and Result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8" name="Google Shape;192;p32">
            <a:extLst>
              <a:ext uri="{FF2B5EF4-FFF2-40B4-BE49-F238E27FC236}">
                <a16:creationId xmlns:a16="http://schemas.microsoft.com/office/drawing/2014/main" id="{DE0E4984-006B-E143-B58C-7C37C75A84D9}"/>
              </a:ext>
            </a:extLst>
          </p:cNvPr>
          <p:cNvSpPr txBox="1">
            <a:spLocks/>
          </p:cNvSpPr>
          <p:nvPr/>
        </p:nvSpPr>
        <p:spPr>
          <a:xfrm>
            <a:off x="3763757" y="5352135"/>
            <a:ext cx="5962360" cy="5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ilda Display"/>
              <a:buNone/>
              <a:defRPr sz="40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r>
              <a:rPr lang="en" sz="3200" kern="0" dirty="0"/>
              <a:t>07.	</a:t>
            </a:r>
            <a:r>
              <a:rPr lang="en-US" altLang="zh-TW" sz="2400" kern="0" dirty="0">
                <a:solidFill>
                  <a:schemeClr val="bg2">
                    <a:lumMod val="75000"/>
                  </a:schemeClr>
                </a:solidFill>
              </a:rPr>
              <a:t>Conclusion</a:t>
            </a:r>
            <a:endParaRPr lang="en" sz="2400" kern="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Google Shape;206;p32">
            <a:extLst>
              <a:ext uri="{FF2B5EF4-FFF2-40B4-BE49-F238E27FC236}">
                <a16:creationId xmlns:a16="http://schemas.microsoft.com/office/drawing/2014/main" id="{C73AF2B3-B1D6-CA16-176F-FB49DEE4DB73}"/>
              </a:ext>
            </a:extLst>
          </p:cNvPr>
          <p:cNvCxnSpPr>
            <a:cxnSpLocks/>
          </p:cNvCxnSpPr>
          <p:nvPr/>
        </p:nvCxnSpPr>
        <p:spPr>
          <a:xfrm>
            <a:off x="3206873" y="877395"/>
            <a:ext cx="0" cy="534646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51754" y="2593207"/>
            <a:ext cx="6254146" cy="202036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6000" b="1" dirty="0"/>
              <a:t>Introduction</a:t>
            </a: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268352B-DE29-F319-839D-70FB09988BEA}"/>
              </a:ext>
            </a:extLst>
          </p:cNvPr>
          <p:cNvSpPr/>
          <p:nvPr/>
        </p:nvSpPr>
        <p:spPr>
          <a:xfrm>
            <a:off x="2039641" y="3048925"/>
            <a:ext cx="1037892" cy="109728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000" b="1" dirty="0">
                <a:solidFill>
                  <a:schemeClr val="tx2">
                    <a:lumMod val="50000"/>
                  </a:schemeClr>
                </a:solidFill>
                <a:latin typeface="Gilda Display" panose="02020500000000000000" charset="0"/>
                <a:ea typeface="微軟正黑體" panose="020B0604030504040204" pitchFamily="34" charset="-120"/>
              </a:rPr>
              <a:t>1</a:t>
            </a:r>
            <a:endParaRPr lang="zh-TW" altLang="en-US" sz="4000" b="1" dirty="0">
              <a:solidFill>
                <a:schemeClr val="tx2">
                  <a:lumMod val="50000"/>
                </a:schemeClr>
              </a:solidFill>
              <a:latin typeface="Gilda Display" panose="02020500000000000000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9ED6CAE-5AF0-DD9F-64F0-B35E6F670D87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Why Indoor Positioning Systems (IPS)</a:t>
            </a:r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Matter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A94B70-DE10-F4A2-A462-976908A4BB28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" name="Google Shape;8455;p62">
            <a:extLst>
              <a:ext uri="{FF2B5EF4-FFF2-40B4-BE49-F238E27FC236}">
                <a16:creationId xmlns:a16="http://schemas.microsoft.com/office/drawing/2014/main" id="{C4879F45-FE30-84CE-09A3-71046BBDA2B6}"/>
              </a:ext>
            </a:extLst>
          </p:cNvPr>
          <p:cNvSpPr/>
          <p:nvPr/>
        </p:nvSpPr>
        <p:spPr>
          <a:xfrm>
            <a:off x="4634327" y="2849663"/>
            <a:ext cx="2803432" cy="26434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rgbClr val="657E9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11629;p68">
            <a:extLst>
              <a:ext uri="{FF2B5EF4-FFF2-40B4-BE49-F238E27FC236}">
                <a16:creationId xmlns:a16="http://schemas.microsoft.com/office/drawing/2014/main" id="{777A0AE8-B1B9-52B5-26F6-62C758834834}"/>
              </a:ext>
            </a:extLst>
          </p:cNvPr>
          <p:cNvGrpSpPr/>
          <p:nvPr/>
        </p:nvGrpSpPr>
        <p:grpSpPr>
          <a:xfrm>
            <a:off x="1150886" y="3914192"/>
            <a:ext cx="1391120" cy="1356195"/>
            <a:chOff x="7957483" y="3350848"/>
            <a:chExt cx="357387" cy="357387"/>
          </a:xfrm>
        </p:grpSpPr>
        <p:sp>
          <p:nvSpPr>
            <p:cNvPr id="9" name="Google Shape;11630;p68">
              <a:extLst>
                <a:ext uri="{FF2B5EF4-FFF2-40B4-BE49-F238E27FC236}">
                  <a16:creationId xmlns:a16="http://schemas.microsoft.com/office/drawing/2014/main" id="{0EFB6882-AE74-0155-9051-546711571D1B}"/>
                </a:ext>
              </a:extLst>
            </p:cNvPr>
            <p:cNvSpPr/>
            <p:nvPr/>
          </p:nvSpPr>
          <p:spPr>
            <a:xfrm>
              <a:off x="8025312" y="3410721"/>
              <a:ext cx="71649" cy="71267"/>
            </a:xfrm>
            <a:custGeom>
              <a:avLst/>
              <a:gdLst/>
              <a:ahLst/>
              <a:cxnLst/>
              <a:rect l="l" t="t" r="r" b="b"/>
              <a:pathLst>
                <a:path w="2251" h="2239" extrusionOk="0">
                  <a:moveTo>
                    <a:pt x="1120" y="0"/>
                  </a:moveTo>
                  <a:cubicBezTo>
                    <a:pt x="489" y="0"/>
                    <a:pt x="1" y="500"/>
                    <a:pt x="1" y="1120"/>
                  </a:cubicBezTo>
                  <a:cubicBezTo>
                    <a:pt x="1" y="1727"/>
                    <a:pt x="513" y="2239"/>
                    <a:pt x="1120" y="2239"/>
                  </a:cubicBezTo>
                  <a:cubicBezTo>
                    <a:pt x="1739" y="2239"/>
                    <a:pt x="2239" y="1727"/>
                    <a:pt x="2239" y="1120"/>
                  </a:cubicBezTo>
                  <a:cubicBezTo>
                    <a:pt x="2251" y="1048"/>
                    <a:pt x="2156" y="953"/>
                    <a:pt x="2072" y="953"/>
                  </a:cubicBezTo>
                  <a:lnTo>
                    <a:pt x="1358" y="953"/>
                  </a:lnTo>
                  <a:cubicBezTo>
                    <a:pt x="1251" y="953"/>
                    <a:pt x="1179" y="1024"/>
                    <a:pt x="1179" y="1131"/>
                  </a:cubicBezTo>
                  <a:cubicBezTo>
                    <a:pt x="1179" y="1239"/>
                    <a:pt x="1251" y="1310"/>
                    <a:pt x="1358" y="1310"/>
                  </a:cubicBezTo>
                  <a:lnTo>
                    <a:pt x="1858" y="1310"/>
                  </a:lnTo>
                  <a:cubicBezTo>
                    <a:pt x="1787" y="1655"/>
                    <a:pt x="1477" y="1905"/>
                    <a:pt x="1120" y="1905"/>
                  </a:cubicBezTo>
                  <a:cubicBezTo>
                    <a:pt x="703" y="1905"/>
                    <a:pt x="346" y="1560"/>
                    <a:pt x="346" y="1131"/>
                  </a:cubicBezTo>
                  <a:cubicBezTo>
                    <a:pt x="346" y="715"/>
                    <a:pt x="691" y="358"/>
                    <a:pt x="1120" y="358"/>
                  </a:cubicBezTo>
                  <a:cubicBezTo>
                    <a:pt x="1310" y="358"/>
                    <a:pt x="1489" y="429"/>
                    <a:pt x="1620" y="548"/>
                  </a:cubicBezTo>
                  <a:cubicBezTo>
                    <a:pt x="1660" y="576"/>
                    <a:pt x="1702" y="591"/>
                    <a:pt x="1745" y="591"/>
                  </a:cubicBezTo>
                  <a:cubicBezTo>
                    <a:pt x="1791" y="591"/>
                    <a:pt x="1838" y="573"/>
                    <a:pt x="1882" y="536"/>
                  </a:cubicBezTo>
                  <a:cubicBezTo>
                    <a:pt x="1953" y="465"/>
                    <a:pt x="1941" y="358"/>
                    <a:pt x="1858" y="286"/>
                  </a:cubicBezTo>
                  <a:cubicBezTo>
                    <a:pt x="1656" y="108"/>
                    <a:pt x="1406" y="0"/>
                    <a:pt x="11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631;p68">
              <a:extLst>
                <a:ext uri="{FF2B5EF4-FFF2-40B4-BE49-F238E27FC236}">
                  <a16:creationId xmlns:a16="http://schemas.microsoft.com/office/drawing/2014/main" id="{C90D1D83-354B-56EE-9266-36C16277A1C3}"/>
                </a:ext>
              </a:extLst>
            </p:cNvPr>
            <p:cNvSpPr/>
            <p:nvPr/>
          </p:nvSpPr>
          <p:spPr>
            <a:xfrm>
              <a:off x="8191306" y="3380768"/>
              <a:ext cx="70917" cy="71299"/>
            </a:xfrm>
            <a:custGeom>
              <a:avLst/>
              <a:gdLst/>
              <a:ahLst/>
              <a:cxnLst/>
              <a:rect l="l" t="t" r="r" b="b"/>
              <a:pathLst>
                <a:path w="2228" h="2240" extrusionOk="0">
                  <a:moveTo>
                    <a:pt x="1108" y="346"/>
                  </a:moveTo>
                  <a:cubicBezTo>
                    <a:pt x="1548" y="346"/>
                    <a:pt x="1882" y="691"/>
                    <a:pt x="1882" y="1120"/>
                  </a:cubicBezTo>
                  <a:cubicBezTo>
                    <a:pt x="1870" y="1549"/>
                    <a:pt x="1525" y="1894"/>
                    <a:pt x="1108" y="1894"/>
                  </a:cubicBezTo>
                  <a:cubicBezTo>
                    <a:pt x="691" y="1894"/>
                    <a:pt x="334" y="1549"/>
                    <a:pt x="334" y="1120"/>
                  </a:cubicBezTo>
                  <a:cubicBezTo>
                    <a:pt x="334" y="703"/>
                    <a:pt x="679" y="346"/>
                    <a:pt x="1108" y="346"/>
                  </a:cubicBezTo>
                  <a:close/>
                  <a:moveTo>
                    <a:pt x="1108" y="1"/>
                  </a:moveTo>
                  <a:cubicBezTo>
                    <a:pt x="489" y="1"/>
                    <a:pt x="1" y="513"/>
                    <a:pt x="1" y="1120"/>
                  </a:cubicBezTo>
                  <a:cubicBezTo>
                    <a:pt x="1" y="1751"/>
                    <a:pt x="501" y="2239"/>
                    <a:pt x="1108" y="2239"/>
                  </a:cubicBezTo>
                  <a:cubicBezTo>
                    <a:pt x="1739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632;p68">
              <a:extLst>
                <a:ext uri="{FF2B5EF4-FFF2-40B4-BE49-F238E27FC236}">
                  <a16:creationId xmlns:a16="http://schemas.microsoft.com/office/drawing/2014/main" id="{A06CA1DF-2E0B-C1FA-8E4D-0AE2CE733106}"/>
                </a:ext>
              </a:extLst>
            </p:cNvPr>
            <p:cNvSpPr/>
            <p:nvPr/>
          </p:nvSpPr>
          <p:spPr>
            <a:xfrm>
              <a:off x="7957483" y="3350848"/>
              <a:ext cx="357387" cy="357387"/>
            </a:xfrm>
            <a:custGeom>
              <a:avLst/>
              <a:gdLst/>
              <a:ahLst/>
              <a:cxnLst/>
              <a:rect l="l" t="t" r="r" b="b"/>
              <a:pathLst>
                <a:path w="11228" h="11228" extrusionOk="0">
                  <a:moveTo>
                    <a:pt x="8454" y="369"/>
                  </a:moveTo>
                  <a:cubicBezTo>
                    <a:pt x="9525" y="369"/>
                    <a:pt x="10406" y="1238"/>
                    <a:pt x="10406" y="2310"/>
                  </a:cubicBezTo>
                  <a:cubicBezTo>
                    <a:pt x="10406" y="3167"/>
                    <a:pt x="9097" y="4691"/>
                    <a:pt x="8454" y="5370"/>
                  </a:cubicBezTo>
                  <a:cubicBezTo>
                    <a:pt x="7823" y="4691"/>
                    <a:pt x="6513" y="3143"/>
                    <a:pt x="6513" y="2310"/>
                  </a:cubicBezTo>
                  <a:cubicBezTo>
                    <a:pt x="6513" y="1227"/>
                    <a:pt x="7370" y="369"/>
                    <a:pt x="8454" y="369"/>
                  </a:cubicBezTo>
                  <a:close/>
                  <a:moveTo>
                    <a:pt x="5620" y="369"/>
                  </a:moveTo>
                  <a:cubicBezTo>
                    <a:pt x="6073" y="369"/>
                    <a:pt x="6537" y="429"/>
                    <a:pt x="6989" y="548"/>
                  </a:cubicBezTo>
                  <a:cubicBezTo>
                    <a:pt x="6477" y="965"/>
                    <a:pt x="6156" y="1596"/>
                    <a:pt x="6156" y="2310"/>
                  </a:cubicBezTo>
                  <a:cubicBezTo>
                    <a:pt x="6156" y="2524"/>
                    <a:pt x="6215" y="2751"/>
                    <a:pt x="6299" y="2989"/>
                  </a:cubicBezTo>
                  <a:lnTo>
                    <a:pt x="536" y="6977"/>
                  </a:lnTo>
                  <a:cubicBezTo>
                    <a:pt x="417" y="6537"/>
                    <a:pt x="358" y="6084"/>
                    <a:pt x="358" y="5620"/>
                  </a:cubicBezTo>
                  <a:cubicBezTo>
                    <a:pt x="358" y="2715"/>
                    <a:pt x="2715" y="369"/>
                    <a:pt x="5620" y="369"/>
                  </a:cubicBezTo>
                  <a:close/>
                  <a:moveTo>
                    <a:pt x="10359" y="3417"/>
                  </a:moveTo>
                  <a:cubicBezTo>
                    <a:pt x="10668" y="4096"/>
                    <a:pt x="10835" y="4858"/>
                    <a:pt x="10835" y="5620"/>
                  </a:cubicBezTo>
                  <a:cubicBezTo>
                    <a:pt x="10871" y="7418"/>
                    <a:pt x="9966" y="9013"/>
                    <a:pt x="8561" y="9966"/>
                  </a:cubicBezTo>
                  <a:lnTo>
                    <a:pt x="5358" y="5394"/>
                  </a:lnTo>
                  <a:lnTo>
                    <a:pt x="7001" y="4191"/>
                  </a:lnTo>
                  <a:cubicBezTo>
                    <a:pt x="7585" y="4989"/>
                    <a:pt x="8263" y="5679"/>
                    <a:pt x="8311" y="5739"/>
                  </a:cubicBezTo>
                  <a:cubicBezTo>
                    <a:pt x="8335" y="5763"/>
                    <a:pt x="8382" y="5799"/>
                    <a:pt x="8430" y="5799"/>
                  </a:cubicBezTo>
                  <a:cubicBezTo>
                    <a:pt x="8478" y="5799"/>
                    <a:pt x="8513" y="5775"/>
                    <a:pt x="8549" y="5739"/>
                  </a:cubicBezTo>
                  <a:cubicBezTo>
                    <a:pt x="8609" y="5679"/>
                    <a:pt x="9764" y="4513"/>
                    <a:pt x="10359" y="3417"/>
                  </a:cubicBezTo>
                  <a:close/>
                  <a:moveTo>
                    <a:pt x="5096" y="5608"/>
                  </a:moveTo>
                  <a:lnTo>
                    <a:pt x="8275" y="10156"/>
                  </a:lnTo>
                  <a:cubicBezTo>
                    <a:pt x="8025" y="10287"/>
                    <a:pt x="7775" y="10406"/>
                    <a:pt x="7525" y="10513"/>
                  </a:cubicBezTo>
                  <a:lnTo>
                    <a:pt x="4430" y="6096"/>
                  </a:lnTo>
                  <a:lnTo>
                    <a:pt x="5096" y="5608"/>
                  </a:lnTo>
                  <a:close/>
                  <a:moveTo>
                    <a:pt x="6466" y="3310"/>
                  </a:moveTo>
                  <a:cubicBezTo>
                    <a:pt x="6573" y="3501"/>
                    <a:pt x="6692" y="3715"/>
                    <a:pt x="6823" y="3905"/>
                  </a:cubicBezTo>
                  <a:lnTo>
                    <a:pt x="3215" y="6537"/>
                  </a:lnTo>
                  <a:cubicBezTo>
                    <a:pt x="3132" y="6596"/>
                    <a:pt x="3132" y="6739"/>
                    <a:pt x="3203" y="6811"/>
                  </a:cubicBezTo>
                  <a:cubicBezTo>
                    <a:pt x="3236" y="6843"/>
                    <a:pt x="3283" y="6862"/>
                    <a:pt x="3329" y="6862"/>
                  </a:cubicBezTo>
                  <a:cubicBezTo>
                    <a:pt x="3366" y="6862"/>
                    <a:pt x="3403" y="6849"/>
                    <a:pt x="3429" y="6822"/>
                  </a:cubicBezTo>
                  <a:lnTo>
                    <a:pt x="4144" y="6299"/>
                  </a:lnTo>
                  <a:lnTo>
                    <a:pt x="7180" y="10632"/>
                  </a:lnTo>
                  <a:cubicBezTo>
                    <a:pt x="6668" y="10799"/>
                    <a:pt x="6156" y="10871"/>
                    <a:pt x="5620" y="10871"/>
                  </a:cubicBezTo>
                  <a:cubicBezTo>
                    <a:pt x="3751" y="10871"/>
                    <a:pt x="2132" y="9906"/>
                    <a:pt x="1191" y="8442"/>
                  </a:cubicBezTo>
                  <a:lnTo>
                    <a:pt x="2727" y="7334"/>
                  </a:lnTo>
                  <a:cubicBezTo>
                    <a:pt x="2822" y="7275"/>
                    <a:pt x="2822" y="7132"/>
                    <a:pt x="2739" y="7061"/>
                  </a:cubicBezTo>
                  <a:cubicBezTo>
                    <a:pt x="2706" y="7028"/>
                    <a:pt x="2663" y="7010"/>
                    <a:pt x="2620" y="7010"/>
                  </a:cubicBezTo>
                  <a:cubicBezTo>
                    <a:pt x="2585" y="7010"/>
                    <a:pt x="2551" y="7022"/>
                    <a:pt x="2525" y="7049"/>
                  </a:cubicBezTo>
                  <a:lnTo>
                    <a:pt x="1012" y="8144"/>
                  </a:lnTo>
                  <a:cubicBezTo>
                    <a:pt x="870" y="7894"/>
                    <a:pt x="751" y="7608"/>
                    <a:pt x="655" y="7334"/>
                  </a:cubicBezTo>
                  <a:lnTo>
                    <a:pt x="6466" y="3310"/>
                  </a:lnTo>
                  <a:close/>
                  <a:moveTo>
                    <a:pt x="5608" y="0"/>
                  </a:moveTo>
                  <a:cubicBezTo>
                    <a:pt x="4108" y="0"/>
                    <a:pt x="2715" y="584"/>
                    <a:pt x="1643" y="1643"/>
                  </a:cubicBezTo>
                  <a:cubicBezTo>
                    <a:pt x="584" y="2703"/>
                    <a:pt x="0" y="4120"/>
                    <a:pt x="0" y="5620"/>
                  </a:cubicBezTo>
                  <a:cubicBezTo>
                    <a:pt x="0" y="7120"/>
                    <a:pt x="584" y="8525"/>
                    <a:pt x="1643" y="9597"/>
                  </a:cubicBezTo>
                  <a:cubicBezTo>
                    <a:pt x="2691" y="10644"/>
                    <a:pt x="4108" y="11228"/>
                    <a:pt x="5608" y="11228"/>
                  </a:cubicBezTo>
                  <a:cubicBezTo>
                    <a:pt x="7120" y="11228"/>
                    <a:pt x="8513" y="10644"/>
                    <a:pt x="9585" y="9597"/>
                  </a:cubicBezTo>
                  <a:cubicBezTo>
                    <a:pt x="10645" y="8537"/>
                    <a:pt x="11228" y="7120"/>
                    <a:pt x="11228" y="5620"/>
                  </a:cubicBezTo>
                  <a:cubicBezTo>
                    <a:pt x="11228" y="4715"/>
                    <a:pt x="11002" y="3822"/>
                    <a:pt x="10585" y="3012"/>
                  </a:cubicBezTo>
                  <a:cubicBezTo>
                    <a:pt x="10692" y="2762"/>
                    <a:pt x="10752" y="2524"/>
                    <a:pt x="10752" y="2310"/>
                  </a:cubicBezTo>
                  <a:cubicBezTo>
                    <a:pt x="10752" y="1048"/>
                    <a:pt x="9716" y="0"/>
                    <a:pt x="8442" y="0"/>
                  </a:cubicBezTo>
                  <a:cubicBezTo>
                    <a:pt x="8037" y="0"/>
                    <a:pt x="7668" y="107"/>
                    <a:pt x="7358" y="286"/>
                  </a:cubicBezTo>
                  <a:cubicBezTo>
                    <a:pt x="6787" y="107"/>
                    <a:pt x="6204" y="0"/>
                    <a:pt x="56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50F5C0-280E-1D1F-868D-537F71F368CA}"/>
              </a:ext>
            </a:extLst>
          </p:cNvPr>
          <p:cNvSpPr txBox="1"/>
          <p:nvPr/>
        </p:nvSpPr>
        <p:spPr>
          <a:xfrm>
            <a:off x="4462935" y="2107808"/>
            <a:ext cx="3146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537B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Indoor environments</a:t>
            </a:r>
            <a:endParaRPr lang="zh-TW" altLang="en-US" sz="2000" b="1" dirty="0">
              <a:solidFill>
                <a:srgbClr val="537B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4" name="圖形 13" descr="衛星 外框">
            <a:extLst>
              <a:ext uri="{FF2B5EF4-FFF2-40B4-BE49-F238E27FC236}">
                <a16:creationId xmlns:a16="http://schemas.microsoft.com/office/drawing/2014/main" id="{132E6B63-34F2-22C3-63A2-756B6DA29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708" y="2634686"/>
            <a:ext cx="1097477" cy="1097477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088B80CD-1082-98D3-B4BF-C1BCFCE4531E}"/>
              </a:ext>
            </a:extLst>
          </p:cNvPr>
          <p:cNvSpPr txBox="1"/>
          <p:nvPr/>
        </p:nvSpPr>
        <p:spPr>
          <a:xfrm>
            <a:off x="1297709" y="2101413"/>
            <a:ext cx="109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solidFill>
                  <a:srgbClr val="537B8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GNSS</a:t>
            </a:r>
            <a:endParaRPr lang="zh-TW" altLang="en-US" b="1" dirty="0">
              <a:solidFill>
                <a:srgbClr val="537B8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322F2042-7E3B-22A7-F419-010A7EFDEBA2}"/>
              </a:ext>
            </a:extLst>
          </p:cNvPr>
          <p:cNvSpPr/>
          <p:nvPr/>
        </p:nvSpPr>
        <p:spPr>
          <a:xfrm>
            <a:off x="2983033" y="4013133"/>
            <a:ext cx="1209964" cy="341750"/>
          </a:xfrm>
          <a:custGeom>
            <a:avLst/>
            <a:gdLst>
              <a:gd name="connsiteX0" fmla="*/ 0 w 1209964"/>
              <a:gd name="connsiteY0" fmla="*/ 341750 h 341750"/>
              <a:gd name="connsiteX1" fmla="*/ 314037 w 1209964"/>
              <a:gd name="connsiteY1" fmla="*/ 5 h 341750"/>
              <a:gd name="connsiteX2" fmla="*/ 757382 w 1209964"/>
              <a:gd name="connsiteY2" fmla="*/ 332514 h 341750"/>
              <a:gd name="connsiteX3" fmla="*/ 1209964 w 1209964"/>
              <a:gd name="connsiteY3" fmla="*/ 46187 h 34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964" h="341750">
                <a:moveTo>
                  <a:pt x="0" y="341750"/>
                </a:moveTo>
                <a:cubicBezTo>
                  <a:pt x="93903" y="171647"/>
                  <a:pt x="187807" y="1544"/>
                  <a:pt x="314037" y="5"/>
                </a:cubicBezTo>
                <a:cubicBezTo>
                  <a:pt x="440267" y="-1534"/>
                  <a:pt x="608061" y="324817"/>
                  <a:pt x="757382" y="332514"/>
                </a:cubicBezTo>
                <a:cubicBezTo>
                  <a:pt x="906703" y="340211"/>
                  <a:pt x="1058333" y="193199"/>
                  <a:pt x="1209964" y="4618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0E43366D-292F-A99D-39E3-E59F97954139}"/>
              </a:ext>
            </a:extLst>
          </p:cNvPr>
          <p:cNvSpPr/>
          <p:nvPr/>
        </p:nvSpPr>
        <p:spPr>
          <a:xfrm>
            <a:off x="2943194" y="4319228"/>
            <a:ext cx="92364" cy="992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56533A68-FDFA-EC5F-AF26-62F5918F69CD}"/>
              </a:ext>
            </a:extLst>
          </p:cNvPr>
          <p:cNvSpPr/>
          <p:nvPr/>
        </p:nvSpPr>
        <p:spPr>
          <a:xfrm>
            <a:off x="4159462" y="4013133"/>
            <a:ext cx="92364" cy="9927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8" name="Google Shape;8452;p62">
            <a:extLst>
              <a:ext uri="{FF2B5EF4-FFF2-40B4-BE49-F238E27FC236}">
                <a16:creationId xmlns:a16="http://schemas.microsoft.com/office/drawing/2014/main" id="{A986A31A-1EDF-93A8-DCAA-C9762E87092B}"/>
              </a:ext>
            </a:extLst>
          </p:cNvPr>
          <p:cNvGrpSpPr/>
          <p:nvPr/>
        </p:nvGrpSpPr>
        <p:grpSpPr>
          <a:xfrm>
            <a:off x="3348747" y="3992748"/>
            <a:ext cx="500471" cy="461701"/>
            <a:chOff x="5779408" y="3699191"/>
            <a:chExt cx="317645" cy="318757"/>
          </a:xfrm>
          <a:solidFill>
            <a:srgbClr val="C00000"/>
          </a:solidFill>
        </p:grpSpPr>
        <p:sp>
          <p:nvSpPr>
            <p:cNvPr id="49" name="Google Shape;8453;p62">
              <a:extLst>
                <a:ext uri="{FF2B5EF4-FFF2-40B4-BE49-F238E27FC236}">
                  <a16:creationId xmlns:a16="http://schemas.microsoft.com/office/drawing/2014/main" id="{CF44BEA6-3040-D4B1-CA4C-BE292B25298B}"/>
                </a:ext>
              </a:extLst>
            </p:cNvPr>
            <p:cNvSpPr/>
            <p:nvPr/>
          </p:nvSpPr>
          <p:spPr>
            <a:xfrm>
              <a:off x="5892837" y="3700334"/>
              <a:ext cx="204216" cy="317614"/>
            </a:xfrm>
            <a:custGeom>
              <a:avLst/>
              <a:gdLst/>
              <a:ahLst/>
              <a:cxnLst/>
              <a:rect l="l" t="t" r="r" b="b"/>
              <a:pathLst>
                <a:path w="6431" h="10002" extrusionOk="0">
                  <a:moveTo>
                    <a:pt x="4025" y="0"/>
                  </a:moveTo>
                  <a:cubicBezTo>
                    <a:pt x="3870" y="0"/>
                    <a:pt x="3704" y="60"/>
                    <a:pt x="3608" y="179"/>
                  </a:cubicBezTo>
                  <a:lnTo>
                    <a:pt x="1465" y="2322"/>
                  </a:lnTo>
                  <a:lnTo>
                    <a:pt x="299" y="1167"/>
                  </a:lnTo>
                  <a:cubicBezTo>
                    <a:pt x="269" y="1138"/>
                    <a:pt x="227" y="1123"/>
                    <a:pt x="184" y="1123"/>
                  </a:cubicBezTo>
                  <a:cubicBezTo>
                    <a:pt x="141" y="1123"/>
                    <a:pt x="96" y="1138"/>
                    <a:pt x="60" y="1167"/>
                  </a:cubicBezTo>
                  <a:cubicBezTo>
                    <a:pt x="1" y="1227"/>
                    <a:pt x="1" y="1322"/>
                    <a:pt x="60" y="1405"/>
                  </a:cubicBezTo>
                  <a:lnTo>
                    <a:pt x="1346" y="2679"/>
                  </a:lnTo>
                  <a:cubicBezTo>
                    <a:pt x="1370" y="2715"/>
                    <a:pt x="1418" y="2727"/>
                    <a:pt x="1465" y="2727"/>
                  </a:cubicBezTo>
                  <a:cubicBezTo>
                    <a:pt x="1501" y="2727"/>
                    <a:pt x="1549" y="2715"/>
                    <a:pt x="1584" y="2679"/>
                  </a:cubicBezTo>
                  <a:lnTo>
                    <a:pt x="3847" y="417"/>
                  </a:lnTo>
                  <a:cubicBezTo>
                    <a:pt x="3882" y="370"/>
                    <a:pt x="3966" y="346"/>
                    <a:pt x="4037" y="346"/>
                  </a:cubicBezTo>
                  <a:cubicBezTo>
                    <a:pt x="4109" y="346"/>
                    <a:pt x="4168" y="370"/>
                    <a:pt x="4228" y="417"/>
                  </a:cubicBezTo>
                  <a:lnTo>
                    <a:pt x="6049" y="2239"/>
                  </a:lnTo>
                  <a:cubicBezTo>
                    <a:pt x="6085" y="2275"/>
                    <a:pt x="6121" y="2358"/>
                    <a:pt x="6121" y="2429"/>
                  </a:cubicBezTo>
                  <a:cubicBezTo>
                    <a:pt x="6121" y="2501"/>
                    <a:pt x="6085" y="2560"/>
                    <a:pt x="6049" y="2620"/>
                  </a:cubicBezTo>
                  <a:lnTo>
                    <a:pt x="3775" y="4882"/>
                  </a:lnTo>
                  <a:cubicBezTo>
                    <a:pt x="3716" y="4942"/>
                    <a:pt x="3716" y="5049"/>
                    <a:pt x="3775" y="5120"/>
                  </a:cubicBezTo>
                  <a:lnTo>
                    <a:pt x="6049" y="7382"/>
                  </a:lnTo>
                  <a:cubicBezTo>
                    <a:pt x="6085" y="7430"/>
                    <a:pt x="6121" y="7501"/>
                    <a:pt x="6121" y="7573"/>
                  </a:cubicBezTo>
                  <a:cubicBezTo>
                    <a:pt x="6121" y="7656"/>
                    <a:pt x="6085" y="7716"/>
                    <a:pt x="6049" y="7775"/>
                  </a:cubicBezTo>
                  <a:lnTo>
                    <a:pt x="4228" y="9585"/>
                  </a:lnTo>
                  <a:cubicBezTo>
                    <a:pt x="4174" y="9639"/>
                    <a:pt x="4103" y="9665"/>
                    <a:pt x="4033" y="9665"/>
                  </a:cubicBezTo>
                  <a:cubicBezTo>
                    <a:pt x="3963" y="9665"/>
                    <a:pt x="3894" y="9639"/>
                    <a:pt x="3847" y="9585"/>
                  </a:cubicBezTo>
                  <a:lnTo>
                    <a:pt x="2989" y="8740"/>
                  </a:lnTo>
                  <a:cubicBezTo>
                    <a:pt x="2960" y="8710"/>
                    <a:pt x="2921" y="8695"/>
                    <a:pt x="2879" y="8695"/>
                  </a:cubicBezTo>
                  <a:cubicBezTo>
                    <a:pt x="2838" y="8695"/>
                    <a:pt x="2793" y="8710"/>
                    <a:pt x="2751" y="8740"/>
                  </a:cubicBezTo>
                  <a:cubicBezTo>
                    <a:pt x="2692" y="8799"/>
                    <a:pt x="2692" y="8906"/>
                    <a:pt x="2751" y="8978"/>
                  </a:cubicBezTo>
                  <a:lnTo>
                    <a:pt x="3608" y="9823"/>
                  </a:lnTo>
                  <a:cubicBezTo>
                    <a:pt x="3728" y="9942"/>
                    <a:pt x="3870" y="10002"/>
                    <a:pt x="4025" y="10002"/>
                  </a:cubicBezTo>
                  <a:cubicBezTo>
                    <a:pt x="4168" y="10002"/>
                    <a:pt x="4335" y="9942"/>
                    <a:pt x="4442" y="9823"/>
                  </a:cubicBezTo>
                  <a:lnTo>
                    <a:pt x="6252" y="8013"/>
                  </a:lnTo>
                  <a:cubicBezTo>
                    <a:pt x="6371" y="7894"/>
                    <a:pt x="6430" y="7740"/>
                    <a:pt x="6430" y="7597"/>
                  </a:cubicBezTo>
                  <a:cubicBezTo>
                    <a:pt x="6430" y="7430"/>
                    <a:pt x="6371" y="7275"/>
                    <a:pt x="6252" y="7180"/>
                  </a:cubicBezTo>
                  <a:lnTo>
                    <a:pt x="4109" y="4977"/>
                  </a:lnTo>
                  <a:lnTo>
                    <a:pt x="6252" y="2834"/>
                  </a:lnTo>
                  <a:cubicBezTo>
                    <a:pt x="6371" y="2715"/>
                    <a:pt x="6430" y="2560"/>
                    <a:pt x="6430" y="2417"/>
                  </a:cubicBezTo>
                  <a:cubicBezTo>
                    <a:pt x="6430" y="2251"/>
                    <a:pt x="6371" y="2096"/>
                    <a:pt x="6252" y="2001"/>
                  </a:cubicBezTo>
                  <a:lnTo>
                    <a:pt x="4442" y="179"/>
                  </a:lnTo>
                  <a:cubicBezTo>
                    <a:pt x="4323" y="60"/>
                    <a:pt x="4168" y="0"/>
                    <a:pt x="4025" y="0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454;p62">
              <a:extLst>
                <a:ext uri="{FF2B5EF4-FFF2-40B4-BE49-F238E27FC236}">
                  <a16:creationId xmlns:a16="http://schemas.microsoft.com/office/drawing/2014/main" id="{E0D3F54E-658E-0C68-3AA9-132C153C1247}"/>
                </a:ext>
              </a:extLst>
            </p:cNvPr>
            <p:cNvSpPr/>
            <p:nvPr/>
          </p:nvSpPr>
          <p:spPr>
            <a:xfrm>
              <a:off x="5779408" y="3699191"/>
              <a:ext cx="195134" cy="316883"/>
            </a:xfrm>
            <a:custGeom>
              <a:avLst/>
              <a:gdLst/>
              <a:ahLst/>
              <a:cxnLst/>
              <a:rect l="l" t="t" r="r" b="b"/>
              <a:pathLst>
                <a:path w="6145" h="9979" extrusionOk="0">
                  <a:moveTo>
                    <a:pt x="2477" y="1"/>
                  </a:moveTo>
                  <a:cubicBezTo>
                    <a:pt x="2311" y="1"/>
                    <a:pt x="2156" y="60"/>
                    <a:pt x="2061" y="179"/>
                  </a:cubicBezTo>
                  <a:lnTo>
                    <a:pt x="239" y="2001"/>
                  </a:lnTo>
                  <a:cubicBezTo>
                    <a:pt x="1" y="2239"/>
                    <a:pt x="1" y="2608"/>
                    <a:pt x="239" y="2846"/>
                  </a:cubicBezTo>
                  <a:lnTo>
                    <a:pt x="2382" y="4989"/>
                  </a:lnTo>
                  <a:lnTo>
                    <a:pt x="239" y="7133"/>
                  </a:lnTo>
                  <a:cubicBezTo>
                    <a:pt x="1" y="7371"/>
                    <a:pt x="1" y="7752"/>
                    <a:pt x="239" y="7990"/>
                  </a:cubicBezTo>
                  <a:lnTo>
                    <a:pt x="2061" y="9800"/>
                  </a:lnTo>
                  <a:cubicBezTo>
                    <a:pt x="2180" y="9919"/>
                    <a:pt x="2323" y="9978"/>
                    <a:pt x="2477" y="9978"/>
                  </a:cubicBezTo>
                  <a:cubicBezTo>
                    <a:pt x="2620" y="9978"/>
                    <a:pt x="2787" y="9919"/>
                    <a:pt x="2882" y="9800"/>
                  </a:cubicBezTo>
                  <a:lnTo>
                    <a:pt x="5037" y="7656"/>
                  </a:lnTo>
                  <a:lnTo>
                    <a:pt x="5859" y="8490"/>
                  </a:lnTo>
                  <a:cubicBezTo>
                    <a:pt x="5895" y="8520"/>
                    <a:pt x="5936" y="8535"/>
                    <a:pt x="5978" y="8535"/>
                  </a:cubicBezTo>
                  <a:cubicBezTo>
                    <a:pt x="6020" y="8535"/>
                    <a:pt x="6061" y="8520"/>
                    <a:pt x="6097" y="8490"/>
                  </a:cubicBezTo>
                  <a:cubicBezTo>
                    <a:pt x="6145" y="8430"/>
                    <a:pt x="6145" y="8323"/>
                    <a:pt x="6085" y="8264"/>
                  </a:cubicBezTo>
                  <a:lnTo>
                    <a:pt x="5156" y="7335"/>
                  </a:lnTo>
                  <a:cubicBezTo>
                    <a:pt x="5121" y="7299"/>
                    <a:pt x="5073" y="7287"/>
                    <a:pt x="5037" y="7287"/>
                  </a:cubicBezTo>
                  <a:cubicBezTo>
                    <a:pt x="4990" y="7287"/>
                    <a:pt x="4942" y="7299"/>
                    <a:pt x="4918" y="7335"/>
                  </a:cubicBezTo>
                  <a:lnTo>
                    <a:pt x="2656" y="9597"/>
                  </a:lnTo>
                  <a:cubicBezTo>
                    <a:pt x="2608" y="9633"/>
                    <a:pt x="2537" y="9669"/>
                    <a:pt x="2454" y="9669"/>
                  </a:cubicBezTo>
                  <a:cubicBezTo>
                    <a:pt x="2382" y="9669"/>
                    <a:pt x="2323" y="9633"/>
                    <a:pt x="2263" y="9597"/>
                  </a:cubicBezTo>
                  <a:lnTo>
                    <a:pt x="453" y="7776"/>
                  </a:lnTo>
                  <a:cubicBezTo>
                    <a:pt x="346" y="7668"/>
                    <a:pt x="346" y="7490"/>
                    <a:pt x="453" y="7395"/>
                  </a:cubicBezTo>
                  <a:lnTo>
                    <a:pt x="2716" y="5132"/>
                  </a:lnTo>
                  <a:cubicBezTo>
                    <a:pt x="2739" y="5097"/>
                    <a:pt x="2751" y="5049"/>
                    <a:pt x="2751" y="5013"/>
                  </a:cubicBezTo>
                  <a:cubicBezTo>
                    <a:pt x="2751" y="4966"/>
                    <a:pt x="2739" y="4918"/>
                    <a:pt x="2716" y="4894"/>
                  </a:cubicBezTo>
                  <a:lnTo>
                    <a:pt x="453" y="2632"/>
                  </a:lnTo>
                  <a:cubicBezTo>
                    <a:pt x="346" y="2525"/>
                    <a:pt x="346" y="2346"/>
                    <a:pt x="453" y="2239"/>
                  </a:cubicBezTo>
                  <a:lnTo>
                    <a:pt x="2263" y="417"/>
                  </a:lnTo>
                  <a:cubicBezTo>
                    <a:pt x="2311" y="382"/>
                    <a:pt x="2382" y="346"/>
                    <a:pt x="2454" y="346"/>
                  </a:cubicBezTo>
                  <a:cubicBezTo>
                    <a:pt x="2537" y="346"/>
                    <a:pt x="2597" y="382"/>
                    <a:pt x="2656" y="417"/>
                  </a:cubicBezTo>
                  <a:lnTo>
                    <a:pt x="3168" y="941"/>
                  </a:lnTo>
                  <a:cubicBezTo>
                    <a:pt x="3198" y="971"/>
                    <a:pt x="3239" y="986"/>
                    <a:pt x="3283" y="986"/>
                  </a:cubicBezTo>
                  <a:cubicBezTo>
                    <a:pt x="3326" y="986"/>
                    <a:pt x="3370" y="971"/>
                    <a:pt x="3406" y="941"/>
                  </a:cubicBezTo>
                  <a:cubicBezTo>
                    <a:pt x="3466" y="882"/>
                    <a:pt x="3466" y="775"/>
                    <a:pt x="3406" y="703"/>
                  </a:cubicBezTo>
                  <a:lnTo>
                    <a:pt x="2882" y="179"/>
                  </a:lnTo>
                  <a:cubicBezTo>
                    <a:pt x="2775" y="60"/>
                    <a:pt x="2620" y="1"/>
                    <a:pt x="2477" y="1"/>
                  </a:cubicBezTo>
                  <a:close/>
                </a:path>
              </a:pathLst>
            </a:custGeom>
            <a:grpFill/>
            <a:ln>
              <a:solidFill>
                <a:srgbClr val="C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8" name="圖形 57" descr="建築物 外框">
            <a:extLst>
              <a:ext uri="{FF2B5EF4-FFF2-40B4-BE49-F238E27FC236}">
                <a16:creationId xmlns:a16="http://schemas.microsoft.com/office/drawing/2014/main" id="{B09E277F-BA96-7FF6-3D3B-37400F9EA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8956" y="3429000"/>
            <a:ext cx="1320800" cy="1320800"/>
          </a:xfrm>
          <a:prstGeom prst="rect">
            <a:avLst/>
          </a:prstGeom>
        </p:spPr>
      </p:pic>
      <p:pic>
        <p:nvPicPr>
          <p:cNvPr id="60" name="圖形 59" descr="迷宮 外框">
            <a:extLst>
              <a:ext uri="{FF2B5EF4-FFF2-40B4-BE49-F238E27FC236}">
                <a16:creationId xmlns:a16="http://schemas.microsoft.com/office/drawing/2014/main" id="{66E43845-26E1-5DFA-1308-E741330A84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49756" y="3563966"/>
            <a:ext cx="1127335" cy="112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2E1D515-A482-2D4C-E40F-403F529C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767E3D7-9F15-DCF7-9704-A42CAE89E4EC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17D165C-AA3E-42E4-ADDB-7726E16F6FF9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Fingerprint-Based IPS</a:t>
            </a:r>
            <a:r>
              <a:rPr lang="zh-TW" altLang="en-US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2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E310C16-0311-8CF4-C660-219C1CC80416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pic>
        <p:nvPicPr>
          <p:cNvPr id="5" name="圖形 4" descr="指紋 外框">
            <a:extLst>
              <a:ext uri="{FF2B5EF4-FFF2-40B4-BE49-F238E27FC236}">
                <a16:creationId xmlns:a16="http://schemas.microsoft.com/office/drawing/2014/main" id="{4E75EFCE-67EF-3099-9239-3A005EC7F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5755" y="3554285"/>
            <a:ext cx="1005528" cy="100552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DAA00B50-F831-64F6-7540-02BAAA8AD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372" y="1361562"/>
            <a:ext cx="914400" cy="914400"/>
          </a:xfrm>
          <a:prstGeom prst="rect">
            <a:avLst/>
          </a:prstGeom>
        </p:spPr>
      </p:pic>
      <p:pic>
        <p:nvPicPr>
          <p:cNvPr id="19" name="圖片 18" descr="一張含有 圓形, 圖形, 鮮豔, 創造力 的圖片&#10;&#10;AI 產生的內容可能不正確。">
            <a:extLst>
              <a:ext uri="{FF2B5EF4-FFF2-40B4-BE49-F238E27FC236}">
                <a16:creationId xmlns:a16="http://schemas.microsoft.com/office/drawing/2014/main" id="{3AC6E3E5-A9EA-4318-3BB9-0B5EE4B4F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296" y="2532947"/>
            <a:ext cx="972552" cy="972552"/>
          </a:xfrm>
          <a:prstGeom prst="rect">
            <a:avLst/>
          </a:prstGeom>
        </p:spPr>
      </p:pic>
      <p:pic>
        <p:nvPicPr>
          <p:cNvPr id="21" name="圖片 20" descr="一張含有 圖形, 黑色, 字型, 標誌 的圖片&#10;&#10;AI 產生的內容可能不正確。">
            <a:extLst>
              <a:ext uri="{FF2B5EF4-FFF2-40B4-BE49-F238E27FC236}">
                <a16:creationId xmlns:a16="http://schemas.microsoft.com/office/drawing/2014/main" id="{DA4FC2C8-D010-4994-7964-EA2F26A509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97" y="3449199"/>
            <a:ext cx="2612150" cy="1589690"/>
          </a:xfrm>
          <a:prstGeom prst="rect">
            <a:avLst/>
          </a:prstGeom>
        </p:spPr>
      </p:pic>
      <p:pic>
        <p:nvPicPr>
          <p:cNvPr id="23" name="圖片 22" descr="一張含有 圖形, 標誌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03D91CC9-641D-DB01-0AF8-BE5C342057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776" y="5070849"/>
            <a:ext cx="918072" cy="914399"/>
          </a:xfrm>
          <a:prstGeom prst="rect">
            <a:avLst/>
          </a:prstGeom>
        </p:spPr>
      </p:pic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0CF9B72-BFAC-CE75-9C6D-027499D4CD31}"/>
              </a:ext>
            </a:extLst>
          </p:cNvPr>
          <p:cNvCxnSpPr/>
          <p:nvPr/>
        </p:nvCxnSpPr>
        <p:spPr>
          <a:xfrm>
            <a:off x="3129280" y="1473322"/>
            <a:ext cx="0" cy="4378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圖片 32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7EDD6B25-7A87-DC20-D519-C9C8BF15B3F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38" y="2432508"/>
            <a:ext cx="1005528" cy="1005528"/>
          </a:xfrm>
          <a:prstGeom prst="rect">
            <a:avLst/>
          </a:prstGeom>
        </p:spPr>
      </p:pic>
      <p:pic>
        <p:nvPicPr>
          <p:cNvPr id="34" name="圖片 33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0B7F2B2C-1EB3-951F-22CD-4D39799E06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03" y="3797790"/>
            <a:ext cx="1005528" cy="1005528"/>
          </a:xfrm>
          <a:prstGeom prst="rect">
            <a:avLst/>
          </a:prstGeom>
        </p:spPr>
      </p:pic>
      <p:pic>
        <p:nvPicPr>
          <p:cNvPr id="35" name="圖片 34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C84D03C9-F525-D084-ADC1-08B62E0239C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184" y="4796840"/>
            <a:ext cx="1005528" cy="1005528"/>
          </a:xfrm>
          <a:prstGeom prst="rect">
            <a:avLst/>
          </a:prstGeom>
        </p:spPr>
      </p:pic>
      <p:pic>
        <p:nvPicPr>
          <p:cNvPr id="36" name="圖片 35" descr="一張含有 黑色, 圖形, 圓形, 黑暗 的圖片&#10;&#10;AI 產生的內容可能不正確。">
            <a:extLst>
              <a:ext uri="{FF2B5EF4-FFF2-40B4-BE49-F238E27FC236}">
                <a16:creationId xmlns:a16="http://schemas.microsoft.com/office/drawing/2014/main" id="{07C739CB-07F5-230A-BFDE-DCB116E14057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863" y="3552235"/>
            <a:ext cx="1005528" cy="1005528"/>
          </a:xfrm>
          <a:prstGeom prst="rect">
            <a:avLst/>
          </a:prstGeom>
        </p:spPr>
      </p:pic>
      <p:pic>
        <p:nvPicPr>
          <p:cNvPr id="38" name="圖形 37" descr="有圖釘的地圖 外框">
            <a:extLst>
              <a:ext uri="{FF2B5EF4-FFF2-40B4-BE49-F238E27FC236}">
                <a16:creationId xmlns:a16="http://schemas.microsoft.com/office/drawing/2014/main" id="{82E4CB9B-BBDB-F184-C063-BC138D2B8B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78404" y="2690379"/>
            <a:ext cx="2214821" cy="2214821"/>
          </a:xfrm>
          <a:prstGeom prst="rect">
            <a:avLst/>
          </a:prstGeom>
        </p:spPr>
      </p:pic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EFCC82A-9A9C-0250-266F-0D8FFF06D222}"/>
              </a:ext>
            </a:extLst>
          </p:cNvPr>
          <p:cNvSpPr/>
          <p:nvPr/>
        </p:nvSpPr>
        <p:spPr>
          <a:xfrm>
            <a:off x="9460708" y="3271657"/>
            <a:ext cx="2314732" cy="10522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Localization </a:t>
            </a:r>
          </a:p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05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EACBE9A-C5E8-909E-9349-AD0967DAA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E2076A4-1CE0-98B0-1E62-945B06AA5AE5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4EB14C4-E785-4A6E-B7D1-C997EE6BAA37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 Time Measurement (FTM) in IPS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982061-4082-546A-73B3-3B933A42D0AA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831914-1B0D-8821-F237-F5CEBA7FF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109" y="3642451"/>
            <a:ext cx="1300175" cy="1300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A914F8-7478-FF20-1E73-CCECD0BDE30B}"/>
              </a:ext>
            </a:extLst>
          </p:cNvPr>
          <p:cNvSpPr txBox="1"/>
          <p:nvPr/>
        </p:nvSpPr>
        <p:spPr>
          <a:xfrm>
            <a:off x="7053196" y="504930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形 7" descr="智慧型手機 外框">
            <a:extLst>
              <a:ext uri="{FF2B5EF4-FFF2-40B4-BE49-F238E27FC236}">
                <a16:creationId xmlns:a16="http://schemas.microsoft.com/office/drawing/2014/main" id="{C4AC4FB8-0624-7F7F-71D1-5F674333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97720" y="3476738"/>
            <a:ext cx="1869440" cy="186944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C589D9-A436-B4D5-F74C-C55F47115019}"/>
              </a:ext>
            </a:extLst>
          </p:cNvPr>
          <p:cNvCxnSpPr/>
          <p:nvPr/>
        </p:nvCxnSpPr>
        <p:spPr>
          <a:xfrm>
            <a:off x="6217920" y="1611957"/>
            <a:ext cx="0" cy="4378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8CD605-B7F3-07B6-8BE2-49EA6CEDBCD4}"/>
              </a:ext>
            </a:extLst>
          </p:cNvPr>
          <p:cNvCxnSpPr>
            <a:cxnSpLocks/>
          </p:cNvCxnSpPr>
          <p:nvPr/>
        </p:nvCxnSpPr>
        <p:spPr>
          <a:xfrm>
            <a:off x="8300720" y="3920376"/>
            <a:ext cx="154432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C71D55F-549A-5EED-FD98-16FEE1A02B82}"/>
              </a:ext>
            </a:extLst>
          </p:cNvPr>
          <p:cNvCxnSpPr/>
          <p:nvPr/>
        </p:nvCxnSpPr>
        <p:spPr>
          <a:xfrm>
            <a:off x="8321040" y="4898076"/>
            <a:ext cx="1524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58F571-B4ED-76A8-394A-0D64DF72B47D}"/>
              </a:ext>
            </a:extLst>
          </p:cNvPr>
          <p:cNvSpPr txBox="1"/>
          <p:nvPr/>
        </p:nvSpPr>
        <p:spPr>
          <a:xfrm>
            <a:off x="8650472" y="341161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19BBFB-EF74-B04F-7115-36DD17A50D09}"/>
              </a:ext>
            </a:extLst>
          </p:cNvPr>
          <p:cNvSpPr txBox="1"/>
          <p:nvPr/>
        </p:nvSpPr>
        <p:spPr>
          <a:xfrm>
            <a:off x="8268854" y="4942626"/>
            <a:ext cx="162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1BCDA55-DA18-BB68-13D8-1F169F62D92E}"/>
              </a:ext>
            </a:extLst>
          </p:cNvPr>
          <p:cNvGrpSpPr/>
          <p:nvPr/>
        </p:nvGrpSpPr>
        <p:grpSpPr>
          <a:xfrm>
            <a:off x="681081" y="2801431"/>
            <a:ext cx="590305" cy="3011829"/>
            <a:chOff x="667214" y="2324100"/>
            <a:chExt cx="590305" cy="30118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112CC3-6055-ECA4-9C5F-6EE2F7D03EEE}"/>
                </a:ext>
              </a:extLst>
            </p:cNvPr>
            <p:cNvSpPr/>
            <p:nvPr/>
          </p:nvSpPr>
          <p:spPr>
            <a:xfrm>
              <a:off x="667214" y="2324100"/>
              <a:ext cx="590305" cy="30118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009CCED-36DD-BDC8-6891-1902805CD49C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351788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04CB8EC-C573-C814-20E7-ED50F593FA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5916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E3699AB-43F6-B0B2-3174-57C16E82FBC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83172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FA3A09B-E723-6D0F-E242-84807BB84C9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04508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06062A0-3497-DC4B-BB30-45811E3893E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2813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EA4635D-802C-C418-D814-CD734C8EDE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5060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9115108-9615-D0BE-9BAE-F632C883A80E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727198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3B49C65-6843-5740-9357-C135EACF6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9671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37F3B8B-6450-8F7E-7B15-AD2C53728F4E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20713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05EC69-E443-9899-995F-109848460A99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4204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E1D2E00-093F-E265-33A0-36CA642B9D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65671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E2B1901-8042-4E5B-DB12-41D4C1E4A23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8815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36BAD2B-4189-058C-6899-AAB33487F8F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508343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2EC9E78-7C10-82AF-DAE3-F6A0BAF197C4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530822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2FA43C-08D3-55CC-7F3D-DBEB47ADC8CB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234506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B2EACE4-F350-0423-2436-7A0448B0BBCB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258509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930224-8DBF-857A-9718-A665AD719F0B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2820441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C4A52F5-39F8-DC1E-CEE4-244F5609D4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3060471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D7F4752-8127-775C-C15F-B844B183926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326606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ED36373-4B9B-C1D3-43F6-1A3E1FB92A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350609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6BFD7F4A-AADC-FD5C-9CF6-C998F12E6BC3}"/>
                </a:ext>
              </a:extLst>
            </p:cNvPr>
            <p:cNvCxnSpPr>
              <a:cxnSpLocks/>
            </p:cNvCxnSpPr>
            <p:nvPr/>
          </p:nvCxnSpPr>
          <p:spPr>
            <a:xfrm>
              <a:off x="780454" y="372047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F346296-0DDF-77E9-4BC9-525E7FBF5F1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54" y="396050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2CA1946-3B5B-0931-298B-4E392863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4" y="4187067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72902CD-4060-2186-2825-F527A0F2E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" y="4427097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AAF92B6-F06F-2ABA-FC91-E6B921DED93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464147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2BA5A398-550C-3719-9D99-C4613AD4C28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" y="485483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BFC4DB93-77CA-DB84-C8C5-813971DC4A03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4" y="508343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圖形 55" descr="男人 外框">
            <a:extLst>
              <a:ext uri="{FF2B5EF4-FFF2-40B4-BE49-F238E27FC236}">
                <a16:creationId xmlns:a16="http://schemas.microsoft.com/office/drawing/2014/main" id="{6994A5A9-EAA5-4341-F50D-D3EEBA8B4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0277" y="4282489"/>
            <a:ext cx="1530771" cy="1530771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D6D2AC40-C729-FC0B-8287-4B5B00E2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56" y="3642451"/>
            <a:ext cx="1300175" cy="1300175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5D09AB5-27B9-7DA0-DBE5-1A9D3D0850B3}"/>
              </a:ext>
            </a:extLst>
          </p:cNvPr>
          <p:cNvSpPr txBox="1"/>
          <p:nvPr/>
        </p:nvSpPr>
        <p:spPr>
          <a:xfrm>
            <a:off x="4441443" y="5049306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9" name="手繪多邊形: 圖案 198">
            <a:extLst>
              <a:ext uri="{FF2B5EF4-FFF2-40B4-BE49-F238E27FC236}">
                <a16:creationId xmlns:a16="http://schemas.microsoft.com/office/drawing/2014/main" id="{37541455-EA9B-41AF-D614-7AB1D638A0E8}"/>
              </a:ext>
            </a:extLst>
          </p:cNvPr>
          <p:cNvSpPr/>
          <p:nvPr/>
        </p:nvSpPr>
        <p:spPr>
          <a:xfrm>
            <a:off x="1369429" y="2944827"/>
            <a:ext cx="3133991" cy="1691829"/>
          </a:xfrm>
          <a:custGeom>
            <a:avLst/>
            <a:gdLst>
              <a:gd name="connsiteX0" fmla="*/ 3133991 w 3133991"/>
              <a:gd name="connsiteY0" fmla="*/ 678369 h 1691829"/>
              <a:gd name="connsiteX1" fmla="*/ 2211971 w 3133991"/>
              <a:gd name="connsiteY1" fmla="*/ 189 h 1691829"/>
              <a:gd name="connsiteX2" fmla="*/ 17411 w 3133991"/>
              <a:gd name="connsiteY2" fmla="*/ 617409 h 1691829"/>
              <a:gd name="connsiteX3" fmla="*/ 1274711 w 3133991"/>
              <a:gd name="connsiteY3" fmla="*/ 1364169 h 1691829"/>
              <a:gd name="connsiteX4" fmla="*/ 2897771 w 3133991"/>
              <a:gd name="connsiteY4" fmla="*/ 1691829 h 169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991" h="1691829">
                <a:moveTo>
                  <a:pt x="3133991" y="678369"/>
                </a:moveTo>
                <a:cubicBezTo>
                  <a:pt x="2932696" y="344359"/>
                  <a:pt x="2731401" y="10349"/>
                  <a:pt x="2211971" y="189"/>
                </a:cubicBezTo>
                <a:cubicBezTo>
                  <a:pt x="1692541" y="-9971"/>
                  <a:pt x="173621" y="390079"/>
                  <a:pt x="17411" y="617409"/>
                </a:cubicBezTo>
                <a:cubicBezTo>
                  <a:pt x="-138799" y="844739"/>
                  <a:pt x="794651" y="1185099"/>
                  <a:pt x="1274711" y="1364169"/>
                </a:cubicBezTo>
                <a:cubicBezTo>
                  <a:pt x="1754771" y="1543239"/>
                  <a:pt x="2326271" y="1617534"/>
                  <a:pt x="2897771" y="1691829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606DA181-B2A2-7216-C3F6-FE9843636B2A}"/>
              </a:ext>
            </a:extLst>
          </p:cNvPr>
          <p:cNvSpPr/>
          <p:nvPr/>
        </p:nvSpPr>
        <p:spPr>
          <a:xfrm>
            <a:off x="2511832" y="4430916"/>
            <a:ext cx="1831568" cy="632460"/>
          </a:xfrm>
          <a:custGeom>
            <a:avLst/>
            <a:gdLst>
              <a:gd name="connsiteX0" fmla="*/ 1831568 w 1831568"/>
              <a:gd name="connsiteY0" fmla="*/ 0 h 632460"/>
              <a:gd name="connsiteX1" fmla="*/ 216128 w 1831568"/>
              <a:gd name="connsiteY1" fmla="*/ 106680 h 632460"/>
              <a:gd name="connsiteX2" fmla="*/ 185648 w 1831568"/>
              <a:gd name="connsiteY2" fmla="*/ 533400 h 632460"/>
              <a:gd name="connsiteX3" fmla="*/ 1778228 w 1831568"/>
              <a:gd name="connsiteY3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568" h="632460">
                <a:moveTo>
                  <a:pt x="1831568" y="0"/>
                </a:moveTo>
                <a:cubicBezTo>
                  <a:pt x="1161008" y="8890"/>
                  <a:pt x="490448" y="17780"/>
                  <a:pt x="216128" y="106680"/>
                </a:cubicBezTo>
                <a:cubicBezTo>
                  <a:pt x="-58192" y="195580"/>
                  <a:pt x="-74702" y="445770"/>
                  <a:pt x="185648" y="533400"/>
                </a:cubicBezTo>
                <a:cubicBezTo>
                  <a:pt x="445998" y="621030"/>
                  <a:pt x="1112113" y="626745"/>
                  <a:pt x="1778228" y="63246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0F81E427-7E12-82AD-9D3A-10A2714CEE5F}"/>
              </a:ext>
            </a:extLst>
          </p:cNvPr>
          <p:cNvSpPr/>
          <p:nvPr/>
        </p:nvSpPr>
        <p:spPr>
          <a:xfrm>
            <a:off x="2754595" y="151182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2" name="矩形: 圓角 201">
            <a:extLst>
              <a:ext uri="{FF2B5EF4-FFF2-40B4-BE49-F238E27FC236}">
                <a16:creationId xmlns:a16="http://schemas.microsoft.com/office/drawing/2014/main" id="{7A3242EF-F000-6545-69EF-6DCC2BD9AF55}"/>
              </a:ext>
            </a:extLst>
          </p:cNvPr>
          <p:cNvSpPr/>
          <p:nvPr/>
        </p:nvSpPr>
        <p:spPr>
          <a:xfrm>
            <a:off x="8413175" y="151182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16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B9D5B08-E7F2-55F5-D87A-8BC11449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F4A3526-233B-4B56-44E0-F0E762A9B1F4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A07402D-90D2-826A-AF27-47AECAFC5351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fusion of RSSI and FTM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5E7A64-1030-F23A-A1AF-C63268808E8D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6488F4-371B-E723-2D10-07EA773F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137" y="2276143"/>
            <a:ext cx="1300175" cy="1300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233C96-563C-DFEC-2912-7E8FC926E966}"/>
              </a:ext>
            </a:extLst>
          </p:cNvPr>
          <p:cNvSpPr txBox="1"/>
          <p:nvPr/>
        </p:nvSpPr>
        <p:spPr>
          <a:xfrm>
            <a:off x="1571577" y="1743593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8DDBFC-C6FC-FB2F-2879-D9E13934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997"/>
          <a:stretch/>
        </p:blipFill>
        <p:spPr>
          <a:xfrm>
            <a:off x="8159667" y="2205258"/>
            <a:ext cx="1911881" cy="16060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318FC21-48EC-FB89-71B5-F20BA5B09A2A}"/>
              </a:ext>
            </a:extLst>
          </p:cNvPr>
          <p:cNvSpPr txBox="1"/>
          <p:nvPr/>
        </p:nvSpPr>
        <p:spPr>
          <a:xfrm>
            <a:off x="7735146" y="1743592"/>
            <a:ext cx="27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IEEE802.11mc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708749-44BA-7543-0298-257EBC754775}"/>
              </a:ext>
            </a:extLst>
          </p:cNvPr>
          <p:cNvSpPr txBox="1"/>
          <p:nvPr/>
        </p:nvSpPr>
        <p:spPr>
          <a:xfrm>
            <a:off x="1571577" y="3783837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D75BBD-6FFB-4AF3-60C3-98A02C62C2BA}"/>
              </a:ext>
            </a:extLst>
          </p:cNvPr>
          <p:cNvSpPr txBox="1"/>
          <p:nvPr/>
        </p:nvSpPr>
        <p:spPr>
          <a:xfrm>
            <a:off x="7893909" y="3783837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 + FTM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3290FEB-1CF3-47EE-FE8C-DCCF1163E7D4}"/>
              </a:ext>
            </a:extLst>
          </p:cNvPr>
          <p:cNvSpPr/>
          <p:nvPr/>
        </p:nvSpPr>
        <p:spPr>
          <a:xfrm>
            <a:off x="4957114" y="2382847"/>
            <a:ext cx="1911881" cy="102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Fusion </a:t>
            </a:r>
          </a:p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IPS Model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形 16" descr="靶心 外框">
            <a:extLst>
              <a:ext uri="{FF2B5EF4-FFF2-40B4-BE49-F238E27FC236}">
                <a16:creationId xmlns:a16="http://schemas.microsoft.com/office/drawing/2014/main" id="{F3D5A029-8F39-C086-F80E-6A86C49A9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8407" y="4453021"/>
            <a:ext cx="914400" cy="914400"/>
          </a:xfrm>
          <a:prstGeom prst="rect">
            <a:avLst/>
          </a:prstGeom>
        </p:spPr>
      </p:pic>
      <p:pic>
        <p:nvPicPr>
          <p:cNvPr id="19" name="圖形 18" descr="美元 外框">
            <a:extLst>
              <a:ext uri="{FF2B5EF4-FFF2-40B4-BE49-F238E27FC236}">
                <a16:creationId xmlns:a16="http://schemas.microsoft.com/office/drawing/2014/main" id="{2A85DE9D-EA15-8BFF-AAC1-5C9174694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8024" y="4453021"/>
            <a:ext cx="914400" cy="914400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C6BA84B2-63F8-225D-C4B9-ED597C4CF369}"/>
              </a:ext>
            </a:extLst>
          </p:cNvPr>
          <p:cNvSpPr/>
          <p:nvPr/>
        </p:nvSpPr>
        <p:spPr>
          <a:xfrm>
            <a:off x="5807647" y="3553004"/>
            <a:ext cx="210814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6455A9-E7EB-150B-D184-1367B2A65083}"/>
              </a:ext>
            </a:extLst>
          </p:cNvPr>
          <p:cNvSpPr/>
          <p:nvPr/>
        </p:nvSpPr>
        <p:spPr>
          <a:xfrm>
            <a:off x="4498177" y="4245502"/>
            <a:ext cx="2829757" cy="12560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Cost-Effective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✔️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Accurate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✔️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396B42B-A461-3B6E-E654-643CFD4FE8CA}"/>
              </a:ext>
            </a:extLst>
          </p:cNvPr>
          <p:cNvSpPr txBox="1"/>
          <p:nvPr/>
        </p:nvSpPr>
        <p:spPr>
          <a:xfrm>
            <a:off x="4857423" y="1951236"/>
            <a:ext cx="20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7892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2000" b="1" dirty="0">
              <a:solidFill>
                <a:srgbClr val="7892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65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36B087D-5AB6-2A8B-B56E-C0768881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3E739CD-0D2A-F930-798A-58FEAD9D485E}"/>
              </a:ext>
            </a:extLst>
          </p:cNvPr>
          <p:cNvSpPr/>
          <p:nvPr/>
        </p:nvSpPr>
        <p:spPr>
          <a:xfrm>
            <a:off x="543528" y="6168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E6571A2-6E99-546E-7C02-C3F80745450C}"/>
              </a:ext>
            </a:extLst>
          </p:cNvPr>
          <p:cNvSpPr/>
          <p:nvPr/>
        </p:nvSpPr>
        <p:spPr>
          <a:xfrm>
            <a:off x="1297709" y="306646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Mitigating Time Decay via Model Fine-Tuning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B9C73B-4B71-14FF-130F-E52ED2F95C33}"/>
              </a:ext>
            </a:extLst>
          </p:cNvPr>
          <p:cNvSpPr txBox="1"/>
          <p:nvPr/>
        </p:nvSpPr>
        <p:spPr>
          <a:xfrm>
            <a:off x="11567160" y="6263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F08903-59F5-D0C4-45F6-5B32D79160D6}"/>
              </a:ext>
            </a:extLst>
          </p:cNvPr>
          <p:cNvSpPr txBox="1"/>
          <p:nvPr/>
        </p:nvSpPr>
        <p:spPr>
          <a:xfrm>
            <a:off x="1297709" y="1063106"/>
            <a:ext cx="9596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strategy to fine-tune hybrid RSSI-FTM localization models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mitigate performance degradation over time. </a:t>
            </a:r>
          </a:p>
        </p:txBody>
      </p:sp>
      <p:pic>
        <p:nvPicPr>
          <p:cNvPr id="6" name="圖形 5" descr="對數圖表 外框">
            <a:extLst>
              <a:ext uri="{FF2B5EF4-FFF2-40B4-BE49-F238E27FC236}">
                <a16:creationId xmlns:a16="http://schemas.microsoft.com/office/drawing/2014/main" id="{366BFA93-2FF1-21CB-A472-37C5B0E6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966" y="1910852"/>
            <a:ext cx="3880414" cy="3880414"/>
          </a:xfrm>
          <a:prstGeom prst="rect">
            <a:avLst/>
          </a:prstGeom>
        </p:spPr>
      </p:pic>
      <p:pic>
        <p:nvPicPr>
          <p:cNvPr id="8" name="圖形 7" descr="一群男人 以實心填滿">
            <a:extLst>
              <a:ext uri="{FF2B5EF4-FFF2-40B4-BE49-F238E27FC236}">
                <a16:creationId xmlns:a16="http://schemas.microsoft.com/office/drawing/2014/main" id="{37753B56-47E3-2309-5A61-893F8EE0C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3963" y="2367744"/>
            <a:ext cx="1415005" cy="1415005"/>
          </a:xfrm>
          <a:prstGeom prst="rect">
            <a:avLst/>
          </a:prstGeom>
        </p:spPr>
      </p:pic>
      <p:pic>
        <p:nvPicPr>
          <p:cNvPr id="10" name="圖形 9" descr="時鐘 外框">
            <a:extLst>
              <a:ext uri="{FF2B5EF4-FFF2-40B4-BE49-F238E27FC236}">
                <a16:creationId xmlns:a16="http://schemas.microsoft.com/office/drawing/2014/main" id="{B83CBF12-45E4-FC4F-56C4-C13CEA482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3962" y="4013621"/>
            <a:ext cx="1415005" cy="141500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77069A-6134-E157-4586-3E855E7AD724}"/>
              </a:ext>
            </a:extLst>
          </p:cNvPr>
          <p:cNvSpPr txBox="1"/>
          <p:nvPr/>
        </p:nvSpPr>
        <p:spPr>
          <a:xfrm>
            <a:off x="1843175" y="5560433"/>
            <a:ext cx="20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DFF410-A92B-A03D-56C7-4E7D1C5C3FB0}"/>
              </a:ext>
            </a:extLst>
          </p:cNvPr>
          <p:cNvSpPr txBox="1"/>
          <p:nvPr/>
        </p:nvSpPr>
        <p:spPr>
          <a:xfrm>
            <a:off x="8464466" y="5560434"/>
            <a:ext cx="20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33D818-9241-6574-EE77-BBA29D13E9B3}"/>
              </a:ext>
            </a:extLst>
          </p:cNvPr>
          <p:cNvSpPr/>
          <p:nvPr/>
        </p:nvSpPr>
        <p:spPr>
          <a:xfrm>
            <a:off x="5376049" y="2802330"/>
            <a:ext cx="2141317" cy="74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Decrease</a:t>
            </a:r>
            <a:endParaRPr lang="zh-TW" altLang="en-US" sz="24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2B0AF1-212B-CC03-26B9-61567D7DA117}"/>
              </a:ext>
            </a:extLst>
          </p:cNvPr>
          <p:cNvSpPr/>
          <p:nvPr/>
        </p:nvSpPr>
        <p:spPr>
          <a:xfrm>
            <a:off x="5376050" y="4220225"/>
            <a:ext cx="2141317" cy="74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Maintain</a:t>
            </a:r>
            <a:endParaRPr lang="zh-TW" altLang="en-US" sz="24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EAC18B78-C5A1-05EA-D818-D1FFFABF00D8}"/>
              </a:ext>
            </a:extLst>
          </p:cNvPr>
          <p:cNvSpPr/>
          <p:nvPr/>
        </p:nvSpPr>
        <p:spPr>
          <a:xfrm>
            <a:off x="4485775" y="4502553"/>
            <a:ext cx="609210" cy="20699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54CDAED-3EAD-6FA4-5993-A8DC54B428AD}"/>
              </a:ext>
            </a:extLst>
          </p:cNvPr>
          <p:cNvSpPr/>
          <p:nvPr/>
        </p:nvSpPr>
        <p:spPr>
          <a:xfrm flipH="1">
            <a:off x="7836059" y="3070668"/>
            <a:ext cx="609210" cy="20699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85326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21891</TotalTime>
  <Words>2239</Words>
  <Application>Microsoft Office PowerPoint</Application>
  <PresentationFormat>寬螢幕</PresentationFormat>
  <Paragraphs>245</Paragraphs>
  <Slides>23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4" baseType="lpstr">
      <vt:lpstr>Anaheim</vt:lpstr>
      <vt:lpstr>Gilda Display</vt:lpstr>
      <vt:lpstr>Playfair Display Medium</vt:lpstr>
      <vt:lpstr>微軟正黑體</vt:lpstr>
      <vt:lpstr>Aptos</vt:lpstr>
      <vt:lpstr>Arial</vt:lpstr>
      <vt:lpstr>Cambria Math</vt:lpstr>
      <vt:lpstr>DM Sans</vt:lpstr>
      <vt:lpstr>Nunito Light</vt:lpstr>
      <vt:lpstr>PT Sans</vt:lpstr>
      <vt:lpstr>Regular Management Meeting by Slidesgo</vt:lpstr>
      <vt:lpstr>04.29 Meeting </vt:lpstr>
      <vt:lpstr>Improving Indoor Positioning by Fusing FTM and RSSI Data: A Cost-Effective Approach Using a Minimal Number of IEEE 802.11mc APs</vt:lpstr>
      <vt:lpstr>Outline</vt:lpstr>
      <vt:lpstr>Introduction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System Design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713</cp:revision>
  <dcterms:created xsi:type="dcterms:W3CDTF">2024-09-23T11:19:04Z</dcterms:created>
  <dcterms:modified xsi:type="dcterms:W3CDTF">2025-04-29T08:29:49Z</dcterms:modified>
</cp:coreProperties>
</file>