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329" r:id="rId2"/>
    <p:sldId id="330" r:id="rId3"/>
    <p:sldId id="348" r:id="rId4"/>
    <p:sldId id="427" r:id="rId5"/>
    <p:sldId id="426" r:id="rId6"/>
    <p:sldId id="435" r:id="rId7"/>
    <p:sldId id="428" r:id="rId8"/>
    <p:sldId id="429" r:id="rId9"/>
    <p:sldId id="432" r:id="rId10"/>
    <p:sldId id="433" r:id="rId11"/>
    <p:sldId id="434" r:id="rId12"/>
    <p:sldId id="430" r:id="rId13"/>
    <p:sldId id="431" r:id="rId14"/>
    <p:sldId id="421" r:id="rId15"/>
    <p:sldId id="436" r:id="rId16"/>
    <p:sldId id="27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FF9900"/>
    <a:srgbClr val="F4F4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>
        <p:scale>
          <a:sx n="66" d="100"/>
          <a:sy n="66" d="100"/>
        </p:scale>
        <p:origin x="667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1C7B939-E4DE-A46A-11DB-F9CDB7A7A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DB7EAA5A-1403-3DF9-138F-5CFF90F91B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298D05FA-7141-2869-85A3-B7A8C151B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308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772988C9-5321-F9C0-0DE4-B19F02971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FCDEA6C4-0A22-C137-2746-8637E48741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06C4386-7406-87C8-C0A4-746C59609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35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9D666B3-F6C3-3D80-FB9C-1C3C77769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695501F-9100-647B-C90D-8ACABB8019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6A238A7-F625-ECC0-99E3-D4EB46261C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044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3805406-1E23-CFD4-862D-98F6DF08B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D7C59C27-7B50-86CD-D832-ED2392D210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FABD17D-00EE-63C1-A266-6D030CEB1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748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A76FD3F7-7F41-BCD2-B6C4-1465AA704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DB46488-A007-68F7-CAF4-56112D894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0D9FD45A-EA70-9188-365A-0534FBCC1D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909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195A38A-B9D6-1C73-B3C7-840444136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8226764-5329-E007-0129-F5B9C0E17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2F56EAC-41BF-F9F4-0BE6-D0E8F9F3E8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001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93FB4C62-531B-0D77-A189-312C82B22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F163B41-9682-9BC3-766F-4C8E3142B2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C4C0D38B-5E3A-1F8F-FE0A-2735A8953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11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534E64E-D860-691D-E1F5-185B74112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2C6F6D0-6494-C09F-5517-370BC39A1C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D5B4D13-2A9A-AE71-B719-AD8A1EFB1E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31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DE80637-99EA-0908-D469-FB9124291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FCE13C1D-1F67-78D9-C826-60824D4520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0F8DAD1-DC6B-09B6-FBF6-F51B16380E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9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45DD034F-5B25-1441-3D08-C0A4485EF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89F69675-1A20-8586-E99B-044BEBA805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C64438BB-279D-39A6-7A64-AD972AE752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98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D5A88EE-78D0-88B8-C6FB-0EA75E1E2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BD89B5A-8745-DF60-BC1E-945170DCFC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F7A86270-F264-21AE-C12B-CD83067D50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57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F52449B-ED90-74A6-608F-445FD5A8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E98C198-A2C6-48F5-0392-33A009EB9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4D0425A3-3E9B-D41B-1124-D41123426A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41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3.25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/>
              <a:t>24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0000767-2A3D-EF84-94D9-BBB2FD34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9F1A805-BCF0-9237-5189-8CC9BD376CE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F0A7D0-CAB7-8F98-3A34-C562E6792BF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圖片 9" descr="一張含有 文字, 螢幕擷取畫面, 正方形, 行 的圖片&#10;&#10;AI 產生的內容可能不正確。">
            <a:extLst>
              <a:ext uri="{FF2B5EF4-FFF2-40B4-BE49-F238E27FC236}">
                <a16:creationId xmlns:a16="http://schemas.microsoft.com/office/drawing/2014/main" id="{24760F4F-EA4D-1B5C-2A45-8D972C4AF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3" y="1030338"/>
            <a:ext cx="6586416" cy="5321824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E45994CB-F12F-D9DE-4194-3809BDA75E7E}"/>
              </a:ext>
            </a:extLst>
          </p:cNvPr>
          <p:cNvSpPr/>
          <p:nvPr/>
        </p:nvSpPr>
        <p:spPr>
          <a:xfrm>
            <a:off x="3294284" y="2227161"/>
            <a:ext cx="763929" cy="7292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EF81F9-E7F8-A45B-24B1-A7AE24DC8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700" y="1113308"/>
            <a:ext cx="3248478" cy="183858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DC3BE7A-E6DE-6180-9165-862022308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700" y="3812050"/>
            <a:ext cx="3267531" cy="2333951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742CBFE0-D641-F526-040B-5CDA3BB9389E}"/>
              </a:ext>
            </a:extLst>
          </p:cNvPr>
          <p:cNvSpPr/>
          <p:nvPr/>
        </p:nvSpPr>
        <p:spPr>
          <a:xfrm>
            <a:off x="5617230" y="3715304"/>
            <a:ext cx="763929" cy="7292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8FB402B-2C0E-E60B-0DD3-3BA16E8B2909}"/>
              </a:ext>
            </a:extLst>
          </p:cNvPr>
          <p:cNvSpPr/>
          <p:nvPr/>
        </p:nvSpPr>
        <p:spPr>
          <a:xfrm>
            <a:off x="7159701" y="795127"/>
            <a:ext cx="210917" cy="197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F96811C-EBDF-F564-7769-378EB7B7F408}"/>
              </a:ext>
            </a:extLst>
          </p:cNvPr>
          <p:cNvSpPr/>
          <p:nvPr/>
        </p:nvSpPr>
        <p:spPr>
          <a:xfrm>
            <a:off x="7159700" y="3493869"/>
            <a:ext cx="210917" cy="197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D32FCBC-162B-421F-5B5F-ED509CB44947}"/>
              </a:ext>
            </a:extLst>
          </p:cNvPr>
          <p:cNvCxnSpPr>
            <a:cxnSpLocks/>
          </p:cNvCxnSpPr>
          <p:nvPr/>
        </p:nvCxnSpPr>
        <p:spPr>
          <a:xfrm>
            <a:off x="7952510" y="5231938"/>
            <a:ext cx="225367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7F45C20-ACA8-134C-B42B-6A27818148B9}"/>
              </a:ext>
            </a:extLst>
          </p:cNvPr>
          <p:cNvCxnSpPr>
            <a:cxnSpLocks/>
          </p:cNvCxnSpPr>
          <p:nvPr/>
        </p:nvCxnSpPr>
        <p:spPr>
          <a:xfrm>
            <a:off x="7952510" y="5690524"/>
            <a:ext cx="225367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911E720E-EFDF-D26B-198D-F2BF29BE65FF}"/>
              </a:ext>
            </a:extLst>
          </p:cNvPr>
          <p:cNvSpPr/>
          <p:nvPr/>
        </p:nvSpPr>
        <p:spPr>
          <a:xfrm>
            <a:off x="962735" y="1428215"/>
            <a:ext cx="763929" cy="7292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59D6A9A-D83B-70C4-0D88-8FC1E579E982}"/>
              </a:ext>
            </a:extLst>
          </p:cNvPr>
          <p:cNvSpPr txBox="1"/>
          <p:nvPr/>
        </p:nvSpPr>
        <p:spPr>
          <a:xfrm>
            <a:off x="8984042" y="3537360"/>
            <a:ext cx="225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Accuracy: 97.53%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596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0F330C6-A5AE-B833-4464-272420DEA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行, 正方形 的圖片&#10;&#10;AI 產生的內容可能不正確。">
            <a:extLst>
              <a:ext uri="{FF2B5EF4-FFF2-40B4-BE49-F238E27FC236}">
                <a16:creationId xmlns:a16="http://schemas.microsoft.com/office/drawing/2014/main" id="{51F94C79-9323-C488-0707-77730A94A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7" y="1030337"/>
            <a:ext cx="6586416" cy="5321825"/>
          </a:xfrm>
          <a:prstGeom prst="rect">
            <a:avLst/>
          </a:prstGeom>
        </p:spPr>
      </p:pic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FF1E5EAF-9C2B-E3B7-1346-146C07CAF42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E0277-1F51-0A67-5F82-26E1325A6C4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1F702825-AA13-3871-FA54-B134D3FA9D23}"/>
              </a:ext>
            </a:extLst>
          </p:cNvPr>
          <p:cNvSpPr/>
          <p:nvPr/>
        </p:nvSpPr>
        <p:spPr>
          <a:xfrm>
            <a:off x="3294284" y="2227161"/>
            <a:ext cx="763929" cy="7292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B5D55EF-2CA4-C69F-DB39-827C3CEC8896}"/>
              </a:ext>
            </a:extLst>
          </p:cNvPr>
          <p:cNvSpPr/>
          <p:nvPr/>
        </p:nvSpPr>
        <p:spPr>
          <a:xfrm>
            <a:off x="5617230" y="3715304"/>
            <a:ext cx="763929" cy="7292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338D539-6953-B8E4-8C97-256BAE6429DB}"/>
              </a:ext>
            </a:extLst>
          </p:cNvPr>
          <p:cNvSpPr/>
          <p:nvPr/>
        </p:nvSpPr>
        <p:spPr>
          <a:xfrm>
            <a:off x="7159701" y="795127"/>
            <a:ext cx="210917" cy="197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BA4A61E-CA95-18BA-F55C-475926951595}"/>
              </a:ext>
            </a:extLst>
          </p:cNvPr>
          <p:cNvSpPr/>
          <p:nvPr/>
        </p:nvSpPr>
        <p:spPr>
          <a:xfrm>
            <a:off x="7159700" y="3493869"/>
            <a:ext cx="210917" cy="197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74EE4B7-88CB-A663-0D34-A212C1684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700" y="1119755"/>
            <a:ext cx="3305636" cy="187668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39B654B-9179-E1FA-8568-D7ACDBB2F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700" y="3861559"/>
            <a:ext cx="3362794" cy="2324424"/>
          </a:xfrm>
          <a:prstGeom prst="rect">
            <a:avLst/>
          </a:prstGeom>
        </p:spPr>
      </p:pic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5AA9147-42AB-056D-9ED1-898E76CF6AF1}"/>
              </a:ext>
            </a:extLst>
          </p:cNvPr>
          <p:cNvCxnSpPr>
            <a:cxnSpLocks/>
          </p:cNvCxnSpPr>
          <p:nvPr/>
        </p:nvCxnSpPr>
        <p:spPr>
          <a:xfrm>
            <a:off x="7953895" y="5257800"/>
            <a:ext cx="225367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9805FC9-B6F8-553B-7F2A-8E6B6A3B15B2}"/>
              </a:ext>
            </a:extLst>
          </p:cNvPr>
          <p:cNvCxnSpPr>
            <a:cxnSpLocks/>
          </p:cNvCxnSpPr>
          <p:nvPr/>
        </p:nvCxnSpPr>
        <p:spPr>
          <a:xfrm>
            <a:off x="7953895" y="5711305"/>
            <a:ext cx="225367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DB628BFA-7BB0-FAD6-D32B-F98A9277AE22}"/>
              </a:ext>
            </a:extLst>
          </p:cNvPr>
          <p:cNvSpPr/>
          <p:nvPr/>
        </p:nvSpPr>
        <p:spPr>
          <a:xfrm>
            <a:off x="962735" y="1428215"/>
            <a:ext cx="763929" cy="7292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2DA6333-DCCC-178B-B281-5E9A246EA9F2}"/>
              </a:ext>
            </a:extLst>
          </p:cNvPr>
          <p:cNvSpPr txBox="1"/>
          <p:nvPr/>
        </p:nvSpPr>
        <p:spPr>
          <a:xfrm>
            <a:off x="8984042" y="3537360"/>
            <a:ext cx="225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Accuracy: 97.53%</a:t>
            </a:r>
            <a:endParaRPr lang="zh-TW" altLang="en-US" sz="1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EFA5959-21A5-C442-30D8-B1A064688E44}"/>
              </a:ext>
            </a:extLst>
          </p:cNvPr>
          <p:cNvSpPr txBox="1"/>
          <p:nvPr/>
        </p:nvSpPr>
        <p:spPr>
          <a:xfrm>
            <a:off x="484082" y="1120438"/>
            <a:ext cx="225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Accuracy: 97.53%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493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33A56D5-9F06-29FE-EDA9-C2C007CA9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05836429-C863-983F-0F99-EF7AC1B2240D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081516-E7B9-776D-9F34-46E2B9BBFE8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E9B1E05-B35D-8B0F-86A4-5FF119C74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78" y="785115"/>
            <a:ext cx="1029024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locations of AP3 and AP4 on the previously marked map were swapped.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As a result, in the previous experiments, the improvements observed in different </a:t>
            </a:r>
            <a:r>
              <a:rPr kumimoji="0" lang="en-US" altLang="zh-TW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combinations for the positioning model need to be adjusted by swapping AP3 and AP4.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By analyzing the data distribution, it can be observed that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outliers occasionally appear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which may be the reason why MDE is higher when prediction errors occur.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425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56EE4C5-73AB-1D55-3C0E-42802F6D4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0EAF80B-4400-3EE1-4A18-3A9DEA121F0A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6B37E5-6A4D-636B-9765-CBC7267E141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3" name="圖片 62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72D4F33E-9745-8937-29F8-1EB240B45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70" y="778391"/>
            <a:ext cx="9144018" cy="5486411"/>
          </a:xfrm>
          <a:prstGeom prst="rect">
            <a:avLst/>
          </a:prstGeom>
        </p:spPr>
      </p:pic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9BACA273-56D6-E139-CB47-FD96C7919024}"/>
              </a:ext>
            </a:extLst>
          </p:cNvPr>
          <p:cNvSpPr txBox="1"/>
          <p:nvPr/>
        </p:nvSpPr>
        <p:spPr>
          <a:xfrm flipH="1">
            <a:off x="8447379" y="316726"/>
            <a:ext cx="3744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Similarly, split all the features into training and testing data, and plot them to observe.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786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F99BFAAA-E3EC-3CA8-F49C-17E435681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D3DE1234-5ABC-C9F9-EF17-5541B6B55C88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CDE04214-1523-A35F-423C-73AD64F6CF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Future Work</a:t>
            </a:r>
            <a:endParaRPr lang="zh-TW" altLang="en-US" sz="5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82CB93-DB2F-45FB-55F9-631292047B0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1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DE780A4-135E-C207-E0E0-EBAD4722C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F18B105-1A0A-BA62-DC17-9356FCB4AB3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3D4E8F-B6A1-CBF3-EEC1-AF0C474B48C9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825AFC-5CFB-E9F5-216B-6BA53BEE93E9}"/>
              </a:ext>
            </a:extLst>
          </p:cNvPr>
          <p:cNvSpPr txBox="1"/>
          <p:nvPr/>
        </p:nvSpPr>
        <p:spPr>
          <a:xfrm>
            <a:off x="906684" y="548124"/>
            <a:ext cx="1042878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Question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能否訓練到不同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feature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間的關係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能否有一個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結合，讓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學習到該筆資料的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越大，該筆資料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的影響力越小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to try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資料前處理加入「卡爾曼濾波器」，讓資料更平滑，減少 </a:t>
            </a:r>
            <a:r>
              <a:rPr lang="en-US" altLang="zh-TW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outliner</a:t>
            </a:r>
            <a:r>
              <a:rPr lang="zh-TW" altLang="en-US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，但問題為 </a:t>
            </a:r>
            <a:r>
              <a:rPr lang="en-US" altLang="zh-TW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</a:t>
            </a:r>
            <a:r>
              <a:rPr lang="zh-TW" altLang="en-US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</a:t>
            </a:r>
            <a:r>
              <a:rPr lang="zh-TW" altLang="en-US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，可能會資料分布不同，因為正常來說不能將 </a:t>
            </a:r>
            <a:r>
              <a:rPr lang="en-US" altLang="zh-TW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 </a:t>
            </a:r>
            <a:r>
              <a:rPr lang="zh-TW" altLang="en-US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做這樣的前處理</a:t>
            </a:r>
            <a:endParaRPr lang="en-US" altLang="zh-TW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值訓練出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將該模型套用到非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上，以此增加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。例如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，可以蒐集到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非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，只能蒐集到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資料，用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的結果來訓練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機制加入，讓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學習到該筆資料的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越大，該筆資料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的影響力越小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嘗試類似子桓的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two stage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方法，我先用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訓練出前三可能定位點，在加入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去決定出最終定位點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852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058008"/>
            <a:ext cx="10864455" cy="119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Experimental Procedure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92;p32">
            <a:extLst>
              <a:ext uri="{FF2B5EF4-FFF2-40B4-BE49-F238E27FC236}">
                <a16:creationId xmlns:a16="http://schemas.microsoft.com/office/drawing/2014/main" id="{CEAB13A7-A841-4E85-2714-1E14C9A84B76}"/>
              </a:ext>
            </a:extLst>
          </p:cNvPr>
          <p:cNvSpPr txBox="1">
            <a:spLocks/>
          </p:cNvSpPr>
          <p:nvPr/>
        </p:nvSpPr>
        <p:spPr>
          <a:xfrm>
            <a:off x="1139480" y="3207229"/>
            <a:ext cx="28192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kern="0" dirty="0"/>
              <a:t>02</a:t>
            </a:r>
          </a:p>
        </p:txBody>
      </p:sp>
      <p:sp>
        <p:nvSpPr>
          <p:cNvPr id="4" name="Google Shape;194;p32">
            <a:extLst>
              <a:ext uri="{FF2B5EF4-FFF2-40B4-BE49-F238E27FC236}">
                <a16:creationId xmlns:a16="http://schemas.microsoft.com/office/drawing/2014/main" id="{53039C2D-2E3F-2894-8B1C-285C0CF73C10}"/>
              </a:ext>
            </a:extLst>
          </p:cNvPr>
          <p:cNvSpPr txBox="1">
            <a:spLocks/>
          </p:cNvSpPr>
          <p:nvPr/>
        </p:nvSpPr>
        <p:spPr>
          <a:xfrm>
            <a:off x="1139475" y="3618143"/>
            <a:ext cx="10864455" cy="119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Data distribution observation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Google Shape;206;p32">
            <a:extLst>
              <a:ext uri="{FF2B5EF4-FFF2-40B4-BE49-F238E27FC236}">
                <a16:creationId xmlns:a16="http://schemas.microsoft.com/office/drawing/2014/main" id="{F12876B3-0B17-722D-8425-838E391067D2}"/>
              </a:ext>
            </a:extLst>
          </p:cNvPr>
          <p:cNvCxnSpPr/>
          <p:nvPr/>
        </p:nvCxnSpPr>
        <p:spPr>
          <a:xfrm>
            <a:off x="1042793" y="323442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92;p32">
            <a:extLst>
              <a:ext uri="{FF2B5EF4-FFF2-40B4-BE49-F238E27FC236}">
                <a16:creationId xmlns:a16="http://schemas.microsoft.com/office/drawing/2014/main" id="{E1E9FDAE-F2C3-2404-0E6C-02B614AED641}"/>
              </a:ext>
            </a:extLst>
          </p:cNvPr>
          <p:cNvSpPr txBox="1">
            <a:spLocks/>
          </p:cNvSpPr>
          <p:nvPr/>
        </p:nvSpPr>
        <p:spPr>
          <a:xfrm>
            <a:off x="1139480" y="4717289"/>
            <a:ext cx="28192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kern="0" dirty="0"/>
              <a:t>03</a:t>
            </a:r>
          </a:p>
        </p:txBody>
      </p:sp>
      <p:sp>
        <p:nvSpPr>
          <p:cNvPr id="8" name="Google Shape;194;p32">
            <a:extLst>
              <a:ext uri="{FF2B5EF4-FFF2-40B4-BE49-F238E27FC236}">
                <a16:creationId xmlns:a16="http://schemas.microsoft.com/office/drawing/2014/main" id="{0A701ADB-BEEB-E5A4-F131-84D6608A9F30}"/>
              </a:ext>
            </a:extLst>
          </p:cNvPr>
          <p:cNvSpPr txBox="1">
            <a:spLocks/>
          </p:cNvSpPr>
          <p:nvPr/>
        </p:nvSpPr>
        <p:spPr>
          <a:xfrm>
            <a:off x="1139475" y="5109601"/>
            <a:ext cx="10864455" cy="119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Future Work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Google Shape;206;p32">
            <a:extLst>
              <a:ext uri="{FF2B5EF4-FFF2-40B4-BE49-F238E27FC236}">
                <a16:creationId xmlns:a16="http://schemas.microsoft.com/office/drawing/2014/main" id="{F205CF05-E4AE-E1A8-66CC-36028B9E60BF}"/>
              </a:ext>
            </a:extLst>
          </p:cNvPr>
          <p:cNvCxnSpPr/>
          <p:nvPr/>
        </p:nvCxnSpPr>
        <p:spPr>
          <a:xfrm>
            <a:off x="1042793" y="474448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013F66-8634-C38C-FF00-2EEEACEF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78" y="1643896"/>
            <a:ext cx="1029024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為了開始寫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部分，整理之前所有實驗流程</a:t>
            </a: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在某些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RP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的所有測試資料中，發現平均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偏高的主要原因，可能是因為某次定位失敗時，預測結果被錯誤地定位到非常遙遠的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例如該次預測錯誤的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為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6m)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，導致整體誤差拉大。因此，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想要透過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觀察數據的分布情況，看能否找出一種較通用的方法來降低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，確保即使定位失敗，預測結果與實際位置的誤差仍然不會過大。</a:t>
            </a: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EAF01047-F7CA-2D2C-6A76-50653611A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E2239560-260D-EBC0-C05A-05AFBC0C318C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82DDBC0C-76D2-31E8-62FD-FA6DE1FCC1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All Experimental Procedure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685300-37E9-D47F-F412-5B3A78DB3058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7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21C87E6-0526-EEFA-A525-F29E4F9F4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3C802F4-F8C2-43FA-1954-101C27F2F15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44ADBD-5B1C-432B-FD74-1766DD98D342}"/>
              </a:ext>
            </a:extLst>
          </p:cNvPr>
          <p:cNvSpPr txBox="1"/>
          <p:nvPr/>
        </p:nvSpPr>
        <p:spPr>
          <a:xfrm>
            <a:off x="321146" y="9519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目前所有實驗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143D0D6-D076-E9B2-F082-EBECFD8D383C}"/>
              </a:ext>
            </a:extLst>
          </p:cNvPr>
          <p:cNvSpPr/>
          <p:nvPr/>
        </p:nvSpPr>
        <p:spPr>
          <a:xfrm>
            <a:off x="470404" y="880226"/>
            <a:ext cx="2408826" cy="1422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 the accuracy differences in positioning models using the fingerprinting method between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data and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data.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C9482-F5EC-859E-D49C-EAE3A86C805D}"/>
              </a:ext>
            </a:extLst>
          </p:cNvPr>
          <p:cNvSpPr/>
          <p:nvPr/>
        </p:nvSpPr>
        <p:spPr>
          <a:xfrm>
            <a:off x="470404" y="2691238"/>
            <a:ext cx="2408826" cy="1422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Determine the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minimum number of </a:t>
            </a:r>
            <a:r>
              <a:rPr lang="en-US" altLang="zh-TW" sz="14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mcAPs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required to achieve the same positioning accuracy as the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(using only RSSI)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50E291C-0EB6-90B8-FA9E-19CF4164E1C3}"/>
              </a:ext>
            </a:extLst>
          </p:cNvPr>
          <p:cNvSpPr/>
          <p:nvPr/>
        </p:nvSpPr>
        <p:spPr>
          <a:xfrm>
            <a:off x="480454" y="4394353"/>
            <a:ext cx="2408826" cy="20527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Explore how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upgrading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 few of the four existing APs to </a:t>
            </a:r>
            <a:r>
              <a:rPr lang="en-US" altLang="zh-TW" sz="14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mcAPs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(FTM-supported)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improves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positioning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quantify the accuracy gain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different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of upgraded </a:t>
            </a: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mcAPs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601203-C993-EA59-E64E-60804C176027}"/>
              </a:ext>
            </a:extLst>
          </p:cNvPr>
          <p:cNvSpPr/>
          <p:nvPr/>
        </p:nvSpPr>
        <p:spPr>
          <a:xfrm>
            <a:off x="3687174" y="1268837"/>
            <a:ext cx="2408826" cy="33263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 the accuracy changes of the models (5 models below)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 time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the previous experiment </a:t>
            </a:r>
            <a:endParaRPr lang="en-US" altLang="zh-TW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</a:p>
          <a:p>
            <a:pPr algn="ct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(Best)</a:t>
            </a:r>
          </a:p>
          <a:p>
            <a:pPr algn="ct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(Best)</a:t>
            </a:r>
          </a:p>
          <a:p>
            <a:pPr algn="ct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(Best)</a:t>
            </a:r>
          </a:p>
          <a:p>
            <a:pPr algn="ct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58FBE14-9BC2-A09A-5FC4-B9DD602755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674817" y="2302626"/>
            <a:ext cx="0" cy="3886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36FF4A7-4D7F-C577-25A3-90D8F425FC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674817" y="4113638"/>
            <a:ext cx="10050" cy="28071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B1032772-8A6F-EF6E-FC14-FC8D8874592A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-318305" y="2867442"/>
            <a:ext cx="5582829" cy="1576486"/>
          </a:xfrm>
          <a:prstGeom prst="bentConnector3">
            <a:avLst>
              <a:gd name="adj1" fmla="val -4095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CC808289-E049-E09B-85F5-A36B6A29DA1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44215" y="883920"/>
            <a:ext cx="1647372" cy="38491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659A995C-4FB8-C061-58F5-2F20CEF75038}"/>
              </a:ext>
            </a:extLst>
          </p:cNvPr>
          <p:cNvGrpSpPr/>
          <p:nvPr/>
        </p:nvGrpSpPr>
        <p:grpSpPr>
          <a:xfrm>
            <a:off x="173620" y="300632"/>
            <a:ext cx="6309787" cy="6450364"/>
            <a:chOff x="173620" y="300632"/>
            <a:chExt cx="6309787" cy="645036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45B12A-C350-2E88-8460-B1104FEBF4B3}"/>
                </a:ext>
              </a:extLst>
            </p:cNvPr>
            <p:cNvSpPr/>
            <p:nvPr/>
          </p:nvSpPr>
          <p:spPr>
            <a:xfrm>
              <a:off x="173620" y="703367"/>
              <a:ext cx="6123008" cy="60476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111111"/>
                  </a:solidFill>
                </a:ln>
                <a:noFill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1CA3BEDE-7F7D-D4C3-B33F-40D827852382}"/>
                </a:ext>
              </a:extLst>
            </p:cNvPr>
            <p:cNvSpPr txBox="1"/>
            <p:nvPr/>
          </p:nvSpPr>
          <p:spPr>
            <a:xfrm>
              <a:off x="2339670" y="300632"/>
              <a:ext cx="4143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Using KNN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 to discuss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F91F7BD-048B-D5F6-9BBE-96CAFCFF225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891587" y="4595146"/>
            <a:ext cx="0" cy="196567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33F6BF3-EA1A-45E2-BEE8-20E952CF5E86}"/>
              </a:ext>
            </a:extLst>
          </p:cNvPr>
          <p:cNvCxnSpPr>
            <a:cxnSpLocks/>
          </p:cNvCxnSpPr>
          <p:nvPr/>
        </p:nvCxnSpPr>
        <p:spPr>
          <a:xfrm>
            <a:off x="4874133" y="6542982"/>
            <a:ext cx="16375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7340270-F69B-E026-824D-9A6C6745967A}"/>
              </a:ext>
            </a:extLst>
          </p:cNvPr>
          <p:cNvCxnSpPr>
            <a:cxnSpLocks/>
          </p:cNvCxnSpPr>
          <p:nvPr/>
        </p:nvCxnSpPr>
        <p:spPr>
          <a:xfrm>
            <a:off x="6502457" y="864271"/>
            <a:ext cx="0" cy="569654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D8759FF2-A17E-107F-3972-BD00A3C4118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483407" y="883920"/>
            <a:ext cx="1515276" cy="39878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CF510E47-76E4-B056-6602-94E02A289A67}"/>
              </a:ext>
            </a:extLst>
          </p:cNvPr>
          <p:cNvSpPr/>
          <p:nvPr/>
        </p:nvSpPr>
        <p:spPr>
          <a:xfrm>
            <a:off x="6794270" y="1282706"/>
            <a:ext cx="2408826" cy="36735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 to a DNN model to evaluate its performance, including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weekly accuracy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degradation over time without fine-tuning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the extent to which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mitigates degradation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and the </a:t>
            </a: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optimal amount of data for fine-tuning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Experiments include 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different models (previous block)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BA56AB3E-E128-FA63-420A-01FD6C7F999F}"/>
              </a:ext>
            </a:extLst>
          </p:cNvPr>
          <p:cNvSpPr/>
          <p:nvPr/>
        </p:nvSpPr>
        <p:spPr>
          <a:xfrm>
            <a:off x="9609554" y="1222673"/>
            <a:ext cx="2408826" cy="799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 well does the DNN model perform? (Based on weekly accuracy)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EF5AB43-49F3-963F-BF0E-F43452FE38C3}"/>
              </a:ext>
            </a:extLst>
          </p:cNvPr>
          <p:cNvSpPr/>
          <p:nvPr/>
        </p:nvSpPr>
        <p:spPr>
          <a:xfrm>
            <a:off x="9595106" y="2237814"/>
            <a:ext cx="2408826" cy="799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 does the DNN model degrade over time? (Without fine-tuning)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2EA604A2-CBFD-4585-37B8-2A575C434B94}"/>
              </a:ext>
            </a:extLst>
          </p:cNvPr>
          <p:cNvSpPr/>
          <p:nvPr/>
        </p:nvSpPr>
        <p:spPr>
          <a:xfrm>
            <a:off x="9609554" y="3271249"/>
            <a:ext cx="2408826" cy="799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 much new data is needed for effective fine-tuning?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ABAC6FD5-D603-5A92-A33D-C0788E792BD1}"/>
              </a:ext>
            </a:extLst>
          </p:cNvPr>
          <p:cNvSpPr/>
          <p:nvPr/>
        </p:nvSpPr>
        <p:spPr>
          <a:xfrm>
            <a:off x="9609554" y="4303585"/>
            <a:ext cx="2408826" cy="10151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the impact of different </a:t>
            </a:r>
            <a:r>
              <a:rPr lang="en-US" altLang="zh-TW" sz="1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configurations? (5 different scenario)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左大括弧 56">
            <a:extLst>
              <a:ext uri="{FF2B5EF4-FFF2-40B4-BE49-F238E27FC236}">
                <a16:creationId xmlns:a16="http://schemas.microsoft.com/office/drawing/2014/main" id="{5D7CBA29-6921-E6F6-B432-954641D33D19}"/>
              </a:ext>
            </a:extLst>
          </p:cNvPr>
          <p:cNvSpPr/>
          <p:nvPr/>
        </p:nvSpPr>
        <p:spPr>
          <a:xfrm>
            <a:off x="9203826" y="1434473"/>
            <a:ext cx="377562" cy="3673552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504E2167-EF92-4933-5849-7C8AE953CD5B}"/>
              </a:ext>
            </a:extLst>
          </p:cNvPr>
          <p:cNvGrpSpPr/>
          <p:nvPr/>
        </p:nvGrpSpPr>
        <p:grpSpPr>
          <a:xfrm>
            <a:off x="6404057" y="277434"/>
            <a:ext cx="5713662" cy="5771030"/>
            <a:chOff x="185698" y="277433"/>
            <a:chExt cx="6123008" cy="6535548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3F1586B-2E97-85B2-0D87-D2D6A6DFF26C}"/>
                </a:ext>
              </a:extLst>
            </p:cNvPr>
            <p:cNvSpPr/>
            <p:nvPr/>
          </p:nvSpPr>
          <p:spPr>
            <a:xfrm>
              <a:off x="185698" y="765352"/>
              <a:ext cx="6123008" cy="60476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111111"/>
                  </a:solidFill>
                </a:ln>
                <a:noFill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06A5C64-2650-F2A2-1DD4-DEEF32EA4C28}"/>
                </a:ext>
              </a:extLst>
            </p:cNvPr>
            <p:cNvSpPr txBox="1"/>
            <p:nvPr/>
          </p:nvSpPr>
          <p:spPr>
            <a:xfrm>
              <a:off x="1316489" y="277433"/>
              <a:ext cx="4143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Using DNN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 to discuss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68" name="圖片 67" descr="一張含有 文字, 螢幕擷取畫面, 圖表, 數字 的圖片&#10;&#10;AI 產生的內容可能不正確。">
            <a:extLst>
              <a:ext uri="{FF2B5EF4-FFF2-40B4-BE49-F238E27FC236}">
                <a16:creationId xmlns:a16="http://schemas.microsoft.com/office/drawing/2014/main" id="{59390DB0-8EFE-0D85-9236-3B145B1A8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28" y="812852"/>
            <a:ext cx="7424943" cy="5486411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AB33E129-E55D-6BDB-1EE8-628017CFB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76" y="827982"/>
            <a:ext cx="8162925" cy="5715000"/>
          </a:xfrm>
          <a:prstGeom prst="rect">
            <a:avLst/>
          </a:prstGeom>
        </p:spPr>
      </p:pic>
      <p:pic>
        <p:nvPicPr>
          <p:cNvPr id="72" name="圖片 71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525A71B3-E880-4BC0-2D6C-0E6563991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31" y="849140"/>
            <a:ext cx="7086614" cy="5486411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643A4E50-6FF4-82F3-3F33-33F627E90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392" y="794579"/>
            <a:ext cx="9525000" cy="5715000"/>
          </a:xfrm>
          <a:prstGeom prst="rect">
            <a:avLst/>
          </a:prstGeom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7696690E-6916-A3F5-417B-834750D2C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392" y="827981"/>
            <a:ext cx="9525000" cy="5715000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5B80B253-4912-7867-E4BB-46C3332ED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7831" y="985531"/>
            <a:ext cx="7853264" cy="5257239"/>
          </a:xfrm>
          <a:prstGeom prst="rect">
            <a:avLst/>
          </a:prstGeom>
        </p:spPr>
      </p:pic>
      <p:pic>
        <p:nvPicPr>
          <p:cNvPr id="80" name="圖片 79">
            <a:extLst>
              <a:ext uri="{FF2B5EF4-FFF2-40B4-BE49-F238E27FC236}">
                <a16:creationId xmlns:a16="http://schemas.microsoft.com/office/drawing/2014/main" id="{371A9E0B-CE68-222E-4240-3F7C64576F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7236" y="858685"/>
            <a:ext cx="8977525" cy="5580268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CFA0B292-F8CF-0CB4-2010-7EFB1C79EB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3117" y="934064"/>
            <a:ext cx="9170954" cy="5584072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7C9B13E1-D51F-D58B-CBE6-78BCE86678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4179" y="1067258"/>
            <a:ext cx="7009653" cy="52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2663B3D-C1C2-EC80-A800-253D0D690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47A4C9E9-3582-9DA1-7551-049A926B7F13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62585C-76B5-4330-52B2-716B6B6A406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EDDA945-597C-60DB-15CE-16D0FF449B3F}"/>
              </a:ext>
            </a:extLst>
          </p:cNvPr>
          <p:cNvSpPr txBox="1"/>
          <p:nvPr/>
        </p:nvSpPr>
        <p:spPr>
          <a:xfrm>
            <a:off x="879676" y="1724628"/>
            <a:ext cx="5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Block 2 : 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4F8B8BF-889E-DDFF-ADA8-75AF1ECD9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29493"/>
              </p:ext>
            </p:extLst>
          </p:nvPr>
        </p:nvGraphicFramePr>
        <p:xfrm>
          <a:off x="2192694" y="1697048"/>
          <a:ext cx="2654936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7468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1327468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400" dirty="0"/>
                        <a:t>AP1_distance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F1B840-8ECC-01E5-2720-7CBE573C3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683666"/>
              </p:ext>
            </p:extLst>
          </p:nvPr>
        </p:nvGraphicFramePr>
        <p:xfrm>
          <a:off x="2192694" y="2603080"/>
          <a:ext cx="6707508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1314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101314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101314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101314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3274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3274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4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AP1_distance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D0DE4949-2DAC-FF61-04EF-5DE820718CE6}"/>
              </a:ext>
            </a:extLst>
          </p:cNvPr>
          <p:cNvSpPr txBox="1"/>
          <p:nvPr/>
        </p:nvSpPr>
        <p:spPr>
          <a:xfrm>
            <a:off x="879676" y="2603080"/>
            <a:ext cx="120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Block 3 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70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3D0C89A9-A410-3405-9646-F3F2247F0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4228B5A4-1EEA-4804-A4B0-9B60E0E684EE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1E888E16-58BA-3454-9EC8-1773C1A04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Data distribution observation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541D3D-63EC-227F-5DBA-487472B957A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6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BC74A13-6D65-D8F4-1403-4D6A16D4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4598C7AC-8AB0-11A8-45DB-CBD5ADC3EF1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292442-7900-7325-C820-B3540482BEE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1EAE026-16C9-B241-6E8A-E5FA2794C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78" y="753279"/>
            <a:ext cx="1029024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Observe all data distribution for 49 RPs to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 a more general method to reduce MDE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so that even if positioning fails, the error won't be too large.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some RP's test data, the main reason for the high average MDE may be that, in cases of positioning failure,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predicted result is mistakenly assigned to a very distant RP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(e.g., the MDE of that incorrect prediction is 6m), which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significantly increases the overall error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097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368AB22-1B1F-4F0A-9D5B-D02BC359B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7E84CD3-1672-1901-88E2-669D171720C0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0B11B4-AD72-8CD1-4C8C-AC10B1FE7518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4F1F06-0D23-14F6-F7C9-F5B0B6356C63}"/>
              </a:ext>
            </a:extLst>
          </p:cNvPr>
          <p:cNvSpPr txBox="1"/>
          <p:nvPr/>
        </p:nvSpPr>
        <p:spPr>
          <a:xfrm>
            <a:off x="642393" y="753280"/>
            <a:ext cx="1100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Under the condition that the 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splitting method remains exactly the same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the model was trained 5 times.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071040-5236-65DA-E8B7-F8B41846F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34350"/>
              </p:ext>
            </p:extLst>
          </p:nvPr>
        </p:nvGraphicFramePr>
        <p:xfrm>
          <a:off x="2031999" y="1861723"/>
          <a:ext cx="8128002" cy="112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865274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61913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1089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3108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038500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7781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73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MDE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0.0077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0.0103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0.0113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0.0171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0.0147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31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99.40%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99.32%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99.34%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99.12%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99.04%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01503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81837267-BC21-9D4B-678B-B3C33C92DAB0}"/>
              </a:ext>
            </a:extLst>
          </p:cNvPr>
          <p:cNvSpPr txBox="1"/>
          <p:nvPr/>
        </p:nvSpPr>
        <p:spPr>
          <a:xfrm>
            <a:off x="4212987" y="2989675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MDE and accuracy of the five training runs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8782255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21694</TotalTime>
  <Words>867</Words>
  <Application>Microsoft Office PowerPoint</Application>
  <PresentationFormat>寬螢幕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03.25 Meeting - 24</vt:lpstr>
      <vt:lpstr>Table of contents</vt:lpstr>
      <vt:lpstr>PowerPoint 簡報</vt:lpstr>
      <vt:lpstr>All Experimental Procedure</vt:lpstr>
      <vt:lpstr>PowerPoint 簡報</vt:lpstr>
      <vt:lpstr>PowerPoint 簡報</vt:lpstr>
      <vt:lpstr>Data distribution observation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Future Work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621</cp:revision>
  <dcterms:created xsi:type="dcterms:W3CDTF">2024-09-23T11:19:04Z</dcterms:created>
  <dcterms:modified xsi:type="dcterms:W3CDTF">2025-03-23T14:35:29Z</dcterms:modified>
</cp:coreProperties>
</file>