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329" r:id="rId2"/>
    <p:sldId id="330" r:id="rId3"/>
    <p:sldId id="346" r:id="rId4"/>
    <p:sldId id="348" r:id="rId5"/>
    <p:sldId id="361" r:id="rId6"/>
    <p:sldId id="366" r:id="rId7"/>
    <p:sldId id="379" r:id="rId8"/>
    <p:sldId id="362" r:id="rId9"/>
    <p:sldId id="377" r:id="rId10"/>
    <p:sldId id="378" r:id="rId11"/>
    <p:sldId id="365" r:id="rId12"/>
    <p:sldId id="367" r:id="rId13"/>
    <p:sldId id="381" r:id="rId14"/>
    <p:sldId id="374" r:id="rId15"/>
    <p:sldId id="376" r:id="rId16"/>
    <p:sldId id="382" r:id="rId17"/>
    <p:sldId id="383" r:id="rId18"/>
    <p:sldId id="384" r:id="rId19"/>
    <p:sldId id="277" r:id="rId20"/>
    <p:sldId id="380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9"/>
    <a:srgbClr val="FFFF0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0" autoAdjust="0"/>
  </p:normalViewPr>
  <p:slideViewPr>
    <p:cSldViewPr snapToGrid="0">
      <p:cViewPr>
        <p:scale>
          <a:sx n="75" d="100"/>
          <a:sy n="75" d="100"/>
        </p:scale>
        <p:origin x="974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2A035CC7-ADD2-167D-E0A2-DE9B71C6B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>
            <a:extLst>
              <a:ext uri="{FF2B5EF4-FFF2-40B4-BE49-F238E27FC236}">
                <a16:creationId xmlns:a16="http://schemas.microsoft.com/office/drawing/2014/main" id="{00FE2451-EB18-D51D-A16A-F0D51105E3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>
            <a:extLst>
              <a:ext uri="{FF2B5EF4-FFF2-40B4-BE49-F238E27FC236}">
                <a16:creationId xmlns:a16="http://schemas.microsoft.com/office/drawing/2014/main" id="{23A178A0-5508-6341-AEA0-F3BC8002B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18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6ACFE228-6E54-0420-19CF-AD4D102FD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7933DBA-C31E-1F10-9B91-B190489A04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E474C6A-A2FE-3B93-D270-F022D07D58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064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96404181-5FA0-4A7A-DE38-A6F192DFD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7AF5FA80-C6A6-5AB0-F82F-F7AA83649F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5B57638C-4C0B-A7CA-694E-C207F549A2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56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6AFDA2AE-0355-04B0-19F6-15EF4706A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FC62E948-4700-2F9A-4DA5-5DEBA024FE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D9178DBD-50DA-4B0B-46DC-18B8F071EB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294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B2B1E7DB-1922-498B-1B89-45F41A5D4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F55E1767-CDA9-BB68-934C-285F8ECD49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1ED2A234-FD0D-4A78-89C8-E4D709C620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441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B5D5F212-63D9-D9EA-68EF-04FAECD8C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A7481079-8FB8-5B12-CBE9-7E90B5952C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5E43522F-7D07-5598-F3D1-64520B6886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427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F37DC0B-BBF5-A20E-6C72-596884085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349301DA-AC42-9EC4-934A-ED8EED76CB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7F405E7-F2D0-849D-919F-49C71FC177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544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06A8DC9E-194A-4D52-9009-3FE31F61B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43F6A4FC-2503-0EA0-3C22-87D4075B0A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6F695C09-03B7-0BC7-9723-9F3CBD4EEF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398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2D3642A-C0AD-342F-0223-A8AE810A3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B1B25CC9-0184-F0B8-CF0D-96FF005570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2D45F381-55D6-3B22-8C52-CC0894FF6A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210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71D3726-6508-D4B4-CF50-B6D721F9A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774190A2-CBBE-8C50-1427-8045D9A251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0785596B-48F6-3245-9F7B-71205648BA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613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77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95EB56F5-344E-F671-2EC5-E33D12C8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>
            <a:extLst>
              <a:ext uri="{FF2B5EF4-FFF2-40B4-BE49-F238E27FC236}">
                <a16:creationId xmlns:a16="http://schemas.microsoft.com/office/drawing/2014/main" id="{99D8D151-CAE9-ED0D-93A2-2418884323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>
            <a:extLst>
              <a:ext uri="{FF2B5EF4-FFF2-40B4-BE49-F238E27FC236}">
                <a16:creationId xmlns:a16="http://schemas.microsoft.com/office/drawing/2014/main" id="{EBBC2092-1810-E57A-181F-3AAF36BD7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852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B58C400F-CED3-58B2-359F-F6A00FB73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40328CE0-2937-219B-AA45-DABEF44275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B93D7525-0770-6A98-B25C-628D8DC93E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08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7057DF88-C332-C19B-74BD-E6D3889ED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F828742D-153F-D8EE-B529-C7D2CD89DE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404DD024-A30A-51E9-FD92-1B1AF324B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35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77ACD88-12C9-F598-AB8B-5A3CAFA39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D7FC9B1-2BD5-5C10-2895-D6D35B5DD4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5D428496-89E5-277E-1115-BB0FD3AC2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35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18BFB2B6-DABC-F574-225B-0C749E355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2BFF7153-4875-4737-1607-9D9A788CE8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F6561145-726D-AF72-D12F-0EC96B50F8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50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FDA6187-D4D1-4B7E-9035-242E08F8B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9CC9DD8-7E6B-0295-D012-774B22BFEA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A59F1EDB-A83D-8EC1-2E29-A8C6A4C570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49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C347AFD-B1C6-F392-3C6B-8B8364327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193BD9D-AD23-5017-3F5B-6D484224A0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4E94DF21-CA92-A899-EEA4-843EDA1C2D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290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9C0D6D8-1260-5DE8-23F2-45C9A3798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DF2B8C7-05AF-C8B7-D075-C840922B5D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C392BC79-888E-28FA-F961-D61852373E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136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4F13DA89-3562-9F91-3FC0-D4EE64794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518F15C2-6B33-3E97-1C2E-BCA8143C50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550F14EA-ABFF-390E-FE87-A5FB896E6E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97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66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7662467" y="716600"/>
            <a:ext cx="3578800" cy="5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40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064900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4901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4533435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938957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453340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93895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064900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064901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4533435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938957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40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3895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946300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52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60000" y="2225032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1" y="1579032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960028" y="562656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98056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960000" y="3999016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1" y="3353016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196133" y="710900"/>
            <a:ext cx="35892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250833" y="3923933"/>
            <a:ext cx="66300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250833" y="1952733"/>
            <a:ext cx="6630000" cy="19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42433" y="1038733"/>
            <a:ext cx="28988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8342467" y="2401333"/>
            <a:ext cx="2898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96600" y="-48300"/>
            <a:ext cx="2366800" cy="7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64871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9652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43633" y="1887200"/>
            <a:ext cx="102720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401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25908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132533"/>
            <a:ext cx="102720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5993765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5993768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162916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1162916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5982201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1162916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1162916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5982165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0593433" y="-2495467"/>
            <a:ext cx="3057200" cy="3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1281333" y="6138667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4553200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1178351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4553200" y="2331948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1178351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4553200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7976863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7976863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1178351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4553200" y="183341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7976863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1178351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7976863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0491933" y="-626800"/>
            <a:ext cx="2412800" cy="18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95351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0583633" y="719200"/>
            <a:ext cx="1778000" cy="19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4788200" y="0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1141567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141567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1141580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1141580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6170749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6170749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51433" y="5066667"/>
            <a:ext cx="10064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6170763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6170763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956633" y="-1115267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0193600" y="4034067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7582800" y="-6594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050800" y="4895000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0696333" y="-1227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3954800" cy="17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650633" y="719400"/>
            <a:ext cx="35904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2086000" y="-195133"/>
            <a:ext cx="3328000" cy="7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987333" y="59039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246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653233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33567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3567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3233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965200" y="723900"/>
            <a:ext cx="10276000" cy="541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659500" y="710900"/>
            <a:ext cx="35816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533967" y="1395033"/>
            <a:ext cx="4002000" cy="206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533967" y="3854200"/>
            <a:ext cx="4002000" cy="9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587867" y="6138667"/>
            <a:ext cx="2794400" cy="8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1534167" y="3145567"/>
            <a:ext cx="4002000" cy="7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099800" y="-1099800"/>
            <a:ext cx="9508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9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5" r:id="rId21"/>
    <p:sldLayoutId id="2147483686" r:id="rId22"/>
    <p:sldLayoutId id="2147483687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969867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ieeexplore.ieee.org/abstract/document/9217193" TargetMode="External"/><Relationship Id="rId4" Type="http://schemas.openxmlformats.org/officeDocument/2006/relationships/hyperlink" Target="https://ieeexplore.ieee.org/abstract/document/9861203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B5261A0E-6BFF-694E-EB2F-DA00D56E4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>
            <a:extLst>
              <a:ext uri="{FF2B5EF4-FFF2-40B4-BE49-F238E27FC236}">
                <a16:creationId xmlns:a16="http://schemas.microsoft.com/office/drawing/2014/main" id="{981EE408-AC57-8ADA-4646-CBFCAFA5A1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01.21</a:t>
            </a:r>
            <a:br>
              <a:rPr lang="en" dirty="0"/>
            </a:br>
            <a:r>
              <a:rPr lang="en" dirty="0"/>
              <a:t>Meeting - </a:t>
            </a:r>
            <a:r>
              <a:rPr lang="en-US" altLang="zh-TW" dirty="0"/>
              <a:t>16</a:t>
            </a:r>
            <a:endParaRPr sz="9600" dirty="0"/>
          </a:p>
        </p:txBody>
      </p:sp>
      <p:sp>
        <p:nvSpPr>
          <p:cNvPr id="172" name="Google Shape;172;p30">
            <a:extLst>
              <a:ext uri="{FF2B5EF4-FFF2-40B4-BE49-F238E27FC236}">
                <a16:creationId xmlns:a16="http://schemas.microsoft.com/office/drawing/2014/main" id="{B3DE6797-D1B4-73B3-B8F7-892E5B2A3F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95623060-FA14-EE56-02D3-510B4CAA44CD}"/>
              </a:ext>
            </a:extLst>
          </p:cNvPr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>
            <a:extLst>
              <a:ext uri="{FF2B5EF4-FFF2-40B4-BE49-F238E27FC236}">
                <a16:creationId xmlns:a16="http://schemas.microsoft.com/office/drawing/2014/main" id="{9FF097F0-1EF6-03F0-1BB5-AD2B3C7CAB2C}"/>
              </a:ext>
            </a:extLst>
          </p:cNvPr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1B97077-BCFC-13DC-1D6F-663E3CE72EDE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2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2D33ED8C-8001-24FB-5CA2-B6F4337AD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DBEB367F-2DF8-39D6-C3E4-66B006D5066A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83FFCB-31F5-19A3-3C79-3B8F6E61F636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89CB4AE-F8FE-9792-9972-9A6D502C9379}"/>
              </a:ext>
            </a:extLst>
          </p:cNvPr>
          <p:cNvSpPr txBox="1"/>
          <p:nvPr/>
        </p:nvSpPr>
        <p:spPr>
          <a:xfrm>
            <a:off x="702000" y="7117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測試資料設置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2049BD-1B99-A11C-6E24-EF11E3E90165}"/>
              </a:ext>
            </a:extLst>
          </p:cNvPr>
          <p:cNvSpPr txBox="1"/>
          <p:nvPr/>
        </p:nvSpPr>
        <p:spPr>
          <a:xfrm>
            <a:off x="1024712" y="1371839"/>
            <a:ext cx="10142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8E9C5BE9-4140-C044-FE28-6D17B475F784}"/>
                  </a:ext>
                </a:extLst>
              </p:cNvPr>
              <p:cNvSpPr txBox="1"/>
              <p:nvPr/>
            </p:nvSpPr>
            <p:spPr>
              <a:xfrm>
                <a:off x="1819039" y="2069594"/>
                <a:ext cx="1856509" cy="724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8E9C5BE9-4140-C044-FE28-6D17B475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039" y="2069594"/>
                <a:ext cx="1856509" cy="7248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15ED6D51-449B-B0DA-304D-3696F3A19D8C}"/>
              </a:ext>
            </a:extLst>
          </p:cNvPr>
          <p:cNvSpPr txBox="1"/>
          <p:nvPr/>
        </p:nvSpPr>
        <p:spPr>
          <a:xfrm>
            <a:off x="1394354" y="2975199"/>
            <a:ext cx="2705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：標準化後的數據值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：原始數據值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μ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：該特徵的均值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σ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：該特徵的標準差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8A0A5660-BFF9-3523-80F0-FEA094F16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941092"/>
              </p:ext>
            </p:extLst>
          </p:nvPr>
        </p:nvGraphicFramePr>
        <p:xfrm>
          <a:off x="5212233" y="711787"/>
          <a:ext cx="6664325" cy="2011680"/>
        </p:xfrm>
        <a:graphic>
          <a:graphicData uri="http://schemas.openxmlformats.org/drawingml/2006/table">
            <a:tbl>
              <a:tblPr/>
              <a:tblGrid>
                <a:gridCol w="2148205">
                  <a:extLst>
                    <a:ext uri="{9D8B030D-6E8A-4147-A177-3AD203B41FA5}">
                      <a16:colId xmlns:a16="http://schemas.microsoft.com/office/drawing/2014/main" val="3527978350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3097184589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1159277533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297543413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3386846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/>
                        <a:t>AP1_Distance (mm)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550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3838.0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-53.0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-73.0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-67.0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-55.0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686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4155.0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-62.0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-73.0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-66.0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-49.0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18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3960.0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-62.0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-72.0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-65.0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-54.0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366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3960.0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-63.0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-72.0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-67.0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-54.0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336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4233.0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-61.0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-73.0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-67.0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-55.0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267356"/>
                  </a:ext>
                </a:extLst>
              </a:tr>
            </a:tbl>
          </a:graphicData>
        </a:graphic>
      </p:graphicFrame>
      <p:sp>
        <p:nvSpPr>
          <p:cNvPr id="36" name="文字方塊 35">
            <a:extLst>
              <a:ext uri="{FF2B5EF4-FFF2-40B4-BE49-F238E27FC236}">
                <a16:creationId xmlns:a16="http://schemas.microsoft.com/office/drawing/2014/main" id="{16A23269-CA4B-CC68-165A-2C8B605DECD5}"/>
              </a:ext>
            </a:extLst>
          </p:cNvPr>
          <p:cNvSpPr txBox="1"/>
          <p:nvPr/>
        </p:nvSpPr>
        <p:spPr>
          <a:xfrm>
            <a:off x="7697756" y="2805922"/>
            <a:ext cx="2705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原始資料範例</a:t>
            </a:r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424A83F4-5A4F-D25F-DDF9-9A833FEE8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574975"/>
              </p:ext>
            </p:extLst>
          </p:nvPr>
        </p:nvGraphicFramePr>
        <p:xfrm>
          <a:off x="5212232" y="3718730"/>
          <a:ext cx="6664325" cy="2011680"/>
        </p:xfrm>
        <a:graphic>
          <a:graphicData uri="http://schemas.openxmlformats.org/drawingml/2006/table">
            <a:tbl>
              <a:tblPr/>
              <a:tblGrid>
                <a:gridCol w="2148205">
                  <a:extLst>
                    <a:ext uri="{9D8B030D-6E8A-4147-A177-3AD203B41FA5}">
                      <a16:colId xmlns:a16="http://schemas.microsoft.com/office/drawing/2014/main" val="3527978350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3097184589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1159277533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297543413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3386846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/>
                        <a:t>AP1_Distance (mm)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550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600"/>
                        <a:t>0.615778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0.615778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0.615778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0.615778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0.615778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686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600"/>
                        <a:t>0.449047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0.449047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0.449047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0.449047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0.449047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18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600"/>
                        <a:t>0.582854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0.582854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0.582854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0.582854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0.582854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366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600"/>
                        <a:t>0.500544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0.500544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0.500544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0.500544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0.500544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336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600"/>
                        <a:t>0.500544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0.500544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0.500544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0.500544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0.500544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267356"/>
                  </a:ext>
                </a:extLst>
              </a:tr>
            </a:tbl>
          </a:graphicData>
        </a:graphic>
      </p:graphicFrame>
      <p:sp>
        <p:nvSpPr>
          <p:cNvPr id="53" name="文字方塊 52">
            <a:extLst>
              <a:ext uri="{FF2B5EF4-FFF2-40B4-BE49-F238E27FC236}">
                <a16:creationId xmlns:a16="http://schemas.microsoft.com/office/drawing/2014/main" id="{FCFD752C-3303-6149-9E45-E427EB937CD9}"/>
              </a:ext>
            </a:extLst>
          </p:cNvPr>
          <p:cNvSpPr txBox="1"/>
          <p:nvPr/>
        </p:nvSpPr>
        <p:spPr>
          <a:xfrm>
            <a:off x="7697756" y="5807659"/>
            <a:ext cx="2705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標準化範例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0122A65F-0534-AE28-7678-78082C6A718E}"/>
              </a:ext>
            </a:extLst>
          </p:cNvPr>
          <p:cNvSpPr txBox="1"/>
          <p:nvPr/>
        </p:nvSpPr>
        <p:spPr>
          <a:xfrm>
            <a:off x="702000" y="4840168"/>
            <a:ext cx="4054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中每個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 (feature)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都會算出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mean, standard deviation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data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直接使用這些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mean, standard deviation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來標準化</a:t>
            </a:r>
          </a:p>
        </p:txBody>
      </p:sp>
    </p:spTree>
    <p:extLst>
      <p:ext uri="{BB962C8B-B14F-4D97-AF65-F5344CB8AC3E}">
        <p14:creationId xmlns:p14="http://schemas.microsoft.com/office/powerpoint/2010/main" val="143865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C02CF299-71BF-F5E3-E10F-86A8B07F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CD89A769-9489-483B-7367-C0BC3DFDE1B7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5D2ADF2B-530C-F720-34A7-0DBE9A729D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Experiment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7F0F34-657C-8C75-FCFB-BFDB336997B6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538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0EAB516-36F0-1596-846D-29A19BADA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8A44A1F-28AC-0722-3F52-3EAD27603A6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D35C9BA-9388-017D-6779-2846932AA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0" y="2037229"/>
            <a:ext cx="7769860" cy="466191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66087E9-9656-876F-94CD-D9497B048194}"/>
              </a:ext>
            </a:extLst>
          </p:cNvPr>
          <p:cNvSpPr txBox="1"/>
          <p:nvPr/>
        </p:nvSpPr>
        <p:spPr>
          <a:xfrm>
            <a:off x="8117840" y="3897442"/>
            <a:ext cx="397753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不同模型的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Mean Distance Error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，平均距離誤差）隨時間推移的變化情況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：時間（以週為單位）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），表示定位模型的準確度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8060E8A-CDCE-06DA-4BA0-5D3DC09FDA85}"/>
              </a:ext>
            </a:extLst>
          </p:cNvPr>
          <p:cNvSpPr txBox="1"/>
          <p:nvPr/>
        </p:nvSpPr>
        <p:spPr>
          <a:xfrm>
            <a:off x="426720" y="164259"/>
            <a:ext cx="1133856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 model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週初始值為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0.2399m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，準確度最低，且隨著時間推移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快速上升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準確度下降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週後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達到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2.1360m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(Best) Model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初始準確度為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0.0486m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，隨時間推移，下降幅度較大，可以看出僅更新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難以完全應對環境變化。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起始準確度最高（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0.01m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），隨時間推移，準確度下降幅度相對較小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(Best) Model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(Best) Model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下降趨勢和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超不多，只是隨著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數量增加，抗雖退能力越強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823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C58A462-1765-A37D-6659-59DE7AE1A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5A8D30D8-F67F-0B04-02FC-51422DB2869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408B63-0B02-CD0D-2ACA-065775FC2374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E550EC-2895-6C1A-177C-7EF4EED67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227" y="717681"/>
            <a:ext cx="5291133" cy="3174680"/>
          </a:xfrm>
          <a:prstGeom prst="rect">
            <a:avLst/>
          </a:prstGeom>
        </p:spPr>
      </p:pic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3B575475-C526-7283-A3CC-381E7593F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3674"/>
              </p:ext>
            </p:extLst>
          </p:nvPr>
        </p:nvGraphicFramePr>
        <p:xfrm>
          <a:off x="916725" y="4340482"/>
          <a:ext cx="10250549" cy="2011680"/>
        </p:xfrm>
        <a:graphic>
          <a:graphicData uri="http://schemas.openxmlformats.org/drawingml/2006/table">
            <a:tbl>
              <a:tblPr/>
              <a:tblGrid>
                <a:gridCol w="1504376">
                  <a:extLst>
                    <a:ext uri="{9D8B030D-6E8A-4147-A177-3AD203B41FA5}">
                      <a16:colId xmlns:a16="http://schemas.microsoft.com/office/drawing/2014/main" val="3595116662"/>
                    </a:ext>
                  </a:extLst>
                </a:gridCol>
                <a:gridCol w="1715029">
                  <a:extLst>
                    <a:ext uri="{9D8B030D-6E8A-4147-A177-3AD203B41FA5}">
                      <a16:colId xmlns:a16="http://schemas.microsoft.com/office/drawing/2014/main" val="2755123192"/>
                    </a:ext>
                  </a:extLst>
                </a:gridCol>
                <a:gridCol w="1715029">
                  <a:extLst>
                    <a:ext uri="{9D8B030D-6E8A-4147-A177-3AD203B41FA5}">
                      <a16:colId xmlns:a16="http://schemas.microsoft.com/office/drawing/2014/main" val="422218689"/>
                    </a:ext>
                  </a:extLst>
                </a:gridCol>
                <a:gridCol w="1715029">
                  <a:extLst>
                    <a:ext uri="{9D8B030D-6E8A-4147-A177-3AD203B41FA5}">
                      <a16:colId xmlns:a16="http://schemas.microsoft.com/office/drawing/2014/main" val="627074818"/>
                    </a:ext>
                  </a:extLst>
                </a:gridCol>
                <a:gridCol w="1800543">
                  <a:extLst>
                    <a:ext uri="{9D8B030D-6E8A-4147-A177-3AD203B41FA5}">
                      <a16:colId xmlns:a16="http://schemas.microsoft.com/office/drawing/2014/main" val="4249996195"/>
                    </a:ext>
                  </a:extLst>
                </a:gridCol>
                <a:gridCol w="1800543">
                  <a:extLst>
                    <a:ext uri="{9D8B030D-6E8A-4147-A177-3AD203B41FA5}">
                      <a16:colId xmlns:a16="http://schemas.microsoft.com/office/drawing/2014/main" val="2096711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 Week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Week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 Week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 Week Drop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 Week Drop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798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Baseline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0.2399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1.9656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2.1987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719.48%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816.97%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675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4 </a:t>
                      </a:r>
                      <a:r>
                        <a:rPr lang="en-US" sz="1600" dirty="0" err="1"/>
                        <a:t>mcAP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0.5789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0.7360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5689.00%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7260.00%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02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1 </a:t>
                      </a:r>
                      <a:r>
                        <a:rPr lang="en-US" sz="1600" dirty="0" err="1"/>
                        <a:t>mcAP</a:t>
                      </a:r>
                      <a:r>
                        <a:rPr lang="en-US" sz="1600" dirty="0"/>
                        <a:t> (Best)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0.0486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1.2489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1.5928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2469.75%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3177.78%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851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2 </a:t>
                      </a:r>
                      <a:r>
                        <a:rPr lang="en-US" sz="1600" dirty="0" err="1"/>
                        <a:t>mcAP</a:t>
                      </a:r>
                      <a:r>
                        <a:rPr lang="en-US" sz="1600" dirty="0"/>
                        <a:t> (Best)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0.0211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0.7555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1.0158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3480.57%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4714.69%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949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3 </a:t>
                      </a:r>
                      <a:r>
                        <a:rPr lang="en-US" sz="1600" dirty="0" err="1"/>
                        <a:t>mcAP</a:t>
                      </a:r>
                      <a:r>
                        <a:rPr lang="en-US" sz="1600" dirty="0"/>
                        <a:t> (Best)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0.0137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0.6344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0.8767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4529.20%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6298.54%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779395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B0D4E701-4BF2-B084-084D-00B2BAB3FC32}"/>
              </a:ext>
            </a:extLst>
          </p:cNvPr>
          <p:cNvSpPr txBox="1"/>
          <p:nvPr/>
        </p:nvSpPr>
        <p:spPr>
          <a:xfrm>
            <a:off x="548640" y="961521"/>
            <a:ext cx="52911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因為三周後的準確度下降就差不多持平了，所以下面表格我只探討了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week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week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的準確度下降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 model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因基準低，下降比例相對小，但其整體準確度仍遠不及高準確度模型。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詢問老師準確度下降 </a:t>
            </a:r>
            <a:r>
              <a:rPr lang="en-US" altLang="zh-TW" sz="1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 </a:t>
            </a:r>
            <a:r>
              <a:rPr lang="zh-TW" altLang="en-US" sz="1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數這項數據是否有其必要性</a:t>
            </a:r>
            <a:r>
              <a:rPr lang="en-US" altLang="zh-TW" sz="1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1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9042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9B278982-9874-4AC4-BC31-C548E7123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0F45002E-71CB-90B9-18BB-CD4A3CF87F63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64ACDBAC-AA00-A093-786F-B4E2A65DD9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Conclusion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955146-2C04-A103-A4CB-B13A6171738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2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ADF94BA9-117D-C00D-A1FC-171A7D7AD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20DE0D9-EA9E-0A14-20D3-4D7E38390534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76646B-B4E5-7959-A4E2-10436F8B736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7758006-CC43-2BC7-483A-1757968FBC63}"/>
              </a:ext>
            </a:extLst>
          </p:cNvPr>
          <p:cNvSpPr txBox="1"/>
          <p:nvPr/>
        </p:nvSpPr>
        <p:spPr>
          <a:xfrm>
            <a:off x="788805" y="920621"/>
            <a:ext cx="1095248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隨時間推移的準確度變化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 Model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的準確度衰退最為明顯，顯示僅使用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資料的模型無法有效應對環境變化。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引入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更新後，各模型在不同程度上減少了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的增幅，證明距離資料（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）的加入能顯著提升模型的穩定性。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+mj-lt"/>
              <a:buAutoNum type="arabicPeriod"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不同更新數量的影響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Model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在準確度和穩定性方面表現最好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Models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的表現接近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，顯示少量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更新即可大幅提升模型性能。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(Best) Model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在初期有不錯表現，但長期穩定性不足，說明僅更新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的策略難以應對更大範圍的環境變化。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+mj-lt"/>
              <a:buAutoNum type="arabicPeriod"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資源與效果的平衡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從結果看，更新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已能接近全更新的效果，在硬體資源受限的情況下，可以選擇性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個以上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，以達到良好的定位效果。</a:t>
            </a:r>
          </a:p>
        </p:txBody>
      </p:sp>
    </p:spTree>
    <p:extLst>
      <p:ext uri="{BB962C8B-B14F-4D97-AF65-F5344CB8AC3E}">
        <p14:creationId xmlns:p14="http://schemas.microsoft.com/office/powerpoint/2010/main" val="373380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8096B9B2-FCCA-39F8-FBF0-918C544AE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0354FD6E-4A4D-4B04-BD48-862355E21F68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26B51155-C2F8-2474-D2B5-F81744878B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Future work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651AEF-169A-2AA7-1207-75FF197EA8D1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6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DE609DA-7A6D-9FA5-492E-DF303FA41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9ACBC9DA-3B8C-E6C6-0235-BE18DCA440AB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B19708-2836-B6F5-93EC-05BF6ADC6499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A9D3E09-EADA-9AB2-CF9F-66654DD00E54}"/>
              </a:ext>
            </a:extLst>
          </p:cNvPr>
          <p:cNvSpPr txBox="1"/>
          <p:nvPr/>
        </p:nvSpPr>
        <p:spPr>
          <a:xfrm>
            <a:off x="619760" y="747901"/>
            <a:ext cx="109524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隨時間影響較劇烈的改進方向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增加距離（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）特徵的權重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：透過提升模型對距離資料的依賴程度，減少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不穩定性對準確度的影響。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：在看論文時發現有人使用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資料丟入訓練，讓模型自己找出最佳權重，可能在穩定性上有更好的表現。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Smartphone-Based Indoor Localization via Network Learning With Fusion of FTM/RSSI Measurements | IEEE Journals &amp; Magazine | IEEE Xplore</a:t>
            </a:r>
            <a:endParaRPr lang="en-US" altLang="zh-TW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4"/>
              </a:rPr>
              <a:t>DNN-based Indoor Fingerprinting Localization with </a:t>
            </a:r>
            <a:r>
              <a:rPr lang="en-US" altLang="zh-TW" dirty="0" err="1">
                <a:hlinkClick r:id="rId4"/>
              </a:rPr>
              <a:t>WiFi</a:t>
            </a:r>
            <a:r>
              <a:rPr lang="en-US" altLang="zh-TW" dirty="0">
                <a:hlinkClick r:id="rId4"/>
              </a:rPr>
              <a:t> FTM | IEEE Conference Publication | IEEE Xplore</a:t>
            </a:r>
            <a:endParaRPr lang="en-US" altLang="zh-TW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5"/>
              </a:rPr>
              <a:t>Indoor Localization with Wi-Fi Fine Timing Measurements Through Range Filtering and Fingerprinting Methods | IEEE Conference Publication | IEEE Xplore</a:t>
            </a:r>
            <a:endParaRPr lang="en-US" altLang="zh-TW" dirty="0"/>
          </a:p>
          <a:p>
            <a:pPr lvl="2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7894DC8-1CE6-441F-C85A-E038F6046954}"/>
              </a:ext>
            </a:extLst>
          </p:cNvPr>
          <p:cNvSpPr txBox="1"/>
          <p:nvPr/>
        </p:nvSpPr>
        <p:spPr>
          <a:xfrm>
            <a:off x="1493520" y="4224625"/>
            <a:ext cx="892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論文重點節錄：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在相同的實驗環境和設備配置下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單純使用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資料訓練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WKNN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1.12 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單純使用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資料訓練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 0.9 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，比用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WKNN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準確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distance, RSSI, distance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標準差，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 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，顯示多資料特徵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+DNN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模型能進一步提高準確度</a:t>
            </a:r>
          </a:p>
        </p:txBody>
      </p:sp>
    </p:spTree>
    <p:extLst>
      <p:ext uri="{BB962C8B-B14F-4D97-AF65-F5344CB8AC3E}">
        <p14:creationId xmlns:p14="http://schemas.microsoft.com/office/powerpoint/2010/main" val="859414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45E2B567-1E1F-4DBC-CB3D-2F2911EB8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E1BD1029-C317-50F3-4F49-35CF19B2AECF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2ABE8F-B00E-B791-5437-ED21ABC98206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8A41D4-7F2B-1D4C-D74C-AFD747AEF6C4}"/>
              </a:ext>
            </a:extLst>
          </p:cNvPr>
          <p:cNvSpPr txBox="1"/>
          <p:nvPr/>
        </p:nvSpPr>
        <p:spPr>
          <a:xfrm>
            <a:off x="965200" y="2124839"/>
            <a:ext cx="106048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混合時間分佈資料的訓練策略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在訓練集中加入部分來自未來時間點的數據。例如，訓練資料可包含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80%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來自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2024/12/14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，以及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來自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2025/01/10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模型訓練後，使用完整的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2025/01/10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，並確保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</a:t>
            </a:r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與訓練集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2025/01/10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資料有</a:t>
            </a:r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。提升模型對未來環境變化的適應能力。</a:t>
            </a:r>
          </a:p>
        </p:txBody>
      </p:sp>
    </p:spTree>
    <p:extLst>
      <p:ext uri="{BB962C8B-B14F-4D97-AF65-F5344CB8AC3E}">
        <p14:creationId xmlns:p14="http://schemas.microsoft.com/office/powerpoint/2010/main" val="2476187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475;p49">
            <a:extLst>
              <a:ext uri="{FF2B5EF4-FFF2-40B4-BE49-F238E27FC236}">
                <a16:creationId xmlns:a16="http://schemas.microsoft.com/office/drawing/2014/main" id="{F9F9883C-3E7F-D1DE-29F3-59700674F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575" y="2905814"/>
            <a:ext cx="10497976" cy="141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000" dirty="0"/>
              <a:t>Thanks for Listening!</a:t>
            </a:r>
            <a:endParaRPr sz="5000" dirty="0"/>
          </a:p>
        </p:txBody>
      </p:sp>
      <p:pic>
        <p:nvPicPr>
          <p:cNvPr id="10" name="Google Shape;546;p55">
            <a:extLst>
              <a:ext uri="{FF2B5EF4-FFF2-40B4-BE49-F238E27FC236}">
                <a16:creationId xmlns:a16="http://schemas.microsoft.com/office/drawing/2014/main" id="{F840C96A-1E3F-686B-EBF7-83808B2069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377" b="6377"/>
          <a:stretch/>
        </p:blipFill>
        <p:spPr>
          <a:xfrm>
            <a:off x="7295745" y="1593217"/>
            <a:ext cx="4786008" cy="367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5F69B8B-A9EE-EAD6-7459-35780108B3A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0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505F998A-68E1-3F96-FDD5-322535C2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>
            <a:extLst>
              <a:ext uri="{FF2B5EF4-FFF2-40B4-BE49-F238E27FC236}">
                <a16:creationId xmlns:a16="http://schemas.microsoft.com/office/drawing/2014/main" id="{A34605E2-3188-C95F-8A68-A5115209C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192" name="Google Shape;192;p32">
            <a:extLst>
              <a:ext uri="{FF2B5EF4-FFF2-40B4-BE49-F238E27FC236}">
                <a16:creationId xmlns:a16="http://schemas.microsoft.com/office/drawing/2014/main" id="{DBADEE8A-F535-5E8F-F283-61D9899C7DF6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139480" y="1697555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cxnSp>
        <p:nvCxnSpPr>
          <p:cNvPr id="206" name="Google Shape;206;p32">
            <a:extLst>
              <a:ext uri="{FF2B5EF4-FFF2-40B4-BE49-F238E27FC236}">
                <a16:creationId xmlns:a16="http://schemas.microsoft.com/office/drawing/2014/main" id="{48B6A9CD-6E89-58F2-4047-C4DA6FD9DFC0}"/>
              </a:ext>
            </a:extLst>
          </p:cNvPr>
          <p:cNvCxnSpPr/>
          <p:nvPr/>
        </p:nvCxnSpPr>
        <p:spPr>
          <a:xfrm>
            <a:off x="1042793" y="1697559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2">
            <a:extLst>
              <a:ext uri="{FF2B5EF4-FFF2-40B4-BE49-F238E27FC236}">
                <a16:creationId xmlns:a16="http://schemas.microsoft.com/office/drawing/2014/main" id="{C8093467-8499-EDA1-128D-18786792918E}"/>
              </a:ext>
            </a:extLst>
          </p:cNvPr>
          <p:cNvSpPr/>
          <p:nvPr/>
        </p:nvSpPr>
        <p:spPr>
          <a:xfrm>
            <a:off x="10283000" y="-23885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1F074D-FD22-937D-F8B8-3EFD0B5339D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Google Shape;194;p32">
            <a:extLst>
              <a:ext uri="{FF2B5EF4-FFF2-40B4-BE49-F238E27FC236}">
                <a16:creationId xmlns:a16="http://schemas.microsoft.com/office/drawing/2014/main" id="{8D985360-3590-BE77-6195-B431381F1408}"/>
              </a:ext>
            </a:extLst>
          </p:cNvPr>
          <p:cNvSpPr txBox="1">
            <a:spLocks/>
          </p:cNvSpPr>
          <p:nvPr/>
        </p:nvSpPr>
        <p:spPr>
          <a:xfrm>
            <a:off x="1139476" y="2229318"/>
            <a:ext cx="10864455" cy="1816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/>
              <a:t>"Analyzing the Impact of </a:t>
            </a:r>
            <a:r>
              <a:rPr lang="en-US" altLang="zh-TW" dirty="0" err="1"/>
              <a:t>mcAP</a:t>
            </a:r>
            <a:r>
              <a:rPr lang="en-US" altLang="zh-TW" dirty="0"/>
              <a:t> on Localization Accuracy Over Time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B2E998-A930-58B2-D8A8-C3F4DEEC5208}"/>
              </a:ext>
            </a:extLst>
          </p:cNvPr>
          <p:cNvSpPr txBox="1"/>
          <p:nvPr/>
        </p:nvSpPr>
        <p:spPr>
          <a:xfrm>
            <a:off x="1491672" y="4027054"/>
            <a:ext cx="92086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Purpose of the Experiment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Experiment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Future work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1683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7CF16737-6B95-3135-66FC-C491ADEB9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420CB023-B00C-C8F1-712E-F5FE8A127B33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C7C22D-53D5-3E98-FA55-6D49B66F4A20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endParaRPr lang="zh-TW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EEE11B4-4A23-D72E-CE36-D632A7DCC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336256"/>
              </p:ext>
            </p:extLst>
          </p:nvPr>
        </p:nvGraphicFramePr>
        <p:xfrm>
          <a:off x="3048000" y="1362145"/>
          <a:ext cx="5901055" cy="659952"/>
        </p:xfrm>
        <a:graphic>
          <a:graphicData uri="http://schemas.openxmlformats.org/drawingml/2006/table">
            <a:tbl>
              <a:tblPr/>
              <a:tblGrid>
                <a:gridCol w="1049655">
                  <a:extLst>
                    <a:ext uri="{9D8B030D-6E8A-4147-A177-3AD203B41FA5}">
                      <a16:colId xmlns:a16="http://schemas.microsoft.com/office/drawing/2014/main" val="459981476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844480621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890390538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637231597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1488336691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1642733775"/>
                    </a:ext>
                  </a:extLst>
                </a:gridCol>
              </a:tblGrid>
              <a:tr h="248124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Time 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0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1 week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2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3 week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4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6246249"/>
                  </a:ext>
                </a:extLst>
              </a:tr>
              <a:tr h="355152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MDE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0.2399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1.9656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2.1987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2.0213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2.1360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713585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B1EF0F96-8D05-9649-3B2C-B18DAA0168D0}"/>
              </a:ext>
            </a:extLst>
          </p:cNvPr>
          <p:cNvSpPr txBox="1"/>
          <p:nvPr/>
        </p:nvSpPr>
        <p:spPr>
          <a:xfrm>
            <a:off x="3048000" y="105436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Baseline model</a:t>
            </a:r>
            <a:endParaRPr lang="zh-TW" altLang="en-US" sz="1400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4D09CFB-C9C1-782B-1838-9D84B9463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86966"/>
              </p:ext>
            </p:extLst>
          </p:nvPr>
        </p:nvGraphicFramePr>
        <p:xfrm>
          <a:off x="3048000" y="2397158"/>
          <a:ext cx="5724843" cy="609600"/>
        </p:xfrm>
        <a:graphic>
          <a:graphicData uri="http://schemas.openxmlformats.org/drawingml/2006/table">
            <a:tbl>
              <a:tblPr/>
              <a:tblGrid>
                <a:gridCol w="1049655">
                  <a:extLst>
                    <a:ext uri="{9D8B030D-6E8A-4147-A177-3AD203B41FA5}">
                      <a16:colId xmlns:a16="http://schemas.microsoft.com/office/drawing/2014/main" val="3939578526"/>
                    </a:ext>
                  </a:extLst>
                </a:gridCol>
                <a:gridCol w="794068">
                  <a:extLst>
                    <a:ext uri="{9D8B030D-6E8A-4147-A177-3AD203B41FA5}">
                      <a16:colId xmlns:a16="http://schemas.microsoft.com/office/drawing/2014/main" val="1244323022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109550003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1771025541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992276359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938049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Time 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849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MDE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0.01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0.5789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0.7360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0.7576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0.7626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223237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F6E7549F-83C8-A628-C459-0E8D7DE060C9}"/>
              </a:ext>
            </a:extLst>
          </p:cNvPr>
          <p:cNvSpPr txBox="1"/>
          <p:nvPr/>
        </p:nvSpPr>
        <p:spPr>
          <a:xfrm>
            <a:off x="3048000" y="208938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4 </a:t>
            </a:r>
            <a:r>
              <a:rPr lang="en-US" altLang="zh-TW" sz="1400" dirty="0" err="1"/>
              <a:t>mcAP</a:t>
            </a:r>
            <a:r>
              <a:rPr lang="en-US" altLang="zh-TW" sz="1400" dirty="0"/>
              <a:t> Mode</a:t>
            </a:r>
            <a:endParaRPr lang="zh-TW" altLang="en-US" sz="1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6078A74-D43F-EBB9-8B60-8C0DB61E9915}"/>
              </a:ext>
            </a:extLst>
          </p:cNvPr>
          <p:cNvSpPr txBox="1"/>
          <p:nvPr/>
        </p:nvSpPr>
        <p:spPr>
          <a:xfrm>
            <a:off x="2994184" y="312439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1 </a:t>
            </a:r>
            <a:r>
              <a:rPr lang="en-US" altLang="zh-TW" sz="1400" dirty="0" err="1"/>
              <a:t>mcAPs</a:t>
            </a:r>
            <a:r>
              <a:rPr lang="en-US" altLang="zh-TW" sz="1400" dirty="0"/>
              <a:t> BEST</a:t>
            </a:r>
            <a:endParaRPr lang="zh-TW" altLang="en-US" sz="1400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8C689A37-83C7-CC8B-DCCF-4178FF884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091707"/>
              </p:ext>
            </p:extLst>
          </p:nvPr>
        </p:nvGraphicFramePr>
        <p:xfrm>
          <a:off x="3081662" y="3432171"/>
          <a:ext cx="5724843" cy="609600"/>
        </p:xfrm>
        <a:graphic>
          <a:graphicData uri="http://schemas.openxmlformats.org/drawingml/2006/table">
            <a:tbl>
              <a:tblPr/>
              <a:tblGrid>
                <a:gridCol w="1049655">
                  <a:extLst>
                    <a:ext uri="{9D8B030D-6E8A-4147-A177-3AD203B41FA5}">
                      <a16:colId xmlns:a16="http://schemas.microsoft.com/office/drawing/2014/main" val="1438742226"/>
                    </a:ext>
                  </a:extLst>
                </a:gridCol>
                <a:gridCol w="794068">
                  <a:extLst>
                    <a:ext uri="{9D8B030D-6E8A-4147-A177-3AD203B41FA5}">
                      <a16:colId xmlns:a16="http://schemas.microsoft.com/office/drawing/2014/main" val="507710769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95009349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4222355965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3055850047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38321784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Time 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14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MDE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0.0486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1.2489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1.5928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1.5432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1.2946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892994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5071E4D3-761E-EB62-469A-855AD2B2CFA0}"/>
              </a:ext>
            </a:extLst>
          </p:cNvPr>
          <p:cNvSpPr txBox="1"/>
          <p:nvPr/>
        </p:nvSpPr>
        <p:spPr>
          <a:xfrm>
            <a:off x="3048000" y="410905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2 </a:t>
            </a:r>
            <a:r>
              <a:rPr lang="en-US" altLang="zh-TW" sz="1400" dirty="0" err="1"/>
              <a:t>mcAPs</a:t>
            </a:r>
            <a:r>
              <a:rPr lang="en-US" altLang="zh-TW" sz="1400" dirty="0"/>
              <a:t> BEST</a:t>
            </a:r>
            <a:endParaRPr lang="zh-TW" altLang="en-US" sz="1400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CED228B1-FB8C-6FF7-66BE-07B63EAD2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7819"/>
              </p:ext>
            </p:extLst>
          </p:nvPr>
        </p:nvGraphicFramePr>
        <p:xfrm>
          <a:off x="3081662" y="4411752"/>
          <a:ext cx="5999481" cy="609600"/>
        </p:xfrm>
        <a:graphic>
          <a:graphicData uri="http://schemas.openxmlformats.org/drawingml/2006/table">
            <a:tbl>
              <a:tblPr/>
              <a:tblGrid>
                <a:gridCol w="1049655">
                  <a:extLst>
                    <a:ext uri="{9D8B030D-6E8A-4147-A177-3AD203B41FA5}">
                      <a16:colId xmlns:a16="http://schemas.microsoft.com/office/drawing/2014/main" val="966844709"/>
                    </a:ext>
                  </a:extLst>
                </a:gridCol>
                <a:gridCol w="1019493">
                  <a:extLst>
                    <a:ext uri="{9D8B030D-6E8A-4147-A177-3AD203B41FA5}">
                      <a16:colId xmlns:a16="http://schemas.microsoft.com/office/drawing/2014/main" val="4090742475"/>
                    </a:ext>
                  </a:extLst>
                </a:gridCol>
                <a:gridCol w="1019493">
                  <a:extLst>
                    <a:ext uri="{9D8B030D-6E8A-4147-A177-3AD203B41FA5}">
                      <a16:colId xmlns:a16="http://schemas.microsoft.com/office/drawing/2014/main" val="3922735360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982311724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4130960181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1608271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Time 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035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MDE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0.0211 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0.7555 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1.0158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1.0268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0.9319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825408"/>
                  </a:ext>
                </a:extLst>
              </a:tr>
            </a:tbl>
          </a:graphicData>
        </a:graphic>
      </p:graphicFrame>
      <p:sp>
        <p:nvSpPr>
          <p:cNvPr id="26" name="文字方塊 25">
            <a:extLst>
              <a:ext uri="{FF2B5EF4-FFF2-40B4-BE49-F238E27FC236}">
                <a16:creationId xmlns:a16="http://schemas.microsoft.com/office/drawing/2014/main" id="{EC446C10-24DC-04EF-F6EC-8F522448738F}"/>
              </a:ext>
            </a:extLst>
          </p:cNvPr>
          <p:cNvSpPr txBox="1"/>
          <p:nvPr/>
        </p:nvSpPr>
        <p:spPr>
          <a:xfrm>
            <a:off x="3048000" y="509371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3 </a:t>
            </a:r>
            <a:r>
              <a:rPr lang="en-US" altLang="zh-TW" sz="1400" dirty="0" err="1"/>
              <a:t>mcAPs</a:t>
            </a:r>
            <a:r>
              <a:rPr lang="en-US" altLang="zh-TW" sz="1400" dirty="0"/>
              <a:t> BEST</a:t>
            </a:r>
            <a:endParaRPr lang="zh-TW" altLang="en-US" sz="1400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E562901-478A-B33F-ECA8-E37455047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320982"/>
              </p:ext>
            </p:extLst>
          </p:nvPr>
        </p:nvGraphicFramePr>
        <p:xfrm>
          <a:off x="3081662" y="5410129"/>
          <a:ext cx="5950268" cy="609600"/>
        </p:xfrm>
        <a:graphic>
          <a:graphicData uri="http://schemas.openxmlformats.org/drawingml/2006/table">
            <a:tbl>
              <a:tblPr/>
              <a:tblGrid>
                <a:gridCol w="1049655">
                  <a:extLst>
                    <a:ext uri="{9D8B030D-6E8A-4147-A177-3AD203B41FA5}">
                      <a16:colId xmlns:a16="http://schemas.microsoft.com/office/drawing/2014/main" val="4249429157"/>
                    </a:ext>
                  </a:extLst>
                </a:gridCol>
                <a:gridCol w="1019493">
                  <a:extLst>
                    <a:ext uri="{9D8B030D-6E8A-4147-A177-3AD203B41FA5}">
                      <a16:colId xmlns:a16="http://schemas.microsoft.com/office/drawing/2014/main" val="2698372730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3557719128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1607462189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862730981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3253477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Time 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539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MDE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0.0137 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0.6344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0.8767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0.9467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0.8414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452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89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2EC11CD6-E1CF-E828-17F2-9E3B2A60F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BEF2540C-76B3-DEAB-8F3F-95477C267454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9EEC9A03-7DBE-BC11-8948-7B1C35DBA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000" b="1" dirty="0"/>
              <a:t>Purpose of the Experiment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2DD051-889B-A609-8D43-4E7FA2ED20A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1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04C7537-8841-AEA7-FF6D-FB7DBC13A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DFBB904A-8CEC-A41A-F7D7-1747E0E2CB1E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B1C3A5-8AFF-8869-9E8A-E40B03EE3F5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E8409F-661F-8BEE-D521-13DAC165DC88}"/>
              </a:ext>
            </a:extLst>
          </p:cNvPr>
          <p:cNvSpPr txBox="1"/>
          <p:nvPr/>
        </p:nvSpPr>
        <p:spPr>
          <a:xfrm>
            <a:off x="1190039" y="1866792"/>
            <a:ext cx="10218321" cy="2344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易受多徑效應、環境變化及干擾的影響，定位模型的準確度往往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隨著時間推移而顯著下降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，導致模型的穩定性和實用性受限。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本實驗研究在加入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FTM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的新型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)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之後，可以獲得額外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資訊，藉由結合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特徵，期望能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提升定位模型對環境變化的適應性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減少模型準確度因時間推移所導致的退化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2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觀察加入 </a:t>
            </a:r>
            <a:r>
              <a:rPr lang="en-US" altLang="zh-TW" sz="2000" b="1" dirty="0" err="1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後能否減少準確度退化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7322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8B5DC40E-029F-5C18-0609-F9B787CDE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DDA0A568-0533-AF1B-0359-7914597E8065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94253A6A-93DA-2A1F-701C-8B9AEFA4AF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000" b="1" dirty="0"/>
              <a:t>Methodology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29A3B25-C0C9-B4DD-2A69-D4360501F381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A4E0B7EA-DC24-23AE-181A-A9BC6EA50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87B8C792-B22E-F074-8C70-26AACAFA35B6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994792-6046-654B-EB3F-DC55662227E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DB6A56-E28D-D70A-F5CD-0AFB12C89F56}"/>
              </a:ext>
            </a:extLst>
          </p:cNvPr>
          <p:cNvSpPr txBox="1"/>
          <p:nvPr/>
        </p:nvSpPr>
        <p:spPr>
          <a:xfrm>
            <a:off x="702000" y="7117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Recap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上週實驗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96BE6FD-061B-4284-AB8B-67FE5EF80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047" y="856918"/>
            <a:ext cx="6880081" cy="481686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14813D91-EFCA-6D66-AC16-159138E7F881}"/>
              </a:ext>
            </a:extLst>
          </p:cNvPr>
          <p:cNvSpPr txBox="1"/>
          <p:nvPr/>
        </p:nvSpPr>
        <p:spPr>
          <a:xfrm>
            <a:off x="2895600" y="5673778"/>
            <a:ext cx="8178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</a:t>
            </a:r>
            <a:r>
              <a:rPr lang="en-US" altLang="zh-TW" sz="1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：圖表中顯示的 </a:t>
            </a:r>
            <a:r>
              <a:rPr lang="en-US" altLang="zh-TW" sz="1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</a:t>
            </a:r>
            <a:r>
              <a:rPr lang="zh-TW" altLang="en-US" sz="1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Mean Distance Error</a:t>
            </a:r>
            <a:r>
              <a:rPr lang="zh-TW" altLang="en-US" sz="1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）是每個模型在多次測試中的平均值，計算方式為各測試週期的 </a:t>
            </a:r>
            <a:r>
              <a:rPr lang="en-US" altLang="zh-TW" sz="1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 </a:t>
            </a:r>
            <a:r>
              <a:rPr lang="zh-TW" altLang="en-US" sz="1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平均值。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</a:t>
            </a:r>
            <a:r>
              <a:rPr lang="en-US" altLang="zh-TW" sz="1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i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1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指支援 </a:t>
            </a:r>
            <a:r>
              <a:rPr lang="en-US" altLang="zh-TW" sz="1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FTM </a:t>
            </a:r>
            <a:r>
              <a:rPr lang="zh-TW" altLang="en-US" sz="1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Wi-Fi AP</a:t>
            </a:r>
            <a:r>
              <a:rPr lang="zh-TW" altLang="en-US" sz="1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 Point</a:t>
            </a:r>
            <a:r>
              <a:rPr lang="zh-TW" altLang="en-US" sz="1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），能夠提供距離（</a:t>
            </a:r>
            <a:r>
              <a:rPr lang="en-US" altLang="zh-TW" sz="1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r>
              <a:rPr lang="zh-TW" altLang="en-US" sz="1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）資訊以提升定位精度。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85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2A77C977-291A-0FC4-C620-EFA3B2949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C483E5D3-9588-372B-64A6-7E385F00945D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258CC5-1B5B-1653-E293-5B58773B753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AB4933-16F1-B975-8ED7-5D34A7C9D755}"/>
              </a:ext>
            </a:extLst>
          </p:cNvPr>
          <p:cNvSpPr txBox="1"/>
          <p:nvPr/>
        </p:nvSpPr>
        <p:spPr>
          <a:xfrm>
            <a:off x="702000" y="7117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Recap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上週實驗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6C8887B-9697-2FF2-FC73-0BD0052DD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03" y="1869259"/>
            <a:ext cx="3970867" cy="344400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06D2C73-B79B-59CD-81C9-E85187254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070" y="1717280"/>
            <a:ext cx="3884384" cy="374795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B9F84FB-0713-0244-174B-95F053470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9454" y="1717280"/>
            <a:ext cx="4082546" cy="393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5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C2F4FF66-D013-E8C5-8F10-C613C2831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6EF8319-ECC1-CA47-6EAD-D43701CFB78F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98158E-F846-2BDE-2B71-E8A75C2605B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F6182B7-AF09-A4F2-8C47-11251318AA91}"/>
              </a:ext>
            </a:extLst>
          </p:cNvPr>
          <p:cNvSpPr txBox="1"/>
          <p:nvPr/>
        </p:nvSpPr>
        <p:spPr>
          <a:xfrm>
            <a:off x="1034472" y="1459348"/>
            <a:ext cx="11046691" cy="4652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 Model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完全未更新 </a:t>
            </a:r>
            <a:r>
              <a:rPr kumimoji="0" lang="en-US" altLang="zh-TW" sz="2000" i="0" u="none" strike="noStrike" cap="none" normalizeH="0" baseline="0" dirty="0" err="1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，僅使用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RSSI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資料訓練的模型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特徵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　　　　　　　　　    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en-US" altLang="zh-TW" sz="20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均更新為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，包含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(Best)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，且選擇影響最大者（</a:t>
            </a: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(Best)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，選擇效果最佳的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更新組合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AP1 &amp; AP3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(Best)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，選擇效果最佳的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更新組合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AP1 &amp; AP2 &amp; AP3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5970A21-B910-A003-885B-72841302C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67413"/>
              </p:ext>
            </p:extLst>
          </p:nvPr>
        </p:nvGraphicFramePr>
        <p:xfrm>
          <a:off x="2732545" y="1976076"/>
          <a:ext cx="3612199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C17784B-9E4B-EBCE-46AA-3E55D2C0A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181540"/>
              </p:ext>
            </p:extLst>
          </p:nvPr>
        </p:nvGraphicFramePr>
        <p:xfrm>
          <a:off x="2732545" y="2917295"/>
          <a:ext cx="8219444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755548061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11942887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03C6E6E-93FD-F008-D78D-FA91CE57F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81343"/>
              </p:ext>
            </p:extLst>
          </p:nvPr>
        </p:nvGraphicFramePr>
        <p:xfrm>
          <a:off x="2732545" y="3858514"/>
          <a:ext cx="4732340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9DE8260-925C-3881-F81D-0DF598287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131654"/>
              </p:ext>
            </p:extLst>
          </p:nvPr>
        </p:nvGraphicFramePr>
        <p:xfrm>
          <a:off x="2732545" y="4772898"/>
          <a:ext cx="5894708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FA8BB21-1565-83E5-138E-5E21BF91E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382085"/>
              </p:ext>
            </p:extLst>
          </p:nvPr>
        </p:nvGraphicFramePr>
        <p:xfrm>
          <a:off x="2732545" y="5687282"/>
          <a:ext cx="7057076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755548061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C67BBD-D90E-D0D2-D3D0-3A4DD6AB07FF}"/>
              </a:ext>
            </a:extLst>
          </p:cNvPr>
          <p:cNvSpPr txBox="1"/>
          <p:nvPr/>
        </p:nvSpPr>
        <p:spPr>
          <a:xfrm>
            <a:off x="702000" y="7117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實驗模型設置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DDF2913-620D-0167-3364-583B825B7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142536"/>
            <a:ext cx="3089563" cy="159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4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8FE6B07-8537-C56B-9ABA-F51A29932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BBC30F11-0A45-63E8-1A1E-9BAC2357D5BB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45ED77-75BA-BBEF-6DE1-3E4244D6854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4C549E2-6BE2-42BC-71AB-5ED8B2FE7E2E}"/>
              </a:ext>
            </a:extLst>
          </p:cNvPr>
          <p:cNvSpPr txBox="1"/>
          <p:nvPr/>
        </p:nvSpPr>
        <p:spPr>
          <a:xfrm>
            <a:off x="702000" y="7117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測試資料設置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5A71F27-CB19-8C94-A676-EF544F70EC2C}"/>
              </a:ext>
            </a:extLst>
          </p:cNvPr>
          <p:cNvSpPr txBox="1"/>
          <p:nvPr/>
        </p:nvSpPr>
        <p:spPr>
          <a:xfrm>
            <a:off x="1024712" y="1548135"/>
            <a:ext cx="101425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為驗證上述模型在不同時間點的表現，設計了以下訓練與測試策略：</a:t>
            </a: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：選用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2024/12/14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當周的數據進行模型訓練。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data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：以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周左右為間隔，共選取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周的數據（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2024/12/21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2024/12/27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2025/01/03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2025/01/10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）作為測試數據，分析模型隨時間推移的準確度變化。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標準化方法：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2024/12/14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的數據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(training data)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z-score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標準化，將每個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column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獨立標準化（例如，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AP1_RSSI, AP2_RSSI,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等分別進行標準化）。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所得標準化參數（平均值與標準差）應用於後續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data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，以保證測試環境與訓練環境的一致性。</a:t>
            </a:r>
          </a:p>
        </p:txBody>
      </p:sp>
    </p:spTree>
    <p:extLst>
      <p:ext uri="{BB962C8B-B14F-4D97-AF65-F5344CB8AC3E}">
        <p14:creationId xmlns:p14="http://schemas.microsoft.com/office/powerpoint/2010/main" val="977255370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12932</TotalTime>
  <Words>1652</Words>
  <Application>Microsoft Office PowerPoint</Application>
  <PresentationFormat>寬螢幕</PresentationFormat>
  <Paragraphs>310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Anaheim</vt:lpstr>
      <vt:lpstr>Gilda Display</vt:lpstr>
      <vt:lpstr>Playfair Display Medium</vt:lpstr>
      <vt:lpstr>微軟正黑體</vt:lpstr>
      <vt:lpstr>Aptos</vt:lpstr>
      <vt:lpstr>Arial</vt:lpstr>
      <vt:lpstr>Cambria Math</vt:lpstr>
      <vt:lpstr>DM Sans</vt:lpstr>
      <vt:lpstr>Nunito Light</vt:lpstr>
      <vt:lpstr>PT Sans</vt:lpstr>
      <vt:lpstr>Regular Management Meeting by Slidesgo</vt:lpstr>
      <vt:lpstr>01.21 Meeting - 16</vt:lpstr>
      <vt:lpstr>Table of contents</vt:lpstr>
      <vt:lpstr>Purpose of the Experiment</vt:lpstr>
      <vt:lpstr>PowerPoint 簡報</vt:lpstr>
      <vt:lpstr>Methodology</vt:lpstr>
      <vt:lpstr>PowerPoint 簡報</vt:lpstr>
      <vt:lpstr>PowerPoint 簡報</vt:lpstr>
      <vt:lpstr>PowerPoint 簡報</vt:lpstr>
      <vt:lpstr>PowerPoint 簡報</vt:lpstr>
      <vt:lpstr>PowerPoint 簡報</vt:lpstr>
      <vt:lpstr>Experiment</vt:lpstr>
      <vt:lpstr>PowerPoint 簡報</vt:lpstr>
      <vt:lpstr>PowerPoint 簡報</vt:lpstr>
      <vt:lpstr>Conclusion</vt:lpstr>
      <vt:lpstr>PowerPoint 簡報</vt:lpstr>
      <vt:lpstr>Future work</vt:lpstr>
      <vt:lpstr>PowerPoint 簡報</vt:lpstr>
      <vt:lpstr>PowerPoint 簡報</vt:lpstr>
      <vt:lpstr>Thanks for Listening!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315</cp:revision>
  <dcterms:created xsi:type="dcterms:W3CDTF">2024-09-23T11:19:04Z</dcterms:created>
  <dcterms:modified xsi:type="dcterms:W3CDTF">2025-01-20T13:02:36Z</dcterms:modified>
</cp:coreProperties>
</file>