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329" r:id="rId2"/>
    <p:sldId id="439" r:id="rId3"/>
    <p:sldId id="330" r:id="rId4"/>
    <p:sldId id="393" r:id="rId5"/>
    <p:sldId id="403" r:id="rId6"/>
    <p:sldId id="442" r:id="rId7"/>
    <p:sldId id="443" r:id="rId8"/>
    <p:sldId id="444" r:id="rId9"/>
    <p:sldId id="446" r:id="rId10"/>
    <p:sldId id="445" r:id="rId11"/>
    <p:sldId id="447" r:id="rId12"/>
    <p:sldId id="440" r:id="rId13"/>
    <p:sldId id="441" r:id="rId14"/>
    <p:sldId id="27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B8F"/>
    <a:srgbClr val="111111"/>
    <a:srgbClr val="7892A0"/>
    <a:srgbClr val="FF9900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1602" autoAdjust="0"/>
  </p:normalViewPr>
  <p:slideViewPr>
    <p:cSldViewPr snapToGrid="0">
      <p:cViewPr varScale="1">
        <p:scale>
          <a:sx n="76" d="100"/>
          <a:sy n="76" d="100"/>
        </p:scale>
        <p:origin x="93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396982E-F476-58AC-9228-7EE5B040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67939F9-0EC9-A078-4343-78DF3EB54F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BF75FB-247B-3159-A8B8-7B2AEBCDA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68890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163E53D-B433-597B-1D03-A7666FC50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2D8D0D0-3FC0-2E71-1382-600A9253E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F74C252-B6A3-1CF7-AAE2-DACB4810E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54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C4A4CF5-C594-C824-0A16-259CD9FB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D9CF86FD-0D98-DE74-B6A1-15B75B2B0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90742BE7-2FCF-3D99-8BF5-F5A5FD1B5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26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F0288A2-BCE4-1D21-9B25-6F761227A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3E8665D-7819-A205-0883-5023777F6B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ED0589B-7285-1AC2-54F5-9F5DF9A47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51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FEEF5CA-D087-3854-387A-D6AE04AF2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115D4E87-E446-7E79-4670-D5E31B1D7A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AF3F3712-02E8-2519-D6E5-082CE907B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45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在室內環境中 傳統我們 </a:t>
            </a:r>
            <a:r>
              <a:rPr lang="en-US" altLang="zh-TW" dirty="0"/>
              <a:t>google map </a:t>
            </a:r>
            <a:r>
              <a:rPr lang="zh-TW" altLang="en-US" dirty="0"/>
              <a:t>使用的 </a:t>
            </a:r>
            <a:r>
              <a:rPr lang="en-US" altLang="zh-TW" dirty="0"/>
              <a:t>GNSS</a:t>
            </a:r>
            <a:r>
              <a:rPr lang="zh-TW" altLang="en-US" dirty="0"/>
              <a:t> 系統會因為建築物遮擋，無法精確的找到使用者，此外在建築物當中，因為建築物的複雜結構，更需樣賴更加精確的方式定位</a:t>
            </a:r>
            <a:endParaRPr lang="en-US" altLang="zh-TW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如何解決室內環境定位系統成為一大課題，室內還通常較為複雜，如複雜的建築結構、不同路徑的空間時常伴隨許多遮擋物，此外室內環境中需要有更精確的定位，因此室內定位系統</a:t>
            </a:r>
            <a:endParaRPr lang="en-US" altLang="zh-TW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的重要性油然而生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CD8F87B-1371-8B2B-7DFF-CD44E859C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31B453C-4FE9-89EB-873D-258B32796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C4EA77F-2999-7F82-7537-133CEEA8C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目前被廣泛研究和應用的定位技術有幾種，分別是：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藍牙低功耗（</a:t>
            </a:r>
            <a:r>
              <a:rPr lang="en-US" altLang="zh-TW" dirty="0"/>
              <a:t>BLE</a:t>
            </a:r>
            <a:r>
              <a:rPr lang="zh-TW" altLang="en-US" dirty="0"/>
              <a:t>） 超寬頻（</a:t>
            </a:r>
            <a:r>
              <a:rPr lang="en-US" altLang="zh-TW" dirty="0"/>
              <a:t>UWB</a:t>
            </a:r>
            <a:r>
              <a:rPr lang="zh-TW" altLang="en-US" dirty="0"/>
              <a:t>） 無線射頻識別（</a:t>
            </a:r>
            <a:r>
              <a:rPr lang="en-US" altLang="zh-TW" dirty="0"/>
              <a:t>RFID</a:t>
            </a:r>
            <a:r>
              <a:rPr lang="zh-TW" altLang="en-US" dirty="0"/>
              <a:t>）以及 </a:t>
            </a:r>
            <a:r>
              <a:rPr lang="en-US" altLang="zh-TW" dirty="0"/>
              <a:t>Wi-Fi</a:t>
            </a:r>
          </a:p>
          <a:p>
            <a:pPr>
              <a:buNone/>
            </a:pPr>
            <a:r>
              <a:rPr lang="zh-TW" altLang="en-US" dirty="0"/>
              <a:t>其中 </a:t>
            </a:r>
            <a:r>
              <a:rPr lang="en-US" altLang="zh-TW" b="1" dirty="0"/>
              <a:t>Wi-Fi </a:t>
            </a:r>
            <a:r>
              <a:rPr lang="zh-TW" altLang="en-US" b="1" dirty="0"/>
              <a:t>是目前最常被使用的選擇</a:t>
            </a:r>
            <a:r>
              <a:rPr lang="zh-TW" altLang="en-US" dirty="0"/>
              <a:t>，原因主要有三個：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Wi-Fi </a:t>
            </a:r>
            <a:r>
              <a:rPr lang="zh-TW" altLang="en-US" dirty="0"/>
              <a:t>基地台在生活空間中已經非常普遍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不需要額外增加太多硬體成本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幾乎所有手機與設備都內建 </a:t>
            </a:r>
            <a:r>
              <a:rPr lang="en-US" altLang="zh-TW" dirty="0"/>
              <a:t>Wi-Fi </a:t>
            </a:r>
            <a:r>
              <a:rPr lang="zh-TW" altLang="en-US" dirty="0"/>
              <a:t>功能，使用起來非常方便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空間中到處都佈滿了無線訊號，像是 </a:t>
            </a:r>
            <a:r>
              <a:rPr lang="en-US" altLang="zh-TW" dirty="0"/>
              <a:t>Wi-Fi </a:t>
            </a:r>
            <a:r>
              <a:rPr lang="zh-TW" altLang="en-US" dirty="0"/>
              <a:t>或藍牙這類裝置發出的訊號會因為各種環境因素會導致</a:t>
            </a:r>
            <a:r>
              <a:rPr lang="zh-TW" altLang="en-US" b="1" dirty="0"/>
              <a:t>每個位置接收到的訊號都略有差異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也因此，我們可以把「一個位置的無線訊號特徵」視為它的</a:t>
            </a:r>
            <a:r>
              <a:rPr lang="zh-TW" altLang="en-US" b="1" dirty="0"/>
              <a:t>專屬指紋</a:t>
            </a:r>
            <a:r>
              <a:rPr lang="zh-TW" altLang="en-US" dirty="0"/>
              <a:t> </a:t>
            </a:r>
            <a:r>
              <a:rPr lang="en-US" altLang="zh-TW" dirty="0"/>
              <a:t>——</a:t>
            </a:r>
            <a:br>
              <a:rPr lang="en-US" altLang="zh-TW" dirty="0"/>
            </a:br>
            <a:r>
              <a:rPr lang="zh-TW" altLang="en-US" dirty="0"/>
              <a:t>不同位置，就有不同的訊號組合，就像每個人都有獨一無二的指紋一樣。</a:t>
            </a:r>
          </a:p>
          <a:p>
            <a:pPr>
              <a:buNone/>
            </a:pPr>
            <a:endParaRPr lang="zh-TW" altLang="en-US" dirty="0"/>
          </a:p>
          <a:p>
            <a:pPr>
              <a:buNone/>
            </a:pPr>
            <a:r>
              <a:rPr lang="zh-TW" altLang="en-US" dirty="0"/>
              <a:t>而在</a:t>
            </a:r>
            <a:r>
              <a:rPr lang="en-US" altLang="zh-TW" dirty="0"/>
              <a:t>WIFI</a:t>
            </a:r>
            <a:r>
              <a:rPr lang="zh-TW" altLang="en-US" dirty="0"/>
              <a:t> 技術中，最常使用也最容易取得的就是 </a:t>
            </a:r>
            <a:r>
              <a:rPr lang="en-US" altLang="zh-TW" dirty="0"/>
              <a:t>Wi-Fi </a:t>
            </a:r>
            <a:r>
              <a:rPr lang="zh-TW" altLang="en-US" dirty="0"/>
              <a:t>訊號強度，也就是 </a:t>
            </a:r>
            <a:r>
              <a:rPr lang="en-US" altLang="zh-TW" b="1" dirty="0"/>
              <a:t>RSSI</a:t>
            </a:r>
            <a:r>
              <a:rPr lang="zh-TW" altLang="en-US" b="1" dirty="0"/>
              <a:t>（</a:t>
            </a:r>
            <a:r>
              <a:rPr lang="en-US" altLang="zh-TW" b="1" dirty="0"/>
              <a:t>Received Signal Strength Indicator</a:t>
            </a:r>
            <a:r>
              <a:rPr lang="zh-TW" altLang="en-US" b="1" dirty="0"/>
              <a:t>）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通常室內環境中會有很多不同</a:t>
            </a:r>
            <a:r>
              <a:rPr lang="en-US" altLang="zh-TW" dirty="0" err="1"/>
              <a:t>WiFI</a:t>
            </a:r>
            <a:r>
              <a:rPr lang="zh-TW" altLang="en-US" dirty="0"/>
              <a:t>訊號元，因此我們可以透過在室內環境中不同位置蒐集這些資料，建立成一張「無線指紋地圖」，每個位置位置都有不同的 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組合。</a:t>
            </a:r>
          </a:p>
          <a:p>
            <a:pPr>
              <a:buNone/>
            </a:pPr>
            <a:r>
              <a:rPr lang="zh-TW" altLang="en-US" dirty="0"/>
              <a:t>並且以這些無線指紋地圖，可以訓練出機器學習或深度學習模型，當使用者或是系統在某個位置蒐集到 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組合，育訓練好的模型可以快速分辨使用者的位置</a:t>
            </a:r>
            <a:endParaRPr lang="en-US" altLang="zh-TW" dirty="0"/>
          </a:p>
          <a:p>
            <a:pPr>
              <a:buNone/>
            </a:pPr>
            <a:endParaRPr lang="zh-TW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11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883A2B6-CD04-1A6D-D6CA-6DF904B5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F2CE026-EE97-8C6B-9981-03A18AE1C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4525E4B-5E35-3347-3A2D-4216194B1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不過，</a:t>
            </a:r>
            <a:r>
              <a:rPr lang="en-US" altLang="zh-TW" dirty="0"/>
              <a:t>RSSI base </a:t>
            </a:r>
            <a:r>
              <a:rPr lang="zh-TW" altLang="en-US" dirty="0"/>
              <a:t>的 </a:t>
            </a:r>
            <a:r>
              <a:rPr lang="en-US" altLang="zh-TW" dirty="0"/>
              <a:t>fingerprint-based IPS </a:t>
            </a:r>
            <a:r>
              <a:rPr lang="zh-TW" altLang="en-US" dirty="0"/>
              <a:t>也有不少</a:t>
            </a:r>
            <a:r>
              <a:rPr lang="zh-TW" altLang="en-US" b="1" dirty="0"/>
              <a:t>限制</a:t>
            </a:r>
            <a:r>
              <a:rPr lang="zh-TW" altLang="en-US" dirty="0"/>
              <a:t>，比如說：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Wi-Fi </a:t>
            </a:r>
            <a:r>
              <a:rPr lang="zh-TW" altLang="en-US" dirty="0"/>
              <a:t>訊號容易受到環境變動影響，像是牆壁、家具、人走動等等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同一個位置不同時間測量到的 </a:t>
            </a:r>
            <a:r>
              <a:rPr lang="en-US" altLang="zh-TW" dirty="0"/>
              <a:t>RSSI </a:t>
            </a:r>
            <a:r>
              <a:rPr lang="zh-TW" altLang="en-US" dirty="0"/>
              <a:t>也可能差很多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較容易受到物理環境干擾（如牆、人體、多徑）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此外 </a:t>
            </a:r>
            <a:r>
              <a:rPr lang="en-US" altLang="zh-TW" dirty="0"/>
              <a:t>RSSI</a:t>
            </a:r>
            <a:r>
              <a:rPr lang="zh-TW" altLang="en-US" dirty="0"/>
              <a:t> 性受到多徑效應影響，牆壁、家具、甚至人走動等障礙物，產生反射與折射。同一個訊號從不同路徑抵達接收端，形成「多徑疊加」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因此，</a:t>
            </a:r>
            <a:r>
              <a:rPr lang="zh-TW" altLang="en-US" b="1" dirty="0"/>
              <a:t>傳統 </a:t>
            </a:r>
            <a:r>
              <a:rPr lang="en-US" altLang="zh-TW" b="1" dirty="0"/>
              <a:t>RSSI </a:t>
            </a:r>
            <a:r>
              <a:rPr lang="zh-TW" altLang="en-US" b="1" dirty="0"/>
              <a:t>指紋法的定位精度很容易下降</a:t>
            </a:r>
            <a:endParaRPr lang="en-US" altLang="zh-TW" b="1" dirty="0"/>
          </a:p>
          <a:p>
            <a:pPr>
              <a:buFont typeface="Arial" panose="020B0604020202020204" pitchFamily="34" charset="0"/>
              <a:buNone/>
            </a:pPr>
            <a:r>
              <a:rPr lang="zh-TW" altLang="en-US" b="0" dirty="0"/>
              <a:t>導致定位精確度有所瓶頸</a:t>
            </a:r>
            <a:endParaRPr lang="en-US" altLang="zh-TW" b="0" dirty="0"/>
          </a:p>
          <a:p>
            <a:pPr>
              <a:buNone/>
            </a:pPr>
            <a:r>
              <a:rPr lang="zh-TW" altLang="en-US" dirty="0"/>
              <a:t>為了改善這個問題，</a:t>
            </a:r>
            <a:r>
              <a:rPr lang="en-US" altLang="zh-TW" dirty="0"/>
              <a:t>IEEE </a:t>
            </a:r>
            <a:r>
              <a:rPr lang="zh-TW" altLang="en-US" dirty="0"/>
              <a:t>推出了 </a:t>
            </a:r>
            <a:r>
              <a:rPr lang="en-US" altLang="zh-TW" b="1" dirty="0"/>
              <a:t>802.11mc </a:t>
            </a:r>
            <a:r>
              <a:rPr lang="zh-TW" altLang="en-US" b="1" dirty="0"/>
              <a:t>標準</a:t>
            </a:r>
            <a:r>
              <a:rPr lang="zh-TW" altLang="en-US" dirty="0"/>
              <a:t>，定義了一種新的 </a:t>
            </a:r>
            <a:r>
              <a:rPr lang="en-US" altLang="zh-TW" dirty="0"/>
              <a:t>Wi-Fi </a:t>
            </a:r>
            <a:r>
              <a:rPr lang="zh-TW" altLang="en-US" dirty="0"/>
              <a:t>定位協定，叫做 </a:t>
            </a:r>
            <a:r>
              <a:rPr lang="en-US" altLang="zh-TW" b="1" dirty="0"/>
              <a:t>Fine Time Measurement</a:t>
            </a:r>
            <a:r>
              <a:rPr lang="zh-TW" altLang="en-US" b="1" dirty="0"/>
              <a:t>，簡稱 </a:t>
            </a:r>
            <a:r>
              <a:rPr lang="en-US" altLang="zh-TW" b="1" dirty="0"/>
              <a:t>FTM</a:t>
            </a:r>
            <a:r>
              <a:rPr lang="zh-TW" altLang="en-US" dirty="0"/>
              <a:t>。</a:t>
            </a:r>
          </a:p>
          <a:p>
            <a:pPr>
              <a:buNone/>
            </a:pPr>
            <a:r>
              <a:rPr lang="en-US" altLang="zh-TW" dirty="0"/>
              <a:t>FTM </a:t>
            </a:r>
            <a:r>
              <a:rPr lang="zh-TW" altLang="en-US" dirty="0"/>
              <a:t>的原理是：</a:t>
            </a:r>
            <a:br>
              <a:rPr lang="zh-TW" altLang="en-US" dirty="0"/>
            </a:br>
            <a:r>
              <a:rPr lang="zh-TW" altLang="en-US" dirty="0"/>
              <a:t>它不再單靠訊號強度，而是</a:t>
            </a:r>
            <a:r>
              <a:rPr lang="zh-TW" altLang="en-US" b="1" dirty="0"/>
              <a:t>量測訊號從裝置傳送到</a:t>
            </a:r>
            <a:r>
              <a:rPr lang="en-US" altLang="zh-TW" b="1" dirty="0" err="1"/>
              <a:t>wifi</a:t>
            </a:r>
            <a:r>
              <a:rPr lang="en-US" altLang="zh-TW" b="1" dirty="0"/>
              <a:t> access</a:t>
            </a:r>
            <a:r>
              <a:rPr lang="zh-TW" altLang="en-US" b="1" dirty="0"/>
              <a:t> </a:t>
            </a:r>
            <a:r>
              <a:rPr lang="en-US" altLang="zh-TW" b="1" dirty="0"/>
              <a:t>point</a:t>
            </a:r>
            <a:r>
              <a:rPr lang="zh-TW" altLang="en-US" b="1" dirty="0"/>
              <a:t>、再返回的時間差（</a:t>
            </a:r>
            <a:r>
              <a:rPr lang="en-US" altLang="zh-TW" b="1" dirty="0"/>
              <a:t>RTT</a:t>
            </a:r>
            <a:r>
              <a:rPr lang="zh-TW" altLang="en-US" b="1" dirty="0"/>
              <a:t>）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根據這個時間，系統可以計算出手機與基地台之間的「實際距離」。</a:t>
            </a:r>
          </a:p>
          <a:p>
            <a:r>
              <a:rPr lang="zh-TW" altLang="en-US" dirty="0"/>
              <a:t>這種方式類似於聲納或雷達，能夠提供比 </a:t>
            </a:r>
            <a:r>
              <a:rPr lang="en-US" altLang="zh-TW" dirty="0"/>
              <a:t>RSSI </a:t>
            </a:r>
            <a:r>
              <a:rPr lang="zh-TW" altLang="en-US" dirty="0"/>
              <a:t>更精準的距離資訊，也就能讓定位誤差大幅下降。</a:t>
            </a:r>
            <a:endParaRPr lang="en-US" altLang="zh-TW" dirty="0"/>
          </a:p>
          <a:p>
            <a:r>
              <a:rPr lang="zh-TW" altLang="en-US" dirty="0"/>
              <a:t>因為已經提供了距離資訊，通常可以使用</a:t>
            </a:r>
            <a:r>
              <a:rPr lang="en-US" altLang="zh-TW" dirty="0"/>
              <a:t>3</a:t>
            </a:r>
            <a:r>
              <a:rPr lang="zh-TW" altLang="en-US" dirty="0"/>
              <a:t>個以上的 </a:t>
            </a:r>
            <a:r>
              <a:rPr lang="en-US" altLang="zh-TW" dirty="0"/>
              <a:t>AP</a:t>
            </a:r>
            <a:r>
              <a:rPr lang="zh-TW" altLang="en-US" dirty="0"/>
              <a:t> 來進行三角定位</a:t>
            </a:r>
          </a:p>
          <a:p>
            <a:pPr>
              <a:buFont typeface="Arial" panose="020B0604020202020204" pitchFamily="34" charset="0"/>
              <a:buNone/>
            </a:pPr>
            <a:endParaRPr lang="zh-TW" alt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38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4405370-25A8-16D9-BAE9-E5408878D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5AAA754-E423-AF09-2CF8-31A6020CA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671D2B6-0BCD-9C76-DDFB-000ACE82F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在更換為支援 </a:t>
            </a:r>
            <a:r>
              <a:rPr lang="en-US" altLang="zh-TW" dirty="0"/>
              <a:t>IEEE 802.11mc </a:t>
            </a:r>
            <a:r>
              <a:rPr lang="zh-TW" altLang="en-US" dirty="0"/>
              <a:t>的 </a:t>
            </a:r>
            <a:r>
              <a:rPr lang="en-US" altLang="zh-TW" dirty="0"/>
              <a:t>AP </a:t>
            </a:r>
            <a:r>
              <a:rPr lang="zh-TW" altLang="en-US" dirty="0"/>
              <a:t>後，除了可以收集到高精度的 </a:t>
            </a:r>
            <a:r>
              <a:rPr lang="en-US" altLang="zh-TW" dirty="0"/>
              <a:t>RTT</a:t>
            </a:r>
            <a:r>
              <a:rPr lang="zh-TW" altLang="en-US" dirty="0"/>
              <a:t>（</a:t>
            </a:r>
            <a:r>
              <a:rPr lang="en-US" altLang="zh-TW" dirty="0"/>
              <a:t>Round-Trip Time</a:t>
            </a:r>
            <a:r>
              <a:rPr lang="zh-TW" altLang="en-US" dirty="0"/>
              <a:t>）資料外，原本透過傳統 </a:t>
            </a:r>
            <a:r>
              <a:rPr lang="en-US" altLang="zh-TW" dirty="0"/>
              <a:t>AP </a:t>
            </a:r>
            <a:r>
              <a:rPr lang="zh-TW" altLang="en-US" dirty="0"/>
              <a:t>所獲得的 </a:t>
            </a:r>
            <a:r>
              <a:rPr lang="en-US" altLang="zh-TW" dirty="0"/>
              <a:t>RSSI</a:t>
            </a:r>
            <a:r>
              <a:rPr lang="zh-TW" altLang="en-US" dirty="0"/>
              <a:t>（</a:t>
            </a:r>
            <a:r>
              <a:rPr lang="en-US" altLang="zh-TW" dirty="0"/>
              <a:t>Received Signal Strength Indicator</a:t>
            </a:r>
            <a:r>
              <a:rPr lang="zh-TW" altLang="en-US" dirty="0"/>
              <a:t>）也仍可被蒐集。</a:t>
            </a:r>
          </a:p>
          <a:p>
            <a:pPr>
              <a:buNone/>
            </a:pPr>
            <a:r>
              <a:rPr lang="zh-TW" altLang="en-US" dirty="0"/>
              <a:t>這讓我們能同時利用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RTT </a:t>
            </a:r>
            <a:r>
              <a:rPr lang="zh-TW" altLang="en-US" dirty="0"/>
              <a:t>資訊，建構更豐富的 </a:t>
            </a:r>
            <a:r>
              <a:rPr lang="en-US" altLang="zh-TW" dirty="0"/>
              <a:t>fingerprint</a:t>
            </a:r>
            <a:r>
              <a:rPr lang="zh-TW" altLang="en-US" dirty="0"/>
              <a:t>，提高 </a:t>
            </a:r>
            <a:r>
              <a:rPr lang="en-US" altLang="zh-TW" dirty="0"/>
              <a:t>fingerprint-based IPS </a:t>
            </a:r>
            <a:r>
              <a:rPr lang="zh-TW" altLang="en-US" dirty="0"/>
              <a:t>模型的辨識力與定位準確度。</a:t>
            </a:r>
          </a:p>
          <a:p>
            <a:pPr>
              <a:buNone/>
            </a:pPr>
            <a:r>
              <a:rPr lang="zh-TW" altLang="en-US" dirty="0"/>
              <a:t>然而，支援 </a:t>
            </a:r>
            <a:r>
              <a:rPr lang="en-US" altLang="zh-TW" dirty="0"/>
              <a:t>FTM </a:t>
            </a:r>
            <a:r>
              <a:rPr lang="zh-TW" altLang="en-US" dirty="0"/>
              <a:t>的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成本較高，目前在市面上的普及率也不高。因此，雖然理論上若將所有 </a:t>
            </a:r>
            <a:r>
              <a:rPr lang="en-US" altLang="zh-TW" dirty="0"/>
              <a:t>AP </a:t>
            </a:r>
            <a:r>
              <a:rPr lang="zh-TW" altLang="en-US" dirty="0"/>
              <a:t>全數升級為 </a:t>
            </a:r>
            <a:r>
              <a:rPr lang="en-US" altLang="zh-TW" dirty="0" err="1"/>
              <a:t>mcAP</a:t>
            </a:r>
            <a:r>
              <a:rPr lang="zh-TW" altLang="en-US" dirty="0"/>
              <a:t>，將能達到最佳的定位表現，但在實務上，全面更換並不可行。</a:t>
            </a:r>
          </a:p>
          <a:p>
            <a:r>
              <a:rPr lang="zh-TW" altLang="en-US" dirty="0"/>
              <a:t>本研究將探討在受控實驗環境中，僅替換部分 </a:t>
            </a:r>
            <a:r>
              <a:rPr lang="en-US" altLang="zh-TW" dirty="0"/>
              <a:t>AP </a:t>
            </a:r>
            <a:r>
              <a:rPr lang="zh-TW" altLang="en-US" dirty="0"/>
              <a:t>為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的情況下，能否達到與純 </a:t>
            </a:r>
            <a:r>
              <a:rPr lang="en-US" altLang="zh-TW" dirty="0"/>
              <a:t>RSSI </a:t>
            </a:r>
            <a:r>
              <a:rPr lang="zh-TW" altLang="en-US" dirty="0"/>
              <a:t>模型相當甚至更高的定位準確度。</a:t>
            </a:r>
            <a:endParaRPr lang="en-US" altLang="zh-TW" dirty="0"/>
          </a:p>
          <a:p>
            <a:r>
              <a:rPr lang="zh-TW" altLang="en-US" dirty="0"/>
              <a:t>此外，我們也將分析替換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數量與定位準確率之間的關係，進而探討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的融合模型（</a:t>
            </a:r>
            <a:r>
              <a:rPr lang="en-US" altLang="zh-TW" dirty="0"/>
              <a:t>Data Fusion IPS</a:t>
            </a:r>
            <a:r>
              <a:rPr lang="zh-TW" altLang="en-US" dirty="0"/>
              <a:t>）所帶來的潛在優勢。</a:t>
            </a:r>
          </a:p>
        </p:txBody>
      </p:sp>
    </p:spTree>
    <p:extLst>
      <p:ext uri="{BB962C8B-B14F-4D97-AF65-F5344CB8AC3E}">
        <p14:creationId xmlns:p14="http://schemas.microsoft.com/office/powerpoint/2010/main" val="123770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32FB932-AAD2-B5FF-563B-491045E6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09160A9-D30A-40D8-88F2-9515222298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52461EB-0235-66D7-7AAC-4F3993297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 </a:t>
            </a:r>
            <a:r>
              <a:rPr lang="en-US" altLang="zh-TW" dirty="0"/>
              <a:t>fingerprint-based IPS</a:t>
            </a:r>
            <a:r>
              <a:rPr lang="zh-TW" altLang="en-US" dirty="0"/>
              <a:t>（</a:t>
            </a:r>
            <a:r>
              <a:rPr lang="en-US" altLang="zh-TW" dirty="0"/>
              <a:t>Indoor Positioning System</a:t>
            </a:r>
            <a:r>
              <a:rPr lang="zh-TW" altLang="en-US" dirty="0"/>
              <a:t>）中，隨著時間推移，環境中的無線訊號特徵會受到變化，例如家具擺設、設備移動、甚至是人流的改變，都可能導致模型準確度下降。</a:t>
            </a:r>
          </a:p>
          <a:p>
            <a:pPr>
              <a:buNone/>
            </a:pPr>
            <a:r>
              <a:rPr lang="zh-TW" altLang="en-US" dirty="0"/>
              <a:t>因此，</a:t>
            </a:r>
            <a:r>
              <a:rPr lang="zh-TW" altLang="en-US" b="1" dirty="0"/>
              <a:t>模型的時間衰退問題</a:t>
            </a:r>
            <a:r>
              <a:rPr lang="zh-TW" altLang="en-US" dirty="0"/>
              <a:t>成為一項挑戰，而</a:t>
            </a:r>
            <a:r>
              <a:rPr lang="zh-TW" altLang="en-US" b="1" dirty="0"/>
              <a:t>透過 </a:t>
            </a:r>
            <a:r>
              <a:rPr lang="en-US" altLang="zh-TW" b="1" dirty="0"/>
              <a:t>fine-tuning </a:t>
            </a:r>
            <a:r>
              <a:rPr lang="zh-TW" altLang="en-US" b="1" dirty="0"/>
              <a:t>來維持模型表現</a:t>
            </a:r>
            <a:r>
              <a:rPr lang="zh-TW" altLang="en-US" dirty="0"/>
              <a:t>，就顯得相當重要。</a:t>
            </a:r>
          </a:p>
          <a:p>
            <a:pPr>
              <a:buNone/>
            </a:pPr>
            <a:r>
              <a:rPr lang="zh-TW" altLang="en-US" dirty="0"/>
              <a:t>然而，建立無線指紋地圖往往需要大量的人力與時間成本。如果每次環境變化都要重新收集完整資料來 </a:t>
            </a:r>
            <a:r>
              <a:rPr lang="en-US" altLang="zh-TW" dirty="0"/>
              <a:t>fine-tune </a:t>
            </a:r>
            <a:r>
              <a:rPr lang="zh-TW" altLang="en-US" dirty="0"/>
              <a:t>模型，將極大提高維運成本。</a:t>
            </a:r>
          </a:p>
          <a:p>
            <a:pPr>
              <a:buNone/>
            </a:pPr>
            <a:r>
              <a:rPr lang="zh-TW" altLang="en-US" dirty="0"/>
              <a:t>本研究👉 </a:t>
            </a:r>
            <a:r>
              <a:rPr lang="zh-TW" altLang="en-US" b="1" dirty="0"/>
              <a:t>系統性分析在不同資料量下的 </a:t>
            </a:r>
            <a:r>
              <a:rPr lang="en-US" altLang="zh-TW" b="1" dirty="0"/>
              <a:t>fine-tuning </a:t>
            </a:r>
            <a:r>
              <a:rPr lang="zh-TW" altLang="en-US" b="1" dirty="0"/>
              <a:t>效果，找出在維持準確度的前提下，所需最小資料量。</a:t>
            </a:r>
            <a:endParaRPr lang="zh-TW" altLang="en-US" dirty="0"/>
          </a:p>
          <a:p>
            <a:r>
              <a:rPr lang="zh-TW" altLang="en-US" dirty="0"/>
              <a:t>藉此，我們能有效降低資料蒐集與人力成本，同時</a:t>
            </a:r>
            <a:r>
              <a:rPr lang="zh-TW" altLang="en-US" b="1" dirty="0"/>
              <a:t>確保模型在長時間運行下的穩定性與可靠度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147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4.22</a:t>
            </a:r>
            <a:br>
              <a:rPr lang="en" dirty="0"/>
            </a:br>
            <a:r>
              <a:rPr lang="en" dirty="0"/>
              <a:t>Meeting 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91E7EE-5F8E-0CB5-5F75-D1731AE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E05A983-25E2-E8CD-1512-6C47A8B7A546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D2F2664-02B8-55F4-8C4B-A1DFA86BA01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method : </a:t>
            </a:r>
            <a:r>
              <a:rPr lang="en-US" altLang="zh-TW" sz="320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E4B86E-076A-455A-D639-BE9EBF533A4B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A247D9-E06B-2DDC-CBB1-DF30F7A9B787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 Advanced Fingerprint-Based IPS Model Using RSSI and FTM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ECE01B-9D5C-CAD5-0857-56FEF986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1045248" y="3071223"/>
            <a:ext cx="1911881" cy="16060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A364066-EFEF-25AB-F77F-D8AEE4DEC679}"/>
              </a:ext>
            </a:extLst>
          </p:cNvPr>
          <p:cNvSpPr txBox="1"/>
          <p:nvPr/>
        </p:nvSpPr>
        <p:spPr>
          <a:xfrm>
            <a:off x="620727" y="2609557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BCA3EC-2DCE-1359-CC35-0469D7BFB5CB}"/>
              </a:ext>
            </a:extLst>
          </p:cNvPr>
          <p:cNvSpPr txBox="1"/>
          <p:nvPr/>
        </p:nvSpPr>
        <p:spPr>
          <a:xfrm>
            <a:off x="779490" y="4649802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DF44770-9079-70BE-D471-9AE13746E014}"/>
              </a:ext>
            </a:extLst>
          </p:cNvPr>
          <p:cNvSpPr/>
          <p:nvPr/>
        </p:nvSpPr>
        <p:spPr>
          <a:xfrm>
            <a:off x="3381649" y="3436409"/>
            <a:ext cx="1707469" cy="903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5470022-E216-CED7-17B9-4B6C5F743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8" y="3133427"/>
            <a:ext cx="1300175" cy="13001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21A706-0BB1-4C45-988C-4A5D6AC7DD5B}"/>
              </a:ext>
            </a:extLst>
          </p:cNvPr>
          <p:cNvSpPr txBox="1"/>
          <p:nvPr/>
        </p:nvSpPr>
        <p:spPr>
          <a:xfrm>
            <a:off x="5089118" y="2600877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84A4C5-8936-C209-7AC8-DA7F511F2090}"/>
              </a:ext>
            </a:extLst>
          </p:cNvPr>
          <p:cNvSpPr txBox="1"/>
          <p:nvPr/>
        </p:nvSpPr>
        <p:spPr>
          <a:xfrm>
            <a:off x="5089118" y="4641121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網狀圖 外框">
            <a:extLst>
              <a:ext uri="{FF2B5EF4-FFF2-40B4-BE49-F238E27FC236}">
                <a16:creationId xmlns:a16="http://schemas.microsoft.com/office/drawing/2014/main" id="{5EC06100-A2DD-FF52-EDDF-AA9B92A0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5279" y="2973996"/>
            <a:ext cx="2000427" cy="2000427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A18301B-48F9-02E6-7B57-6E4547B3A9F8}"/>
              </a:ext>
            </a:extLst>
          </p:cNvPr>
          <p:cNvSpPr/>
          <p:nvPr/>
        </p:nvSpPr>
        <p:spPr>
          <a:xfrm>
            <a:off x="7377930" y="3284918"/>
            <a:ext cx="1772271" cy="1206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Distance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C64C74-03AD-D5F6-C2ED-0B708E7C0AF3}"/>
              </a:ext>
            </a:extLst>
          </p:cNvPr>
          <p:cNvSpPr txBox="1"/>
          <p:nvPr/>
        </p:nvSpPr>
        <p:spPr>
          <a:xfrm>
            <a:off x="5636871" y="33161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9619DB-5646-FACF-6D29-78CEFDF036D4}"/>
              </a:ext>
            </a:extLst>
          </p:cNvPr>
          <p:cNvSpPr txBox="1"/>
          <p:nvPr/>
        </p:nvSpPr>
        <p:spPr>
          <a:xfrm>
            <a:off x="7089545" y="2609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A65A5D-1C07-BE4C-5A0E-4458E5261024}"/>
              </a:ext>
            </a:extLst>
          </p:cNvPr>
          <p:cNvSpPr txBox="1"/>
          <p:nvPr/>
        </p:nvSpPr>
        <p:spPr>
          <a:xfrm>
            <a:off x="9014519" y="2609557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DNN model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94107C-985E-1ABF-AE65-84393CE809B8}"/>
              </a:ext>
            </a:extLst>
          </p:cNvPr>
          <p:cNvSpPr/>
          <p:nvPr/>
        </p:nvSpPr>
        <p:spPr>
          <a:xfrm>
            <a:off x="7713804" y="5102786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👆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👇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448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415691E-A298-7C72-4E37-DCE87BBE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3F021BB-2E9A-87A4-54E7-B470F85C6393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8A657FD-298F-940D-1256-A9EBAAB0592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A63064-CDB1-0C0F-014E-7D2CABFFB9AF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4CF2D4-F84F-A30C-78BB-1937FF9DF674}"/>
              </a:ext>
            </a:extLst>
          </p:cNvPr>
          <p:cNvSpPr txBox="1"/>
          <p:nvPr/>
        </p:nvSpPr>
        <p:spPr>
          <a:xfrm>
            <a:off x="1021100" y="1295678"/>
            <a:ext cx="10149797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Hybrid Data Fusion with Cost-Effective Upgrade Strategy for AP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hybrid fingerprint-based IPS model leveraging RSSI and FTM data, and conducted a comprehensive analysis to determine the optimal number of IEEE 802.11mc APs. Results show that fusing data from a limited set of upgraded APs significantly improves accuracy while avoiding diminishing returns in deployment cost.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Introduced a regression-based DNN model to learn the relationship between RSSI and FTM, enabling traditional APs to emulate high-precision distance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Efficient Fine-Tuning Strategy for Long-Term Maintenance</a:t>
            </a: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Systematically analyzed the impact of time decay on localization accuracy and proposed a cost-effective fine-tuning strategy that identifies the minimal data volume required to maintain model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61821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B604C196-8C4D-2CF2-C664-E684BF47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6196937A-9E4C-6DFA-CFD8-BA33268B837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B40AD3FB-E412-70FC-ABBF-37323278B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21631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FB93FB5-1873-3D1B-4A9C-1C00AD6FB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6A7DCBA-13FF-4999-1549-2A6C0444CC4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A1D890-22C1-8DD3-B018-088E8CA5C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53" y="1187210"/>
            <a:ext cx="7913694" cy="50168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146DD1A-4242-D683-35D7-A14FC63E47D0}"/>
              </a:ext>
            </a:extLst>
          </p:cNvPr>
          <p:cNvSpPr/>
          <p:nvPr/>
        </p:nvSpPr>
        <p:spPr>
          <a:xfrm>
            <a:off x="2280213" y="3518704"/>
            <a:ext cx="7674015" cy="7986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B243D0-90F7-52F8-1D0D-C2A56AF2E8BA}"/>
              </a:ext>
            </a:extLst>
          </p:cNvPr>
          <p:cNvSpPr txBox="1"/>
          <p:nvPr/>
        </p:nvSpPr>
        <p:spPr>
          <a:xfrm>
            <a:off x="11262167" y="6263640"/>
            <a:ext cx="72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674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6F4EC98E-41A1-4C50-398B-BD5BF4A5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77ABAC5F-AD96-6049-C2DA-D166F94CFB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7701" y="2161308"/>
            <a:ext cx="10015334" cy="184387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 dirty="0"/>
              <a:t>Improving Indoor Positioning by Fusing FTM and</a:t>
            </a:r>
            <a:r>
              <a:rPr lang="zh-TW" altLang="en-US" sz="4000" dirty="0"/>
              <a:t> </a:t>
            </a:r>
            <a:r>
              <a:rPr lang="en-US" sz="4000" dirty="0"/>
              <a:t>RSSI Data: A Cost-Effective Approach Using a Minimal Number of IEEE 802.11mc APs</a:t>
            </a:r>
            <a:endParaRPr sz="40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5F671F59-6224-CE3F-5BDF-3BB826E78B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7701" y="4290666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Ting Yang Wu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13596004-263B-7E83-5822-43F4483AF2E3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220F52F9-D1F9-E674-432E-B1FAE75A3FBB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26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801" y="3047200"/>
            <a:ext cx="233184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763757" y="955653"/>
            <a:ext cx="596236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01.	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92;p32">
            <a:extLst>
              <a:ext uri="{FF2B5EF4-FFF2-40B4-BE49-F238E27FC236}">
                <a16:creationId xmlns:a16="http://schemas.microsoft.com/office/drawing/2014/main" id="{FFDAFEF8-954A-B103-3D48-8B209BF992BF}"/>
              </a:ext>
            </a:extLst>
          </p:cNvPr>
          <p:cNvSpPr txBox="1">
            <a:spLocks/>
          </p:cNvSpPr>
          <p:nvPr/>
        </p:nvSpPr>
        <p:spPr>
          <a:xfrm>
            <a:off x="3763757" y="1688400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02.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Relate Work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Google Shape;192;p32">
            <a:extLst>
              <a:ext uri="{FF2B5EF4-FFF2-40B4-BE49-F238E27FC236}">
                <a16:creationId xmlns:a16="http://schemas.microsoft.com/office/drawing/2014/main" id="{F03C6E19-30BB-781C-4F05-4E54ACAE9F15}"/>
              </a:ext>
            </a:extLst>
          </p:cNvPr>
          <p:cNvSpPr txBox="1">
            <a:spLocks/>
          </p:cNvSpPr>
          <p:nvPr/>
        </p:nvSpPr>
        <p:spPr>
          <a:xfrm>
            <a:off x="3763757" y="2421147"/>
            <a:ext cx="10673603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03.</a:t>
            </a:r>
            <a:r>
              <a:rPr lang="en" sz="2400" kern="0" dirty="0"/>
              <a:t>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IEEE 802.11mc Fine Time Measurement (FTM)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192;p32">
            <a:extLst>
              <a:ext uri="{FF2B5EF4-FFF2-40B4-BE49-F238E27FC236}">
                <a16:creationId xmlns:a16="http://schemas.microsoft.com/office/drawing/2014/main" id="{BFC31E95-54C9-4FC3-7EC9-1E4E0E17CB9A}"/>
              </a:ext>
            </a:extLst>
          </p:cNvPr>
          <p:cNvSpPr txBox="1">
            <a:spLocks/>
          </p:cNvSpPr>
          <p:nvPr/>
        </p:nvSpPr>
        <p:spPr>
          <a:xfrm>
            <a:off x="3763757" y="3153894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04.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System Design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Google Shape;192;p32">
            <a:extLst>
              <a:ext uri="{FF2B5EF4-FFF2-40B4-BE49-F238E27FC236}">
                <a16:creationId xmlns:a16="http://schemas.microsoft.com/office/drawing/2014/main" id="{7084BD89-9661-3066-C640-2B2EBEBDD8A6}"/>
              </a:ext>
            </a:extLst>
          </p:cNvPr>
          <p:cNvSpPr txBox="1">
            <a:spLocks/>
          </p:cNvSpPr>
          <p:nvPr/>
        </p:nvSpPr>
        <p:spPr>
          <a:xfrm>
            <a:off x="3763757" y="3886641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05.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Experiment Setup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Google Shape;192;p32">
            <a:extLst>
              <a:ext uri="{FF2B5EF4-FFF2-40B4-BE49-F238E27FC236}">
                <a16:creationId xmlns:a16="http://schemas.microsoft.com/office/drawing/2014/main" id="{AF8D946D-A694-F972-40D1-6963895C0D6C}"/>
              </a:ext>
            </a:extLst>
          </p:cNvPr>
          <p:cNvSpPr txBox="1">
            <a:spLocks/>
          </p:cNvSpPr>
          <p:nvPr/>
        </p:nvSpPr>
        <p:spPr>
          <a:xfrm>
            <a:off x="3763756" y="4619388"/>
            <a:ext cx="7513839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06.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Performance Evaluation and Result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Google Shape;192;p32">
            <a:extLst>
              <a:ext uri="{FF2B5EF4-FFF2-40B4-BE49-F238E27FC236}">
                <a16:creationId xmlns:a16="http://schemas.microsoft.com/office/drawing/2014/main" id="{DE0E4984-006B-E143-B58C-7C37C75A84D9}"/>
              </a:ext>
            </a:extLst>
          </p:cNvPr>
          <p:cNvSpPr txBox="1">
            <a:spLocks/>
          </p:cNvSpPr>
          <p:nvPr/>
        </p:nvSpPr>
        <p:spPr>
          <a:xfrm>
            <a:off x="3763757" y="5352135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07.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oogle Shape;206;p32">
            <a:extLst>
              <a:ext uri="{FF2B5EF4-FFF2-40B4-BE49-F238E27FC236}">
                <a16:creationId xmlns:a16="http://schemas.microsoft.com/office/drawing/2014/main" id="{C73AF2B3-B1D6-CA16-176F-FB49DEE4DB73}"/>
              </a:ext>
            </a:extLst>
          </p:cNvPr>
          <p:cNvCxnSpPr>
            <a:cxnSpLocks/>
          </p:cNvCxnSpPr>
          <p:nvPr/>
        </p:nvCxnSpPr>
        <p:spPr>
          <a:xfrm>
            <a:off x="3206873" y="877395"/>
            <a:ext cx="0" cy="53464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1754" y="2593207"/>
            <a:ext cx="6254146" cy="202036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6000" b="1" dirty="0"/>
              <a:t>Introduction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68352B-DE29-F319-839D-70FB09988BEA}"/>
              </a:ext>
            </a:extLst>
          </p:cNvPr>
          <p:cNvSpPr/>
          <p:nvPr/>
        </p:nvSpPr>
        <p:spPr>
          <a:xfrm>
            <a:off x="2039641" y="3048925"/>
            <a:ext cx="1037892" cy="10972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2">
                    <a:lumMod val="50000"/>
                  </a:schemeClr>
                </a:solidFill>
                <a:latin typeface="Gilda Display" panose="02020500000000000000" charset="0"/>
                <a:ea typeface="微軟正黑體" panose="020B0604030504040204" pitchFamily="34" charset="-120"/>
              </a:rPr>
              <a:t>1</a:t>
            </a:r>
            <a:endParaRPr lang="zh-TW" altLang="en-US" sz="4000" b="1" dirty="0">
              <a:solidFill>
                <a:schemeClr val="tx2">
                  <a:lumMod val="50000"/>
                </a:schemeClr>
              </a:solidFill>
              <a:latin typeface="Gilda Display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9ED6CAE-5AF0-DD9F-64F0-B35E6F670D87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 Indoor Positioning Systems (IPS)</a:t>
            </a: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Matter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A94B70-DE10-F4A2-A462-976908A4BB28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Google Shape;8455;p62">
            <a:extLst>
              <a:ext uri="{FF2B5EF4-FFF2-40B4-BE49-F238E27FC236}">
                <a16:creationId xmlns:a16="http://schemas.microsoft.com/office/drawing/2014/main" id="{C4879F45-FE30-84CE-09A3-71046BBDA2B6}"/>
              </a:ext>
            </a:extLst>
          </p:cNvPr>
          <p:cNvSpPr/>
          <p:nvPr/>
        </p:nvSpPr>
        <p:spPr>
          <a:xfrm>
            <a:off x="4634327" y="2849663"/>
            <a:ext cx="2803432" cy="26434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629;p68">
            <a:extLst>
              <a:ext uri="{FF2B5EF4-FFF2-40B4-BE49-F238E27FC236}">
                <a16:creationId xmlns:a16="http://schemas.microsoft.com/office/drawing/2014/main" id="{777A0AE8-B1B9-52B5-26F6-62C758834834}"/>
              </a:ext>
            </a:extLst>
          </p:cNvPr>
          <p:cNvGrpSpPr/>
          <p:nvPr/>
        </p:nvGrpSpPr>
        <p:grpSpPr>
          <a:xfrm>
            <a:off x="1150886" y="3914192"/>
            <a:ext cx="1391120" cy="1356195"/>
            <a:chOff x="7957483" y="3350848"/>
            <a:chExt cx="357387" cy="357387"/>
          </a:xfrm>
        </p:grpSpPr>
        <p:sp>
          <p:nvSpPr>
            <p:cNvPr id="9" name="Google Shape;11630;p68">
              <a:extLst>
                <a:ext uri="{FF2B5EF4-FFF2-40B4-BE49-F238E27FC236}">
                  <a16:creationId xmlns:a16="http://schemas.microsoft.com/office/drawing/2014/main" id="{0EFB6882-AE74-0155-9051-546711571D1B}"/>
                </a:ext>
              </a:extLst>
            </p:cNvPr>
            <p:cNvSpPr/>
            <p:nvPr/>
          </p:nvSpPr>
          <p:spPr>
            <a:xfrm>
              <a:off x="8025312" y="3410721"/>
              <a:ext cx="71649" cy="71267"/>
            </a:xfrm>
            <a:custGeom>
              <a:avLst/>
              <a:gdLst/>
              <a:ahLst/>
              <a:cxnLst/>
              <a:rect l="l" t="t" r="r" b="b"/>
              <a:pathLst>
                <a:path w="2251" h="2239" extrusionOk="0">
                  <a:moveTo>
                    <a:pt x="1120" y="0"/>
                  </a:moveTo>
                  <a:cubicBezTo>
                    <a:pt x="489" y="0"/>
                    <a:pt x="1" y="500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51" y="1048"/>
                    <a:pt x="2156" y="953"/>
                    <a:pt x="2072" y="953"/>
                  </a:cubicBezTo>
                  <a:lnTo>
                    <a:pt x="1358" y="953"/>
                  </a:lnTo>
                  <a:cubicBezTo>
                    <a:pt x="1251" y="953"/>
                    <a:pt x="1179" y="1024"/>
                    <a:pt x="1179" y="1131"/>
                  </a:cubicBezTo>
                  <a:cubicBezTo>
                    <a:pt x="1179" y="1239"/>
                    <a:pt x="1251" y="1310"/>
                    <a:pt x="1358" y="1310"/>
                  </a:cubicBezTo>
                  <a:lnTo>
                    <a:pt x="1858" y="1310"/>
                  </a:lnTo>
                  <a:cubicBezTo>
                    <a:pt x="1787" y="1655"/>
                    <a:pt x="1477" y="1905"/>
                    <a:pt x="1120" y="1905"/>
                  </a:cubicBezTo>
                  <a:cubicBezTo>
                    <a:pt x="703" y="1905"/>
                    <a:pt x="346" y="1560"/>
                    <a:pt x="346" y="1131"/>
                  </a:cubicBezTo>
                  <a:cubicBezTo>
                    <a:pt x="346" y="715"/>
                    <a:pt x="691" y="358"/>
                    <a:pt x="1120" y="358"/>
                  </a:cubicBezTo>
                  <a:cubicBezTo>
                    <a:pt x="1310" y="358"/>
                    <a:pt x="1489" y="429"/>
                    <a:pt x="1620" y="548"/>
                  </a:cubicBezTo>
                  <a:cubicBezTo>
                    <a:pt x="1660" y="576"/>
                    <a:pt x="1702" y="591"/>
                    <a:pt x="1745" y="591"/>
                  </a:cubicBezTo>
                  <a:cubicBezTo>
                    <a:pt x="1791" y="591"/>
                    <a:pt x="1838" y="573"/>
                    <a:pt x="1882" y="536"/>
                  </a:cubicBezTo>
                  <a:cubicBezTo>
                    <a:pt x="1953" y="465"/>
                    <a:pt x="1941" y="358"/>
                    <a:pt x="1858" y="286"/>
                  </a:cubicBezTo>
                  <a:cubicBezTo>
                    <a:pt x="1656" y="108"/>
                    <a:pt x="1406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31;p68">
              <a:extLst>
                <a:ext uri="{FF2B5EF4-FFF2-40B4-BE49-F238E27FC236}">
                  <a16:creationId xmlns:a16="http://schemas.microsoft.com/office/drawing/2014/main" id="{C90D1D83-354B-56EE-9266-36C16277A1C3}"/>
                </a:ext>
              </a:extLst>
            </p:cNvPr>
            <p:cNvSpPr/>
            <p:nvPr/>
          </p:nvSpPr>
          <p:spPr>
            <a:xfrm>
              <a:off x="8191306" y="3380768"/>
              <a:ext cx="70917" cy="71299"/>
            </a:xfrm>
            <a:custGeom>
              <a:avLst/>
              <a:gdLst/>
              <a:ahLst/>
              <a:cxnLst/>
              <a:rect l="l" t="t" r="r" b="b"/>
              <a:pathLst>
                <a:path w="2228" h="2240" extrusionOk="0">
                  <a:moveTo>
                    <a:pt x="1108" y="346"/>
                  </a:moveTo>
                  <a:cubicBezTo>
                    <a:pt x="1548" y="346"/>
                    <a:pt x="1882" y="691"/>
                    <a:pt x="1882" y="1120"/>
                  </a:cubicBezTo>
                  <a:cubicBezTo>
                    <a:pt x="1870" y="1549"/>
                    <a:pt x="1525" y="1894"/>
                    <a:pt x="1108" y="1894"/>
                  </a:cubicBezTo>
                  <a:cubicBezTo>
                    <a:pt x="691" y="1894"/>
                    <a:pt x="334" y="1549"/>
                    <a:pt x="334" y="1120"/>
                  </a:cubicBezTo>
                  <a:cubicBezTo>
                    <a:pt x="334" y="703"/>
                    <a:pt x="679" y="346"/>
                    <a:pt x="1108" y="346"/>
                  </a:cubicBezTo>
                  <a:close/>
                  <a:moveTo>
                    <a:pt x="1108" y="1"/>
                  </a:moveTo>
                  <a:cubicBezTo>
                    <a:pt x="489" y="1"/>
                    <a:pt x="1" y="513"/>
                    <a:pt x="1" y="1120"/>
                  </a:cubicBezTo>
                  <a:cubicBezTo>
                    <a:pt x="1" y="1751"/>
                    <a:pt x="501" y="2239"/>
                    <a:pt x="1108" y="2239"/>
                  </a:cubicBezTo>
                  <a:cubicBezTo>
                    <a:pt x="1739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2;p68">
              <a:extLst>
                <a:ext uri="{FF2B5EF4-FFF2-40B4-BE49-F238E27FC236}">
                  <a16:creationId xmlns:a16="http://schemas.microsoft.com/office/drawing/2014/main" id="{A06CA1DF-2E0B-C1FA-8E4D-0AE2CE733106}"/>
                </a:ext>
              </a:extLst>
            </p:cNvPr>
            <p:cNvSpPr/>
            <p:nvPr/>
          </p:nvSpPr>
          <p:spPr>
            <a:xfrm>
              <a:off x="7957483" y="3350848"/>
              <a:ext cx="357387" cy="357387"/>
            </a:xfrm>
            <a:custGeom>
              <a:avLst/>
              <a:gdLst/>
              <a:ahLst/>
              <a:cxnLst/>
              <a:rect l="l" t="t" r="r" b="b"/>
              <a:pathLst>
                <a:path w="11228" h="11228" extrusionOk="0">
                  <a:moveTo>
                    <a:pt x="8454" y="369"/>
                  </a:moveTo>
                  <a:cubicBezTo>
                    <a:pt x="9525" y="369"/>
                    <a:pt x="10406" y="1238"/>
                    <a:pt x="10406" y="2310"/>
                  </a:cubicBezTo>
                  <a:cubicBezTo>
                    <a:pt x="10406" y="3167"/>
                    <a:pt x="9097" y="4691"/>
                    <a:pt x="8454" y="5370"/>
                  </a:cubicBezTo>
                  <a:cubicBezTo>
                    <a:pt x="7823" y="4691"/>
                    <a:pt x="6513" y="3143"/>
                    <a:pt x="6513" y="2310"/>
                  </a:cubicBezTo>
                  <a:cubicBezTo>
                    <a:pt x="6513" y="1227"/>
                    <a:pt x="7370" y="369"/>
                    <a:pt x="8454" y="369"/>
                  </a:cubicBezTo>
                  <a:close/>
                  <a:moveTo>
                    <a:pt x="5620" y="369"/>
                  </a:moveTo>
                  <a:cubicBezTo>
                    <a:pt x="6073" y="369"/>
                    <a:pt x="6537" y="429"/>
                    <a:pt x="6989" y="548"/>
                  </a:cubicBezTo>
                  <a:cubicBezTo>
                    <a:pt x="6477" y="965"/>
                    <a:pt x="6156" y="1596"/>
                    <a:pt x="6156" y="2310"/>
                  </a:cubicBezTo>
                  <a:cubicBezTo>
                    <a:pt x="6156" y="2524"/>
                    <a:pt x="6215" y="2751"/>
                    <a:pt x="6299" y="2989"/>
                  </a:cubicBezTo>
                  <a:lnTo>
                    <a:pt x="536" y="6977"/>
                  </a:lnTo>
                  <a:cubicBezTo>
                    <a:pt x="417" y="6537"/>
                    <a:pt x="358" y="6084"/>
                    <a:pt x="358" y="5620"/>
                  </a:cubicBezTo>
                  <a:cubicBezTo>
                    <a:pt x="358" y="2715"/>
                    <a:pt x="2715" y="369"/>
                    <a:pt x="5620" y="369"/>
                  </a:cubicBezTo>
                  <a:close/>
                  <a:moveTo>
                    <a:pt x="10359" y="3417"/>
                  </a:moveTo>
                  <a:cubicBezTo>
                    <a:pt x="10668" y="4096"/>
                    <a:pt x="10835" y="4858"/>
                    <a:pt x="10835" y="5620"/>
                  </a:cubicBezTo>
                  <a:cubicBezTo>
                    <a:pt x="10871" y="7418"/>
                    <a:pt x="9966" y="9013"/>
                    <a:pt x="8561" y="9966"/>
                  </a:cubicBezTo>
                  <a:lnTo>
                    <a:pt x="5358" y="5394"/>
                  </a:lnTo>
                  <a:lnTo>
                    <a:pt x="7001" y="4191"/>
                  </a:lnTo>
                  <a:cubicBezTo>
                    <a:pt x="7585" y="4989"/>
                    <a:pt x="8263" y="5679"/>
                    <a:pt x="8311" y="5739"/>
                  </a:cubicBezTo>
                  <a:cubicBezTo>
                    <a:pt x="8335" y="5763"/>
                    <a:pt x="8382" y="5799"/>
                    <a:pt x="8430" y="5799"/>
                  </a:cubicBezTo>
                  <a:cubicBezTo>
                    <a:pt x="8478" y="5799"/>
                    <a:pt x="8513" y="5775"/>
                    <a:pt x="8549" y="5739"/>
                  </a:cubicBezTo>
                  <a:cubicBezTo>
                    <a:pt x="8609" y="5679"/>
                    <a:pt x="9764" y="4513"/>
                    <a:pt x="10359" y="3417"/>
                  </a:cubicBezTo>
                  <a:close/>
                  <a:moveTo>
                    <a:pt x="5096" y="5608"/>
                  </a:moveTo>
                  <a:lnTo>
                    <a:pt x="8275" y="10156"/>
                  </a:lnTo>
                  <a:cubicBezTo>
                    <a:pt x="8025" y="10287"/>
                    <a:pt x="7775" y="10406"/>
                    <a:pt x="7525" y="10513"/>
                  </a:cubicBezTo>
                  <a:lnTo>
                    <a:pt x="4430" y="6096"/>
                  </a:lnTo>
                  <a:lnTo>
                    <a:pt x="5096" y="5608"/>
                  </a:lnTo>
                  <a:close/>
                  <a:moveTo>
                    <a:pt x="6466" y="3310"/>
                  </a:moveTo>
                  <a:cubicBezTo>
                    <a:pt x="6573" y="3501"/>
                    <a:pt x="6692" y="3715"/>
                    <a:pt x="6823" y="3905"/>
                  </a:cubicBezTo>
                  <a:lnTo>
                    <a:pt x="3215" y="6537"/>
                  </a:lnTo>
                  <a:cubicBezTo>
                    <a:pt x="3132" y="6596"/>
                    <a:pt x="3132" y="6739"/>
                    <a:pt x="3203" y="6811"/>
                  </a:cubicBezTo>
                  <a:cubicBezTo>
                    <a:pt x="3236" y="6843"/>
                    <a:pt x="3283" y="6862"/>
                    <a:pt x="3329" y="6862"/>
                  </a:cubicBezTo>
                  <a:cubicBezTo>
                    <a:pt x="3366" y="6862"/>
                    <a:pt x="3403" y="6849"/>
                    <a:pt x="3429" y="6822"/>
                  </a:cubicBezTo>
                  <a:lnTo>
                    <a:pt x="4144" y="6299"/>
                  </a:lnTo>
                  <a:lnTo>
                    <a:pt x="7180" y="10632"/>
                  </a:lnTo>
                  <a:cubicBezTo>
                    <a:pt x="6668" y="10799"/>
                    <a:pt x="6156" y="10871"/>
                    <a:pt x="5620" y="10871"/>
                  </a:cubicBezTo>
                  <a:cubicBezTo>
                    <a:pt x="3751" y="10871"/>
                    <a:pt x="2132" y="9906"/>
                    <a:pt x="1191" y="8442"/>
                  </a:cubicBezTo>
                  <a:lnTo>
                    <a:pt x="2727" y="7334"/>
                  </a:lnTo>
                  <a:cubicBezTo>
                    <a:pt x="2822" y="7275"/>
                    <a:pt x="2822" y="7132"/>
                    <a:pt x="2739" y="7061"/>
                  </a:cubicBezTo>
                  <a:cubicBezTo>
                    <a:pt x="2706" y="7028"/>
                    <a:pt x="2663" y="7010"/>
                    <a:pt x="2620" y="7010"/>
                  </a:cubicBezTo>
                  <a:cubicBezTo>
                    <a:pt x="2585" y="7010"/>
                    <a:pt x="2551" y="7022"/>
                    <a:pt x="2525" y="7049"/>
                  </a:cubicBezTo>
                  <a:lnTo>
                    <a:pt x="1012" y="8144"/>
                  </a:lnTo>
                  <a:cubicBezTo>
                    <a:pt x="870" y="7894"/>
                    <a:pt x="751" y="7608"/>
                    <a:pt x="655" y="7334"/>
                  </a:cubicBezTo>
                  <a:lnTo>
                    <a:pt x="6466" y="3310"/>
                  </a:lnTo>
                  <a:close/>
                  <a:moveTo>
                    <a:pt x="5608" y="0"/>
                  </a:moveTo>
                  <a:cubicBezTo>
                    <a:pt x="4108" y="0"/>
                    <a:pt x="2715" y="584"/>
                    <a:pt x="1643" y="1643"/>
                  </a:cubicBezTo>
                  <a:cubicBezTo>
                    <a:pt x="584" y="2703"/>
                    <a:pt x="0" y="4120"/>
                    <a:pt x="0" y="5620"/>
                  </a:cubicBezTo>
                  <a:cubicBezTo>
                    <a:pt x="0" y="7120"/>
                    <a:pt x="584" y="8525"/>
                    <a:pt x="1643" y="9597"/>
                  </a:cubicBezTo>
                  <a:cubicBezTo>
                    <a:pt x="2691" y="10644"/>
                    <a:pt x="4108" y="11228"/>
                    <a:pt x="5608" y="11228"/>
                  </a:cubicBezTo>
                  <a:cubicBezTo>
                    <a:pt x="7120" y="11228"/>
                    <a:pt x="8513" y="10644"/>
                    <a:pt x="9585" y="9597"/>
                  </a:cubicBezTo>
                  <a:cubicBezTo>
                    <a:pt x="10645" y="8537"/>
                    <a:pt x="11228" y="7120"/>
                    <a:pt x="11228" y="5620"/>
                  </a:cubicBezTo>
                  <a:cubicBezTo>
                    <a:pt x="11228" y="4715"/>
                    <a:pt x="11002" y="3822"/>
                    <a:pt x="10585" y="3012"/>
                  </a:cubicBezTo>
                  <a:cubicBezTo>
                    <a:pt x="10692" y="2762"/>
                    <a:pt x="10752" y="2524"/>
                    <a:pt x="10752" y="2310"/>
                  </a:cubicBezTo>
                  <a:cubicBezTo>
                    <a:pt x="10752" y="1048"/>
                    <a:pt x="9716" y="0"/>
                    <a:pt x="8442" y="0"/>
                  </a:cubicBezTo>
                  <a:cubicBezTo>
                    <a:pt x="8037" y="0"/>
                    <a:pt x="7668" y="107"/>
                    <a:pt x="7358" y="286"/>
                  </a:cubicBezTo>
                  <a:cubicBezTo>
                    <a:pt x="6787" y="107"/>
                    <a:pt x="6204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50F5C0-280E-1D1F-868D-537F71F368CA}"/>
              </a:ext>
            </a:extLst>
          </p:cNvPr>
          <p:cNvSpPr txBox="1"/>
          <p:nvPr/>
        </p:nvSpPr>
        <p:spPr>
          <a:xfrm>
            <a:off x="4462935" y="2107808"/>
            <a:ext cx="314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537B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Indoor environments</a:t>
            </a:r>
            <a:endParaRPr lang="zh-TW" altLang="en-US" sz="2000" b="1" dirty="0">
              <a:solidFill>
                <a:srgbClr val="537B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形 13" descr="衛星 外框">
            <a:extLst>
              <a:ext uri="{FF2B5EF4-FFF2-40B4-BE49-F238E27FC236}">
                <a16:creationId xmlns:a16="http://schemas.microsoft.com/office/drawing/2014/main" id="{132E6B63-34F2-22C3-63A2-756B6DA29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708" y="2634686"/>
            <a:ext cx="1097477" cy="10974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8B80CD-1082-98D3-B4BF-C1BCFCE4531E}"/>
              </a:ext>
            </a:extLst>
          </p:cNvPr>
          <p:cNvSpPr txBox="1"/>
          <p:nvPr/>
        </p:nvSpPr>
        <p:spPr>
          <a:xfrm>
            <a:off x="1297709" y="2101413"/>
            <a:ext cx="109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537B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GNSS</a:t>
            </a:r>
            <a:endParaRPr lang="zh-TW" altLang="en-US" b="1" dirty="0">
              <a:solidFill>
                <a:srgbClr val="537B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322F2042-7E3B-22A7-F419-010A7EFDEBA2}"/>
              </a:ext>
            </a:extLst>
          </p:cNvPr>
          <p:cNvSpPr/>
          <p:nvPr/>
        </p:nvSpPr>
        <p:spPr>
          <a:xfrm>
            <a:off x="2983033" y="4013133"/>
            <a:ext cx="1209964" cy="341750"/>
          </a:xfrm>
          <a:custGeom>
            <a:avLst/>
            <a:gdLst>
              <a:gd name="connsiteX0" fmla="*/ 0 w 1209964"/>
              <a:gd name="connsiteY0" fmla="*/ 341750 h 341750"/>
              <a:gd name="connsiteX1" fmla="*/ 314037 w 1209964"/>
              <a:gd name="connsiteY1" fmla="*/ 5 h 341750"/>
              <a:gd name="connsiteX2" fmla="*/ 757382 w 1209964"/>
              <a:gd name="connsiteY2" fmla="*/ 332514 h 341750"/>
              <a:gd name="connsiteX3" fmla="*/ 1209964 w 1209964"/>
              <a:gd name="connsiteY3" fmla="*/ 46187 h 34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964" h="341750">
                <a:moveTo>
                  <a:pt x="0" y="341750"/>
                </a:moveTo>
                <a:cubicBezTo>
                  <a:pt x="93903" y="171647"/>
                  <a:pt x="187807" y="1544"/>
                  <a:pt x="314037" y="5"/>
                </a:cubicBezTo>
                <a:cubicBezTo>
                  <a:pt x="440267" y="-1534"/>
                  <a:pt x="608061" y="324817"/>
                  <a:pt x="757382" y="332514"/>
                </a:cubicBezTo>
                <a:cubicBezTo>
                  <a:pt x="906703" y="340211"/>
                  <a:pt x="1058333" y="193199"/>
                  <a:pt x="1209964" y="461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E43366D-292F-A99D-39E3-E59F97954139}"/>
              </a:ext>
            </a:extLst>
          </p:cNvPr>
          <p:cNvSpPr/>
          <p:nvPr/>
        </p:nvSpPr>
        <p:spPr>
          <a:xfrm>
            <a:off x="2943194" y="4319228"/>
            <a:ext cx="92364" cy="992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56533A68-FDFA-EC5F-AF26-62F5918F69CD}"/>
              </a:ext>
            </a:extLst>
          </p:cNvPr>
          <p:cNvSpPr/>
          <p:nvPr/>
        </p:nvSpPr>
        <p:spPr>
          <a:xfrm>
            <a:off x="4159462" y="4013133"/>
            <a:ext cx="92364" cy="992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Google Shape;8452;p62">
            <a:extLst>
              <a:ext uri="{FF2B5EF4-FFF2-40B4-BE49-F238E27FC236}">
                <a16:creationId xmlns:a16="http://schemas.microsoft.com/office/drawing/2014/main" id="{A986A31A-1EDF-93A8-DCAA-C9762E87092B}"/>
              </a:ext>
            </a:extLst>
          </p:cNvPr>
          <p:cNvGrpSpPr/>
          <p:nvPr/>
        </p:nvGrpSpPr>
        <p:grpSpPr>
          <a:xfrm>
            <a:off x="3348747" y="3992748"/>
            <a:ext cx="500471" cy="461701"/>
            <a:chOff x="5779408" y="3699191"/>
            <a:chExt cx="317645" cy="318757"/>
          </a:xfrm>
          <a:solidFill>
            <a:srgbClr val="C00000"/>
          </a:solidFill>
        </p:grpSpPr>
        <p:sp>
          <p:nvSpPr>
            <p:cNvPr id="49" name="Google Shape;8453;p62">
              <a:extLst>
                <a:ext uri="{FF2B5EF4-FFF2-40B4-BE49-F238E27FC236}">
                  <a16:creationId xmlns:a16="http://schemas.microsoft.com/office/drawing/2014/main" id="{CF44BEA6-3040-D4B1-CA4C-BE292B25298B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54;p62">
              <a:extLst>
                <a:ext uri="{FF2B5EF4-FFF2-40B4-BE49-F238E27FC236}">
                  <a16:creationId xmlns:a16="http://schemas.microsoft.com/office/drawing/2014/main" id="{E0D3F54E-658E-0C68-3AA9-132C153C1247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圖形 57" descr="建築物 外框">
            <a:extLst>
              <a:ext uri="{FF2B5EF4-FFF2-40B4-BE49-F238E27FC236}">
                <a16:creationId xmlns:a16="http://schemas.microsoft.com/office/drawing/2014/main" id="{B09E277F-BA96-7FF6-3D3B-37400F9EA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8956" y="3429000"/>
            <a:ext cx="1320800" cy="1320800"/>
          </a:xfrm>
          <a:prstGeom prst="rect">
            <a:avLst/>
          </a:prstGeom>
        </p:spPr>
      </p:pic>
      <p:pic>
        <p:nvPicPr>
          <p:cNvPr id="60" name="圖形 59" descr="迷宮 外框">
            <a:extLst>
              <a:ext uri="{FF2B5EF4-FFF2-40B4-BE49-F238E27FC236}">
                <a16:creationId xmlns:a16="http://schemas.microsoft.com/office/drawing/2014/main" id="{66E43845-26E1-5DFA-1308-E741330A8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9756" y="3563966"/>
            <a:ext cx="1127335" cy="11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2E1D515-A482-2D4C-E40F-403F529C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767E3D7-9F15-DCF7-9704-A42CAE89E4EC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17D165C-AA3E-42E4-ADDB-7726E16F6FF9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Fingerprint-Based IPS</a:t>
            </a: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310C16-0311-8CF4-C660-219C1CC80416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" name="圖形 4" descr="指紋 外框">
            <a:extLst>
              <a:ext uri="{FF2B5EF4-FFF2-40B4-BE49-F238E27FC236}">
                <a16:creationId xmlns:a16="http://schemas.microsoft.com/office/drawing/2014/main" id="{4E75EFCE-67EF-3099-9239-3A005EC7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755" y="3554285"/>
            <a:ext cx="1005528" cy="10055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AA00B50-F831-64F6-7540-02BAAA8AD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372" y="1361562"/>
            <a:ext cx="914400" cy="914400"/>
          </a:xfrm>
          <a:prstGeom prst="rect">
            <a:avLst/>
          </a:prstGeom>
        </p:spPr>
      </p:pic>
      <p:pic>
        <p:nvPicPr>
          <p:cNvPr id="19" name="圖片 18" descr="一張含有 圓形, 圖形, 鮮豔, 創造力 的圖片&#10;&#10;AI 產生的內容可能不正確。">
            <a:extLst>
              <a:ext uri="{FF2B5EF4-FFF2-40B4-BE49-F238E27FC236}">
                <a16:creationId xmlns:a16="http://schemas.microsoft.com/office/drawing/2014/main" id="{3AC6E3E5-A9EA-4318-3BB9-0B5EE4B4F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6" y="2532947"/>
            <a:ext cx="972552" cy="972552"/>
          </a:xfrm>
          <a:prstGeom prst="rect">
            <a:avLst/>
          </a:prstGeom>
        </p:spPr>
      </p:pic>
      <p:pic>
        <p:nvPicPr>
          <p:cNvPr id="21" name="圖片 20" descr="一張含有 圖形, 黑色, 字型, 標誌 的圖片&#10;&#10;AI 產生的內容可能不正確。">
            <a:extLst>
              <a:ext uri="{FF2B5EF4-FFF2-40B4-BE49-F238E27FC236}">
                <a16:creationId xmlns:a16="http://schemas.microsoft.com/office/drawing/2014/main" id="{DA4FC2C8-D010-4994-7964-EA2F26A50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7" y="3449199"/>
            <a:ext cx="2612150" cy="1589690"/>
          </a:xfrm>
          <a:prstGeom prst="rect">
            <a:avLst/>
          </a:prstGeom>
        </p:spPr>
      </p:pic>
      <p:pic>
        <p:nvPicPr>
          <p:cNvPr id="23" name="圖片 22" descr="一張含有 圖形, 標誌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03D91CC9-641D-DB01-0AF8-BE5C34205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76" y="5070849"/>
            <a:ext cx="918072" cy="914399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0CF9B72-BFAC-CE75-9C6D-027499D4CD31}"/>
              </a:ext>
            </a:extLst>
          </p:cNvPr>
          <p:cNvCxnSpPr/>
          <p:nvPr/>
        </p:nvCxnSpPr>
        <p:spPr>
          <a:xfrm>
            <a:off x="3129280" y="1473322"/>
            <a:ext cx="0" cy="4378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7EDD6B25-7A87-DC20-D519-C9C8BF15B3F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38" y="2432508"/>
            <a:ext cx="1005528" cy="1005528"/>
          </a:xfrm>
          <a:prstGeom prst="rect">
            <a:avLst/>
          </a:prstGeom>
        </p:spPr>
      </p:pic>
      <p:pic>
        <p:nvPicPr>
          <p:cNvPr id="34" name="圖片 33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0B7F2B2C-1EB3-951F-22CD-4D39799E0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3" y="3797790"/>
            <a:ext cx="1005528" cy="1005528"/>
          </a:xfrm>
          <a:prstGeom prst="rect">
            <a:avLst/>
          </a:prstGeom>
        </p:spPr>
      </p:pic>
      <p:pic>
        <p:nvPicPr>
          <p:cNvPr id="35" name="圖片 34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C84D03C9-F525-D084-ADC1-08B62E0239C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84" y="4796840"/>
            <a:ext cx="1005528" cy="1005528"/>
          </a:xfrm>
          <a:prstGeom prst="rect">
            <a:avLst/>
          </a:prstGeom>
        </p:spPr>
      </p:pic>
      <p:pic>
        <p:nvPicPr>
          <p:cNvPr id="36" name="圖片 35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07C739CB-07F5-230A-BFDE-DCB116E1405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63" y="3552235"/>
            <a:ext cx="1005528" cy="1005528"/>
          </a:xfrm>
          <a:prstGeom prst="rect">
            <a:avLst/>
          </a:prstGeom>
        </p:spPr>
      </p:pic>
      <p:pic>
        <p:nvPicPr>
          <p:cNvPr id="38" name="圖形 37" descr="有圖釘的地圖 外框">
            <a:extLst>
              <a:ext uri="{FF2B5EF4-FFF2-40B4-BE49-F238E27FC236}">
                <a16:creationId xmlns:a16="http://schemas.microsoft.com/office/drawing/2014/main" id="{82E4CB9B-BBDB-F184-C063-BC138D2B8B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8404" y="2690379"/>
            <a:ext cx="2214821" cy="2214821"/>
          </a:xfrm>
          <a:prstGeom prst="rect">
            <a:avLst/>
          </a:prstGeom>
        </p:spPr>
      </p:pic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EFCC82A-9A9C-0250-266F-0D8FFF06D222}"/>
              </a:ext>
            </a:extLst>
          </p:cNvPr>
          <p:cNvSpPr/>
          <p:nvPr/>
        </p:nvSpPr>
        <p:spPr>
          <a:xfrm>
            <a:off x="9460708" y="3271657"/>
            <a:ext cx="2314732" cy="1052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Localization </a:t>
            </a: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05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EACBE9A-C5E8-909E-9349-AD0967DAA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E2076A4-1CE0-98B0-1E62-945B06AA5AE5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4EB14C4-E785-4A6E-B7D1-C997EE6BAA37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 (FTM) in IPS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982061-4082-546A-73B3-3B933A42D0AA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831914-1B0D-8821-F237-F5CEBA7FF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09" y="3642451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A914F8-7478-FF20-1E73-CCECD0BDE30B}"/>
              </a:ext>
            </a:extLst>
          </p:cNvPr>
          <p:cNvSpPr txBox="1"/>
          <p:nvPr/>
        </p:nvSpPr>
        <p:spPr>
          <a:xfrm>
            <a:off x="7053196" y="50493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形 7" descr="智慧型手機 外框">
            <a:extLst>
              <a:ext uri="{FF2B5EF4-FFF2-40B4-BE49-F238E27FC236}">
                <a16:creationId xmlns:a16="http://schemas.microsoft.com/office/drawing/2014/main" id="{C4AC4FB8-0624-7F7F-71D1-5F674333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7720" y="3476738"/>
            <a:ext cx="1869440" cy="186944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589D9-A436-B4D5-F74C-C55F47115019}"/>
              </a:ext>
            </a:extLst>
          </p:cNvPr>
          <p:cNvCxnSpPr/>
          <p:nvPr/>
        </p:nvCxnSpPr>
        <p:spPr>
          <a:xfrm>
            <a:off x="6217920" y="1611957"/>
            <a:ext cx="0" cy="4378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8CD605-B7F3-07B6-8BE2-49EA6CEDBCD4}"/>
              </a:ext>
            </a:extLst>
          </p:cNvPr>
          <p:cNvCxnSpPr>
            <a:cxnSpLocks/>
          </p:cNvCxnSpPr>
          <p:nvPr/>
        </p:nvCxnSpPr>
        <p:spPr>
          <a:xfrm>
            <a:off x="8300720" y="3920376"/>
            <a:ext cx="15443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C71D55F-549A-5EED-FD98-16FEE1A02B82}"/>
              </a:ext>
            </a:extLst>
          </p:cNvPr>
          <p:cNvCxnSpPr/>
          <p:nvPr/>
        </p:nvCxnSpPr>
        <p:spPr>
          <a:xfrm>
            <a:off x="8321040" y="4898076"/>
            <a:ext cx="1524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58F571-B4ED-76A8-394A-0D64DF72B47D}"/>
              </a:ext>
            </a:extLst>
          </p:cNvPr>
          <p:cNvSpPr txBox="1"/>
          <p:nvPr/>
        </p:nvSpPr>
        <p:spPr>
          <a:xfrm>
            <a:off x="8650472" y="34116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19BBFB-EF74-B04F-7115-36DD17A50D09}"/>
              </a:ext>
            </a:extLst>
          </p:cNvPr>
          <p:cNvSpPr txBox="1"/>
          <p:nvPr/>
        </p:nvSpPr>
        <p:spPr>
          <a:xfrm>
            <a:off x="8268854" y="4942626"/>
            <a:ext cx="162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1BCDA55-DA18-BB68-13D8-1F169F62D92E}"/>
              </a:ext>
            </a:extLst>
          </p:cNvPr>
          <p:cNvGrpSpPr/>
          <p:nvPr/>
        </p:nvGrpSpPr>
        <p:grpSpPr>
          <a:xfrm>
            <a:off x="681081" y="2801431"/>
            <a:ext cx="590305" cy="3011829"/>
            <a:chOff x="667214" y="2324100"/>
            <a:chExt cx="590305" cy="30118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112CC3-6055-ECA4-9C5F-6EE2F7D03EEE}"/>
                </a:ext>
              </a:extLst>
            </p:cNvPr>
            <p:cNvSpPr/>
            <p:nvPr/>
          </p:nvSpPr>
          <p:spPr>
            <a:xfrm>
              <a:off x="667214" y="2324100"/>
              <a:ext cx="590305" cy="3011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009CCED-36DD-BDC8-6891-1902805CD49C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35178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04CB8EC-C573-C814-20E7-ED50F593FA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5916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E3699AB-43F6-B0B2-3174-57C16E82FBC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8317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A3A09B-E723-6D0F-E242-84807BB84C9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04508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06062A0-3497-DC4B-BB30-45811E3893E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2813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EA4635D-802C-C418-D814-CD734C8EDE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5060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9115108-9615-D0BE-9BAE-F632C883A80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72719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3B49C65-6843-5740-9357-C135EACF6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9671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37F3B8B-6450-8F7E-7B15-AD2C53728F4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2071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05EC69-E443-9899-995F-109848460A99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4204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E1D2E00-093F-E265-33A0-36CA642B9D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65671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E2B1901-8042-4E5B-DB12-41D4C1E4A23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8815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36BAD2B-4189-058C-6899-AAB33487F8F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0834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2EC9E78-7C10-82AF-DAE3-F6A0BAF197C4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3082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2FA43C-08D3-55CC-7F3D-DBEB47ADC8C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34506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B2EACE4-F350-0423-2436-7A0448B0BBCB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258509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930224-8DBF-857A-9718-A665AD719F0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82044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C4A52F5-39F8-DC1E-CEE4-244F5609D4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06047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D7F4752-8127-775C-C15F-B844B183926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326606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ED36373-4B9B-C1D3-43F6-1A3E1FB92A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50609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BFD7F4A-AADC-FD5C-9CF6-C998F12E6BC3}"/>
                </a:ext>
              </a:extLst>
            </p:cNvPr>
            <p:cNvCxnSpPr>
              <a:cxnSpLocks/>
            </p:cNvCxnSpPr>
            <p:nvPr/>
          </p:nvCxnSpPr>
          <p:spPr>
            <a:xfrm>
              <a:off x="780454" y="372047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F346296-0DDF-77E9-4BC9-525E7FBF5F1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54" y="396050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2CA1946-3B5B-0931-298B-4E392863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418706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72902CD-4060-2186-2825-F527A0F2E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42709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AAF92B6-F06F-2ABA-FC91-E6B921DED93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464147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2BA5A398-550C-3719-9D99-C4613AD4C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8548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FC4DB93-77CA-DB84-C8C5-813971DC4A03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50834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圖形 55" descr="男人 外框">
            <a:extLst>
              <a:ext uri="{FF2B5EF4-FFF2-40B4-BE49-F238E27FC236}">
                <a16:creationId xmlns:a16="http://schemas.microsoft.com/office/drawing/2014/main" id="{6994A5A9-EAA5-4341-F50D-D3EEBA8B4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277" y="4282489"/>
            <a:ext cx="1530771" cy="1530771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D6D2AC40-C729-FC0B-8287-4B5B00E2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56" y="3642451"/>
            <a:ext cx="1300175" cy="1300175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5D09AB5-27B9-7DA0-DBE5-1A9D3D0850B3}"/>
              </a:ext>
            </a:extLst>
          </p:cNvPr>
          <p:cNvSpPr txBox="1"/>
          <p:nvPr/>
        </p:nvSpPr>
        <p:spPr>
          <a:xfrm>
            <a:off x="4441443" y="50493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37541455-EA9B-41AF-D614-7AB1D638A0E8}"/>
              </a:ext>
            </a:extLst>
          </p:cNvPr>
          <p:cNvSpPr/>
          <p:nvPr/>
        </p:nvSpPr>
        <p:spPr>
          <a:xfrm>
            <a:off x="1369429" y="2944827"/>
            <a:ext cx="3133991" cy="1691829"/>
          </a:xfrm>
          <a:custGeom>
            <a:avLst/>
            <a:gdLst>
              <a:gd name="connsiteX0" fmla="*/ 3133991 w 3133991"/>
              <a:gd name="connsiteY0" fmla="*/ 678369 h 1691829"/>
              <a:gd name="connsiteX1" fmla="*/ 2211971 w 3133991"/>
              <a:gd name="connsiteY1" fmla="*/ 189 h 1691829"/>
              <a:gd name="connsiteX2" fmla="*/ 17411 w 3133991"/>
              <a:gd name="connsiteY2" fmla="*/ 617409 h 1691829"/>
              <a:gd name="connsiteX3" fmla="*/ 1274711 w 3133991"/>
              <a:gd name="connsiteY3" fmla="*/ 1364169 h 1691829"/>
              <a:gd name="connsiteX4" fmla="*/ 2897771 w 3133991"/>
              <a:gd name="connsiteY4" fmla="*/ 1691829 h 169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991" h="1691829">
                <a:moveTo>
                  <a:pt x="3133991" y="678369"/>
                </a:moveTo>
                <a:cubicBezTo>
                  <a:pt x="2932696" y="344359"/>
                  <a:pt x="2731401" y="10349"/>
                  <a:pt x="2211971" y="189"/>
                </a:cubicBezTo>
                <a:cubicBezTo>
                  <a:pt x="1692541" y="-9971"/>
                  <a:pt x="173621" y="390079"/>
                  <a:pt x="17411" y="617409"/>
                </a:cubicBezTo>
                <a:cubicBezTo>
                  <a:pt x="-138799" y="844739"/>
                  <a:pt x="794651" y="1185099"/>
                  <a:pt x="1274711" y="1364169"/>
                </a:cubicBezTo>
                <a:cubicBezTo>
                  <a:pt x="1754771" y="1543239"/>
                  <a:pt x="2326271" y="1617534"/>
                  <a:pt x="2897771" y="169182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606DA181-B2A2-7216-C3F6-FE9843636B2A}"/>
              </a:ext>
            </a:extLst>
          </p:cNvPr>
          <p:cNvSpPr/>
          <p:nvPr/>
        </p:nvSpPr>
        <p:spPr>
          <a:xfrm>
            <a:off x="2511832" y="4430916"/>
            <a:ext cx="1831568" cy="632460"/>
          </a:xfrm>
          <a:custGeom>
            <a:avLst/>
            <a:gdLst>
              <a:gd name="connsiteX0" fmla="*/ 1831568 w 1831568"/>
              <a:gd name="connsiteY0" fmla="*/ 0 h 632460"/>
              <a:gd name="connsiteX1" fmla="*/ 216128 w 1831568"/>
              <a:gd name="connsiteY1" fmla="*/ 106680 h 632460"/>
              <a:gd name="connsiteX2" fmla="*/ 185648 w 1831568"/>
              <a:gd name="connsiteY2" fmla="*/ 533400 h 632460"/>
              <a:gd name="connsiteX3" fmla="*/ 1778228 w 1831568"/>
              <a:gd name="connsiteY3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568" h="632460">
                <a:moveTo>
                  <a:pt x="1831568" y="0"/>
                </a:moveTo>
                <a:cubicBezTo>
                  <a:pt x="1161008" y="8890"/>
                  <a:pt x="490448" y="17780"/>
                  <a:pt x="216128" y="106680"/>
                </a:cubicBezTo>
                <a:cubicBezTo>
                  <a:pt x="-58192" y="195580"/>
                  <a:pt x="-74702" y="445770"/>
                  <a:pt x="185648" y="533400"/>
                </a:cubicBezTo>
                <a:cubicBezTo>
                  <a:pt x="445998" y="621030"/>
                  <a:pt x="1112113" y="626745"/>
                  <a:pt x="1778228" y="63246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0F81E427-7E12-82AD-9D3A-10A2714CEE5F}"/>
              </a:ext>
            </a:extLst>
          </p:cNvPr>
          <p:cNvSpPr/>
          <p:nvPr/>
        </p:nvSpPr>
        <p:spPr>
          <a:xfrm>
            <a:off x="2754595" y="1511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7A3242EF-F000-6545-69EF-6DCC2BD9AF55}"/>
              </a:ext>
            </a:extLst>
          </p:cNvPr>
          <p:cNvSpPr/>
          <p:nvPr/>
        </p:nvSpPr>
        <p:spPr>
          <a:xfrm>
            <a:off x="8413175" y="1511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6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B9D5B08-E7F2-55F5-D87A-8BC11449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F4A3526-233B-4B56-44E0-F0E762A9B1F4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A07402D-90D2-826A-AF27-47AECAFC535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fusion of RSSI and FTM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5E7A64-1030-F23A-A1AF-C63268808E8D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ADC59-DE8C-BEB2-6F47-C3F9515A3C42}"/>
              </a:ext>
            </a:extLst>
          </p:cNvPr>
          <p:cNvSpPr txBox="1"/>
          <p:nvPr/>
        </p:nvSpPr>
        <p:spPr>
          <a:xfrm>
            <a:off x="1297709" y="1063106"/>
            <a:ext cx="9596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Fusing different types of data to achieve higher localization accuracy at a lower cost.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6488F4-371B-E723-2D10-07EA773F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94" y="2851280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233C96-563C-DFEC-2912-7E8FC926E966}"/>
              </a:ext>
            </a:extLst>
          </p:cNvPr>
          <p:cNvSpPr txBox="1"/>
          <p:nvPr/>
        </p:nvSpPr>
        <p:spPr>
          <a:xfrm>
            <a:off x="1604234" y="2318730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8DDBFC-C6FC-FB2F-2879-D9E13934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997"/>
          <a:stretch/>
        </p:blipFill>
        <p:spPr>
          <a:xfrm>
            <a:off x="8192324" y="2780395"/>
            <a:ext cx="1911881" cy="16060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318FC21-48EC-FB89-71B5-F20BA5B09A2A}"/>
              </a:ext>
            </a:extLst>
          </p:cNvPr>
          <p:cNvSpPr txBox="1"/>
          <p:nvPr/>
        </p:nvSpPr>
        <p:spPr>
          <a:xfrm>
            <a:off x="7767803" y="2318729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708749-44BA-7543-0298-257EBC754775}"/>
              </a:ext>
            </a:extLst>
          </p:cNvPr>
          <p:cNvSpPr txBox="1"/>
          <p:nvPr/>
        </p:nvSpPr>
        <p:spPr>
          <a:xfrm>
            <a:off x="1604234" y="4358974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D75BBD-6FFB-4AF3-60C3-98A02C62C2BA}"/>
              </a:ext>
            </a:extLst>
          </p:cNvPr>
          <p:cNvSpPr txBox="1"/>
          <p:nvPr/>
        </p:nvSpPr>
        <p:spPr>
          <a:xfrm>
            <a:off x="7926566" y="4358974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290FEB-1CF3-47EE-FE8C-DCCF1163E7D4}"/>
              </a:ext>
            </a:extLst>
          </p:cNvPr>
          <p:cNvSpPr/>
          <p:nvPr/>
        </p:nvSpPr>
        <p:spPr>
          <a:xfrm>
            <a:off x="4989771" y="2957984"/>
            <a:ext cx="1911881" cy="102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Fusion </a:t>
            </a:r>
          </a:p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IPS Model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靶心 外框">
            <a:extLst>
              <a:ext uri="{FF2B5EF4-FFF2-40B4-BE49-F238E27FC236}">
                <a16:creationId xmlns:a16="http://schemas.microsoft.com/office/drawing/2014/main" id="{F3D5A029-8F39-C086-F80E-6A86C49A9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1064" y="5028158"/>
            <a:ext cx="914400" cy="914400"/>
          </a:xfrm>
          <a:prstGeom prst="rect">
            <a:avLst/>
          </a:prstGeom>
        </p:spPr>
      </p:pic>
      <p:pic>
        <p:nvPicPr>
          <p:cNvPr id="19" name="圖形 18" descr="美元 外框">
            <a:extLst>
              <a:ext uri="{FF2B5EF4-FFF2-40B4-BE49-F238E27FC236}">
                <a16:creationId xmlns:a16="http://schemas.microsoft.com/office/drawing/2014/main" id="{2A85DE9D-EA15-8BFF-AAC1-5C9174694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0681" y="5028158"/>
            <a:ext cx="914400" cy="9144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C6BA84B2-63F8-225D-C4B9-ED597C4CF369}"/>
              </a:ext>
            </a:extLst>
          </p:cNvPr>
          <p:cNvSpPr/>
          <p:nvPr/>
        </p:nvSpPr>
        <p:spPr>
          <a:xfrm>
            <a:off x="5840304" y="4128141"/>
            <a:ext cx="210814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455A9-E7EB-150B-D184-1367B2A65083}"/>
              </a:ext>
            </a:extLst>
          </p:cNvPr>
          <p:cNvSpPr/>
          <p:nvPr/>
        </p:nvSpPr>
        <p:spPr>
          <a:xfrm>
            <a:off x="4530834" y="4820639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Cost-Effective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✔️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✔️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96B42B-A461-3B6E-E654-643CFD4FE8CA}"/>
              </a:ext>
            </a:extLst>
          </p:cNvPr>
          <p:cNvSpPr txBox="1"/>
          <p:nvPr/>
        </p:nvSpPr>
        <p:spPr>
          <a:xfrm>
            <a:off x="4890080" y="2526373"/>
            <a:ext cx="20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7892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2000" b="1" dirty="0">
              <a:solidFill>
                <a:srgbClr val="7892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65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36B087D-5AB6-2A8B-B56E-C0768881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3E739CD-0D2A-F930-798A-58FEAD9D485E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E6571A2-6E99-546E-7C02-C3F80745450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Mitigating Time Decay via Model Fine-Tuning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B9C73B-4B71-14FF-130F-E52ED2F95C33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F08903-59F5-D0C4-45F6-5B32D79160D6}"/>
              </a:ext>
            </a:extLst>
          </p:cNvPr>
          <p:cNvSpPr txBox="1"/>
          <p:nvPr/>
        </p:nvSpPr>
        <p:spPr>
          <a:xfrm>
            <a:off x="1297709" y="1063106"/>
            <a:ext cx="9596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strategy to fine-tune hybrid RSSI-FTM localization models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mitigate performance degradation over time. </a:t>
            </a:r>
          </a:p>
        </p:txBody>
      </p:sp>
      <p:pic>
        <p:nvPicPr>
          <p:cNvPr id="6" name="圖形 5" descr="對數圖表 外框">
            <a:extLst>
              <a:ext uri="{FF2B5EF4-FFF2-40B4-BE49-F238E27FC236}">
                <a16:creationId xmlns:a16="http://schemas.microsoft.com/office/drawing/2014/main" id="{366BFA93-2FF1-21CB-A472-37C5B0E6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66" y="1910852"/>
            <a:ext cx="3880414" cy="3880414"/>
          </a:xfrm>
          <a:prstGeom prst="rect">
            <a:avLst/>
          </a:prstGeom>
        </p:spPr>
      </p:pic>
      <p:pic>
        <p:nvPicPr>
          <p:cNvPr id="8" name="圖形 7" descr="一群男人 以實心填滿">
            <a:extLst>
              <a:ext uri="{FF2B5EF4-FFF2-40B4-BE49-F238E27FC236}">
                <a16:creationId xmlns:a16="http://schemas.microsoft.com/office/drawing/2014/main" id="{37753B56-47E3-2309-5A61-893F8EE0C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963" y="2367744"/>
            <a:ext cx="1415005" cy="1415005"/>
          </a:xfrm>
          <a:prstGeom prst="rect">
            <a:avLst/>
          </a:prstGeom>
        </p:spPr>
      </p:pic>
      <p:pic>
        <p:nvPicPr>
          <p:cNvPr id="10" name="圖形 9" descr="時鐘 外框">
            <a:extLst>
              <a:ext uri="{FF2B5EF4-FFF2-40B4-BE49-F238E27FC236}">
                <a16:creationId xmlns:a16="http://schemas.microsoft.com/office/drawing/2014/main" id="{B83CBF12-45E4-FC4F-56C4-C13CEA482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3962" y="4013621"/>
            <a:ext cx="1415005" cy="14150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77069A-6134-E157-4586-3E855E7AD724}"/>
              </a:ext>
            </a:extLst>
          </p:cNvPr>
          <p:cNvSpPr txBox="1"/>
          <p:nvPr/>
        </p:nvSpPr>
        <p:spPr>
          <a:xfrm>
            <a:off x="1843175" y="5560433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DFF410-A92B-A03D-56C7-4E7D1C5C3FB0}"/>
              </a:ext>
            </a:extLst>
          </p:cNvPr>
          <p:cNvSpPr txBox="1"/>
          <p:nvPr/>
        </p:nvSpPr>
        <p:spPr>
          <a:xfrm>
            <a:off x="8464466" y="5560434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33D818-9241-6574-EE77-BBA29D13E9B3}"/>
              </a:ext>
            </a:extLst>
          </p:cNvPr>
          <p:cNvSpPr/>
          <p:nvPr/>
        </p:nvSpPr>
        <p:spPr>
          <a:xfrm>
            <a:off x="5376049" y="2802330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Decrease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2B0AF1-212B-CC03-26B9-61567D7DA117}"/>
              </a:ext>
            </a:extLst>
          </p:cNvPr>
          <p:cNvSpPr/>
          <p:nvPr/>
        </p:nvSpPr>
        <p:spPr>
          <a:xfrm>
            <a:off x="5376050" y="4220225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Maintain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AC18B78-C5A1-05EA-D818-D1FFFABF00D8}"/>
              </a:ext>
            </a:extLst>
          </p:cNvPr>
          <p:cNvSpPr/>
          <p:nvPr/>
        </p:nvSpPr>
        <p:spPr>
          <a:xfrm>
            <a:off x="4485775" y="4502553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54CDAED-3EAD-6FA4-5993-A8DC54B428AD}"/>
              </a:ext>
            </a:extLst>
          </p:cNvPr>
          <p:cNvSpPr/>
          <p:nvPr/>
        </p:nvSpPr>
        <p:spPr>
          <a:xfrm flipH="1">
            <a:off x="7836059" y="3070668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85326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19077</TotalTime>
  <Words>1426</Words>
  <Application>Microsoft Office PowerPoint</Application>
  <PresentationFormat>寬螢幕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04.22 Meeting </vt:lpstr>
      <vt:lpstr>Improving Indoor Positioning by Fusing FTM and RSSI Data: A Cost-Effective Approach Using a Minimal Number of IEEE 802.11mc APs</vt:lpstr>
      <vt:lpstr>Outline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System Design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681</cp:revision>
  <dcterms:created xsi:type="dcterms:W3CDTF">2024-09-23T11:19:04Z</dcterms:created>
  <dcterms:modified xsi:type="dcterms:W3CDTF">2025-04-22T08:24:02Z</dcterms:modified>
</cp:coreProperties>
</file>