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2934a8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2934a8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32934a9a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32934a9a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32934a9a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32934a9a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32934a9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32934a9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32934a9a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32934a9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32934a9a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32934a9a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32934a83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32934a83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32934a8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32934a8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32934a83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32934a83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32934a83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32934a8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2934a83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32934a83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32934a9a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32934a9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2934a9a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32934a9a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32934a9a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32934a9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hyperlink" Target="https://github.com/oscar999ml/BaseDeDatos1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hyperlink" Target="https://unifranz.camp/mod/resource/view.php?id=84287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jp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31150" y="392550"/>
            <a:ext cx="4233300" cy="43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UNIVERSIDAD PRIVADA FRANZ TAMAYO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 DEFENSA HITO 2 - TAREA FINAL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Estudiante:</a:t>
            </a:r>
            <a:r>
              <a:rPr lang="es" sz="1700">
                <a:solidFill>
                  <a:schemeClr val="dk1"/>
                </a:solidFill>
              </a:rPr>
              <a:t> Univ. Kevin Oscar Mamani Lauar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Asignatura: </a:t>
            </a:r>
            <a:r>
              <a:rPr lang="es" sz="1700">
                <a:solidFill>
                  <a:schemeClr val="dk1"/>
                </a:solidFill>
              </a:rPr>
              <a:t>BASE DE DATOS II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 Carrera:</a:t>
            </a:r>
            <a:r>
              <a:rPr lang="es" sz="1700">
                <a:solidFill>
                  <a:schemeClr val="dk1"/>
                </a:solidFill>
              </a:rPr>
              <a:t> INGENIERÍA DE SISTEMAS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Paralelo:</a:t>
            </a:r>
            <a:r>
              <a:rPr lang="es" sz="1700">
                <a:solidFill>
                  <a:schemeClr val="dk1"/>
                </a:solidFill>
              </a:rPr>
              <a:t> BDA (1)</a:t>
            </a:r>
            <a:r>
              <a:rPr b="1" lang="es" sz="1700">
                <a:solidFill>
                  <a:schemeClr val="dk1"/>
                </a:solidFill>
              </a:rPr>
              <a:t>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Docente:</a:t>
            </a:r>
            <a:r>
              <a:rPr lang="es" sz="1700">
                <a:solidFill>
                  <a:schemeClr val="dk1"/>
                </a:solidFill>
              </a:rPr>
              <a:t> Lic. William Barra Paredes</a:t>
            </a:r>
            <a:r>
              <a:rPr b="1" lang="es" sz="1700">
                <a:solidFill>
                  <a:schemeClr val="dk1"/>
                </a:solidFill>
              </a:rPr>
              <a:t>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fecha:</a:t>
            </a:r>
            <a:r>
              <a:rPr lang="es" sz="1700">
                <a:solidFill>
                  <a:schemeClr val="dk1"/>
                </a:solidFill>
              </a:rPr>
              <a:t> 4/4/2022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GITHUB:</a:t>
            </a:r>
            <a:r>
              <a:rPr b="1" lang="es" sz="17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https://github.com/oscar999ml/BaseDeDatos1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00" y="1441325"/>
            <a:ext cx="8800950" cy="210725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22"/>
          <p:cNvSpPr txBox="1"/>
          <p:nvPr/>
        </p:nvSpPr>
        <p:spPr>
          <a:xfrm>
            <a:off x="214325" y="214300"/>
            <a:ext cx="5322000" cy="80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14.Agregar registros a la tabla creada anteriormente. 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0" y="0"/>
            <a:ext cx="5054100" cy="76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15.Crear las tablas y 2 registros para cada tabla para el siguiente modelo ER. </a:t>
            </a:r>
            <a:endParaRPr sz="1900"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300" y="904050"/>
            <a:ext cx="4294575" cy="40108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383699" cy="411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080525" cy="47668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25"/>
          <p:cNvSpPr txBox="1"/>
          <p:nvPr/>
        </p:nvSpPr>
        <p:spPr>
          <a:xfrm>
            <a:off x="4768450" y="357200"/>
            <a:ext cx="3000000" cy="115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16.Crear el modelo entidad relación ER ysu código SQL. 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1464475" y="2303850"/>
            <a:ext cx="1535400" cy="571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</a:t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5857875" y="2286000"/>
            <a:ext cx="1535400" cy="571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vehiculo</a:t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3433488" y="2857500"/>
            <a:ext cx="2277025" cy="1196575"/>
          </a:xfrm>
          <a:prstGeom prst="flowChartDecision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compra_veh</a:t>
            </a:r>
            <a:endParaRPr sz="1100"/>
          </a:p>
        </p:txBody>
      </p:sp>
      <p:cxnSp>
        <p:nvCxnSpPr>
          <p:cNvPr id="201" name="Google Shape;201;p26"/>
          <p:cNvCxnSpPr>
            <a:stCxn id="198" idx="3"/>
            <a:endCxn id="200" idx="1"/>
          </p:cNvCxnSpPr>
          <p:nvPr/>
        </p:nvCxnSpPr>
        <p:spPr>
          <a:xfrm>
            <a:off x="2999875" y="2589600"/>
            <a:ext cx="433500" cy="866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6"/>
          <p:cNvCxnSpPr>
            <a:stCxn id="199" idx="1"/>
            <a:endCxn id="200" idx="3"/>
          </p:cNvCxnSpPr>
          <p:nvPr/>
        </p:nvCxnSpPr>
        <p:spPr>
          <a:xfrm flipH="1">
            <a:off x="5710575" y="2571750"/>
            <a:ext cx="147300" cy="884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6"/>
          <p:cNvSpPr/>
          <p:nvPr/>
        </p:nvSpPr>
        <p:spPr>
          <a:xfrm>
            <a:off x="3433500" y="1446600"/>
            <a:ext cx="2393100" cy="8394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ID_compra</a:t>
            </a:r>
            <a:endParaRPr/>
          </a:p>
        </p:txBody>
      </p:sp>
      <p:cxnSp>
        <p:nvCxnSpPr>
          <p:cNvPr id="204" name="Google Shape;204;p26"/>
          <p:cNvCxnSpPr>
            <a:stCxn id="203" idx="4"/>
            <a:endCxn id="200" idx="0"/>
          </p:cNvCxnSpPr>
          <p:nvPr/>
        </p:nvCxnSpPr>
        <p:spPr>
          <a:xfrm flipH="1">
            <a:off x="4571850" y="2286000"/>
            <a:ext cx="58200" cy="571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6"/>
          <p:cNvSpPr/>
          <p:nvPr/>
        </p:nvSpPr>
        <p:spPr>
          <a:xfrm>
            <a:off x="303650" y="345570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cellphon</a:t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1535400" y="1327875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NAME_empresa</a:t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0" y="158055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0" y="242175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gerente_general</a:t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91700" y="171450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ID_empresa</a:t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2012175" y="345570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DIRECCION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7522375" y="158055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</a:t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5710525" y="114300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7540625" y="257175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marca</a:t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7393275" y="369335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garantia</a:t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5986975" y="402075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cilindradas</a:t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5906788" y="114300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ID_vehiculo</a:t>
            </a:r>
            <a:endParaRPr sz="1000"/>
          </a:p>
        </p:txBody>
      </p:sp>
      <p:cxnSp>
        <p:nvCxnSpPr>
          <p:cNvPr id="217" name="Google Shape;217;p26"/>
          <p:cNvCxnSpPr>
            <a:stCxn id="206" idx="4"/>
            <a:endCxn id="198" idx="0"/>
          </p:cNvCxnSpPr>
          <p:nvPr/>
        </p:nvCxnSpPr>
        <p:spPr>
          <a:xfrm flipH="1">
            <a:off x="2232300" y="1899375"/>
            <a:ext cx="70800" cy="404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6"/>
          <p:cNvCxnSpPr>
            <a:stCxn id="209" idx="4"/>
            <a:endCxn id="198" idx="0"/>
          </p:cNvCxnSpPr>
          <p:nvPr/>
        </p:nvCxnSpPr>
        <p:spPr>
          <a:xfrm>
            <a:off x="859400" y="2286000"/>
            <a:ext cx="1372800" cy="18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6"/>
          <p:cNvCxnSpPr>
            <a:stCxn id="208" idx="7"/>
            <a:endCxn id="209" idx="5"/>
          </p:cNvCxnSpPr>
          <p:nvPr/>
        </p:nvCxnSpPr>
        <p:spPr>
          <a:xfrm flipH="1" rot="10800000">
            <a:off x="1310546" y="2202444"/>
            <a:ext cx="91800" cy="303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6"/>
          <p:cNvCxnSpPr>
            <a:stCxn id="205" idx="7"/>
            <a:endCxn id="198" idx="2"/>
          </p:cNvCxnSpPr>
          <p:nvPr/>
        </p:nvCxnSpPr>
        <p:spPr>
          <a:xfrm flipH="1" rot="10800000">
            <a:off x="1614196" y="2875494"/>
            <a:ext cx="618000" cy="663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6"/>
          <p:cNvCxnSpPr>
            <a:stCxn id="210" idx="0"/>
            <a:endCxn id="198" idx="2"/>
          </p:cNvCxnSpPr>
          <p:nvPr/>
        </p:nvCxnSpPr>
        <p:spPr>
          <a:xfrm rot="10800000">
            <a:off x="2232075" y="2875500"/>
            <a:ext cx="547800" cy="580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6"/>
          <p:cNvCxnSpPr>
            <a:stCxn id="215" idx="0"/>
            <a:endCxn id="199" idx="2"/>
          </p:cNvCxnSpPr>
          <p:nvPr/>
        </p:nvCxnSpPr>
        <p:spPr>
          <a:xfrm rot="10800000">
            <a:off x="6625675" y="2857350"/>
            <a:ext cx="129000" cy="1163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6"/>
          <p:cNvCxnSpPr>
            <a:stCxn id="214" idx="1"/>
            <a:endCxn id="199" idx="2"/>
          </p:cNvCxnSpPr>
          <p:nvPr/>
        </p:nvCxnSpPr>
        <p:spPr>
          <a:xfrm rot="10800000">
            <a:off x="6625429" y="2857544"/>
            <a:ext cx="992700" cy="919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6"/>
          <p:cNvCxnSpPr>
            <a:stCxn id="213" idx="2"/>
            <a:endCxn id="199" idx="3"/>
          </p:cNvCxnSpPr>
          <p:nvPr/>
        </p:nvCxnSpPr>
        <p:spPr>
          <a:xfrm rot="10800000">
            <a:off x="7393325" y="2571900"/>
            <a:ext cx="147300" cy="285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6"/>
          <p:cNvCxnSpPr>
            <a:stCxn id="211" idx="3"/>
            <a:endCxn id="199" idx="3"/>
          </p:cNvCxnSpPr>
          <p:nvPr/>
        </p:nvCxnSpPr>
        <p:spPr>
          <a:xfrm flipH="1">
            <a:off x="7393229" y="2068356"/>
            <a:ext cx="354000" cy="503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6"/>
          <p:cNvCxnSpPr>
            <a:stCxn id="216" idx="4"/>
            <a:endCxn id="199" idx="0"/>
          </p:cNvCxnSpPr>
          <p:nvPr/>
        </p:nvCxnSpPr>
        <p:spPr>
          <a:xfrm flipH="1">
            <a:off x="6625588" y="1714500"/>
            <a:ext cx="48900" cy="571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6"/>
          <p:cNvSpPr/>
          <p:nvPr/>
        </p:nvSpPr>
        <p:spPr>
          <a:xfrm>
            <a:off x="4232325" y="4054075"/>
            <a:ext cx="1750200" cy="7476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ID_vehiculo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2178750" y="4145925"/>
            <a:ext cx="1750200" cy="7476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ID_empresa</a:t>
            </a:r>
            <a:endParaRPr/>
          </a:p>
        </p:txBody>
      </p:sp>
      <p:cxnSp>
        <p:nvCxnSpPr>
          <p:cNvPr id="229" name="Google Shape;229;p26"/>
          <p:cNvCxnSpPr>
            <a:stCxn id="228" idx="7"/>
          </p:cNvCxnSpPr>
          <p:nvPr/>
        </p:nvCxnSpPr>
        <p:spPr>
          <a:xfrm flipH="1" rot="10800000">
            <a:off x="3672639" y="3821908"/>
            <a:ext cx="417300" cy="433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6"/>
          <p:cNvCxnSpPr>
            <a:stCxn id="227" idx="7"/>
          </p:cNvCxnSpPr>
          <p:nvPr/>
        </p:nvCxnSpPr>
        <p:spPr>
          <a:xfrm rot="10800000">
            <a:off x="5197014" y="3750458"/>
            <a:ext cx="529200" cy="413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6"/>
          <p:cNvSpPr/>
          <p:nvPr/>
        </p:nvSpPr>
        <p:spPr>
          <a:xfrm>
            <a:off x="4873425" y="321450"/>
            <a:ext cx="1535400" cy="6639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caballos_fuerza</a:t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7231375" y="107350"/>
            <a:ext cx="1535400" cy="6639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presio_dolares</a:t>
            </a:r>
            <a:endParaRPr/>
          </a:p>
        </p:txBody>
      </p:sp>
      <p:cxnSp>
        <p:nvCxnSpPr>
          <p:cNvPr id="233" name="Google Shape;233;p26"/>
          <p:cNvCxnSpPr>
            <a:stCxn id="231" idx="4"/>
            <a:endCxn id="199" idx="0"/>
          </p:cNvCxnSpPr>
          <p:nvPr/>
        </p:nvCxnSpPr>
        <p:spPr>
          <a:xfrm>
            <a:off x="5641125" y="985350"/>
            <a:ext cx="984600" cy="1300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6"/>
          <p:cNvCxnSpPr>
            <a:stCxn id="232" idx="4"/>
            <a:endCxn id="199" idx="3"/>
          </p:cNvCxnSpPr>
          <p:nvPr/>
        </p:nvCxnSpPr>
        <p:spPr>
          <a:xfrm flipH="1">
            <a:off x="7393375" y="771250"/>
            <a:ext cx="605700" cy="1800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0"/>
            <a:ext cx="3915900" cy="4770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1. ¿Qué son las bases de datos?</a:t>
            </a:r>
            <a:endParaRPr sz="1900"/>
          </a:p>
        </p:txBody>
      </p:sp>
      <p:sp>
        <p:nvSpPr>
          <p:cNvPr id="60" name="Google Shape;60;p14"/>
          <p:cNvSpPr txBox="1"/>
          <p:nvPr/>
        </p:nvSpPr>
        <p:spPr>
          <a:xfrm>
            <a:off x="0" y="633075"/>
            <a:ext cx="3915900" cy="1169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1500">
                <a:solidFill>
                  <a:schemeClr val="dk1"/>
                </a:solidFill>
                <a:highlight>
                  <a:srgbClr val="FFFFFF"/>
                </a:highlight>
              </a:rPr>
              <a:t>es un entorno de "desarrollo organizado eficiente" en el que se puede almacenar características, información según la necesidad requerida.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0" y="2143650"/>
            <a:ext cx="3915900" cy="7080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2.</a:t>
            </a:r>
            <a:r>
              <a:rPr lang="es" sz="1700"/>
              <a:t>¿A que se refiere cuando se habla de bases de datos relacionales?</a:t>
            </a:r>
            <a:endParaRPr sz="1700"/>
          </a:p>
        </p:txBody>
      </p:sp>
      <p:sp>
        <p:nvSpPr>
          <p:cNvPr id="62" name="Google Shape;62;p14"/>
          <p:cNvSpPr txBox="1"/>
          <p:nvPr/>
        </p:nvSpPr>
        <p:spPr>
          <a:xfrm>
            <a:off x="-23975" y="2998075"/>
            <a:ext cx="3915900" cy="1015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  <a:highlight>
                  <a:srgbClr val="FFFFFF"/>
                </a:highlight>
              </a:rPr>
              <a:t>las </a:t>
            </a:r>
            <a:r>
              <a:rPr lang="es" sz="1800">
                <a:solidFill>
                  <a:srgbClr val="5F78FB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base de datos</a:t>
            </a:r>
            <a:r>
              <a:rPr lang="es" sz="1800">
                <a:solidFill>
                  <a:schemeClr val="accent2"/>
                </a:solidFill>
                <a:highlight>
                  <a:srgbClr val="FFFFFF"/>
                </a:highlight>
              </a:rPr>
              <a:t> relacionales (SQL)tienen identificadores en sus tablas para relacionar tablas. </a:t>
            </a:r>
            <a:endParaRPr sz="2000"/>
          </a:p>
        </p:txBody>
      </p:sp>
      <p:sp>
        <p:nvSpPr>
          <p:cNvPr id="63" name="Google Shape;63;p14"/>
          <p:cNvSpPr txBox="1"/>
          <p:nvPr/>
        </p:nvSpPr>
        <p:spPr>
          <a:xfrm>
            <a:off x="4931850" y="96000"/>
            <a:ext cx="3640500" cy="6771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3. ¿Qué es el modelo entidad relación y/o diagrama entidad relación?</a:t>
            </a:r>
            <a:endParaRPr sz="1600"/>
          </a:p>
        </p:txBody>
      </p:sp>
      <p:sp>
        <p:nvSpPr>
          <p:cNvPr id="64" name="Google Shape;64;p14"/>
          <p:cNvSpPr txBox="1"/>
          <p:nvPr/>
        </p:nvSpPr>
        <p:spPr>
          <a:xfrm>
            <a:off x="4931850" y="905550"/>
            <a:ext cx="3640500" cy="2503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2"/>
                </a:solidFill>
              </a:rPr>
              <a:t>* entidad: se representa con un rectángulo y refleja algo del mundo real como ser; curso , materia, estudiante, persona.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2"/>
                </a:solidFill>
              </a:rPr>
              <a:t>*relación: se representa con un rombo y es lo que asocia una entidad con otra o con sigo misma (atleta "OBTIENE" premios)</a:t>
            </a:r>
            <a:endParaRPr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0"/>
            <a:ext cx="4021800" cy="969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4. ¿Cuáles son las figuras que representan a un diagrama entidad relación? Explique cada una de ellas.</a:t>
            </a:r>
            <a:endParaRPr sz="1700"/>
          </a:p>
        </p:txBody>
      </p:sp>
      <p:sp>
        <p:nvSpPr>
          <p:cNvPr id="70" name="Google Shape;70;p15"/>
          <p:cNvSpPr/>
          <p:nvPr/>
        </p:nvSpPr>
        <p:spPr>
          <a:xfrm>
            <a:off x="529175" y="1524000"/>
            <a:ext cx="1778100" cy="61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entidad</a:t>
            </a:r>
            <a:endParaRPr b="1" sz="2100"/>
          </a:p>
        </p:txBody>
      </p:sp>
      <p:sp>
        <p:nvSpPr>
          <p:cNvPr id="71" name="Google Shape;71;p15"/>
          <p:cNvSpPr/>
          <p:nvPr/>
        </p:nvSpPr>
        <p:spPr>
          <a:xfrm>
            <a:off x="2942150" y="1248900"/>
            <a:ext cx="1968600" cy="1502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relación</a:t>
            </a:r>
            <a:endParaRPr b="1" sz="1600"/>
          </a:p>
        </p:txBody>
      </p:sp>
      <p:sp>
        <p:nvSpPr>
          <p:cNvPr id="72" name="Google Shape;72;p15"/>
          <p:cNvSpPr/>
          <p:nvPr/>
        </p:nvSpPr>
        <p:spPr>
          <a:xfrm>
            <a:off x="5841950" y="2571750"/>
            <a:ext cx="2286000" cy="96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atributo </a:t>
            </a:r>
            <a:endParaRPr b="1" sz="2400"/>
          </a:p>
        </p:txBody>
      </p:sp>
      <p:sp>
        <p:nvSpPr>
          <p:cNvPr id="73" name="Google Shape;73;p15"/>
          <p:cNvSpPr/>
          <p:nvPr/>
        </p:nvSpPr>
        <p:spPr>
          <a:xfrm>
            <a:off x="5969000" y="444500"/>
            <a:ext cx="2286000" cy="96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863175" y="613825"/>
            <a:ext cx="2286000" cy="80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primary key</a:t>
            </a:r>
            <a:endParaRPr b="1" sz="1700"/>
          </a:p>
        </p:txBody>
      </p:sp>
      <p:sp>
        <p:nvSpPr>
          <p:cNvPr id="75" name="Google Shape;75;p15"/>
          <p:cNvSpPr/>
          <p:nvPr/>
        </p:nvSpPr>
        <p:spPr>
          <a:xfrm>
            <a:off x="254000" y="2571750"/>
            <a:ext cx="2159100" cy="17673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es para clasificar el objeto a estudiar</a:t>
            </a:r>
            <a:endParaRPr sz="1600"/>
          </a:p>
        </p:txBody>
      </p:sp>
      <p:sp>
        <p:nvSpPr>
          <p:cNvPr id="76" name="Google Shape;76;p15"/>
          <p:cNvSpPr/>
          <p:nvPr/>
        </p:nvSpPr>
        <p:spPr>
          <a:xfrm>
            <a:off x="3026825" y="2751600"/>
            <a:ext cx="1968600" cy="17145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es para relacionar una entidad con otra</a:t>
            </a:r>
            <a:endParaRPr sz="1500"/>
          </a:p>
        </p:txBody>
      </p:sp>
      <p:sp>
        <p:nvSpPr>
          <p:cNvPr id="77" name="Google Shape;77;p15"/>
          <p:cNvSpPr/>
          <p:nvPr/>
        </p:nvSpPr>
        <p:spPr>
          <a:xfrm>
            <a:off x="5841950" y="1248900"/>
            <a:ext cx="2286000" cy="13122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el </a:t>
            </a:r>
            <a:r>
              <a:rPr lang="es"/>
              <a:t>código</a:t>
            </a:r>
            <a:r>
              <a:rPr lang="es"/>
              <a:t> que no se puede repetir y que ayudara a identificar la entidad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969000" y="3344475"/>
            <a:ext cx="2159100" cy="15027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 los </a:t>
            </a:r>
            <a:r>
              <a:rPr lang="es"/>
              <a:t>subconjuntos</a:t>
            </a:r>
            <a:r>
              <a:rPr lang="es"/>
              <a:t> de la entidad.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127000" y="182625"/>
            <a:ext cx="3000000" cy="96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5. ¿Qué es SQL Server y qué es SQL Server Management Studio?</a:t>
            </a:r>
            <a:endParaRPr sz="1700"/>
          </a:p>
        </p:txBody>
      </p:sp>
      <p:sp>
        <p:nvSpPr>
          <p:cNvPr id="84" name="Google Shape;84;p16"/>
          <p:cNvSpPr txBox="1"/>
          <p:nvPr/>
        </p:nvSpPr>
        <p:spPr>
          <a:xfrm>
            <a:off x="279400" y="1337750"/>
            <a:ext cx="3086100" cy="1662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sql server es un lenguaje de </a:t>
            </a:r>
            <a:r>
              <a:rPr lang="es" sz="1600"/>
              <a:t>programación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para el manejo de </a:t>
            </a:r>
            <a:r>
              <a:rPr lang="es" sz="1600"/>
              <a:t>información</a:t>
            </a:r>
            <a:r>
              <a:rPr lang="es" sz="1600"/>
              <a:t> desde una base de datos </a:t>
            </a:r>
            <a:r>
              <a:rPr lang="es" sz="1600"/>
              <a:t>relacional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5" name="Google Shape;85;p16"/>
          <p:cNvSpPr txBox="1"/>
          <p:nvPr/>
        </p:nvSpPr>
        <p:spPr>
          <a:xfrm>
            <a:off x="279400" y="3185575"/>
            <a:ext cx="3086100" cy="1800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sql server  management studio es la heramienta de microsoft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highlight>
                  <a:srgbClr val="EFEFEF"/>
                </a:highlight>
              </a:rPr>
              <a:t>es un entorno integrado para administrar cualquier infraestructura de SQL, desde SQL Server hasta Azure SQL Database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953000" y="182625"/>
            <a:ext cx="3000000" cy="7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6. ¿Cómo se crea una base de datos?</a:t>
            </a:r>
            <a:endParaRPr sz="18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300" y="1073925"/>
            <a:ext cx="3465875" cy="2371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6"/>
          <p:cNvSpPr txBox="1"/>
          <p:nvPr/>
        </p:nvSpPr>
        <p:spPr>
          <a:xfrm>
            <a:off x="5357825" y="3747475"/>
            <a:ext cx="2714700" cy="677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no olvidemos dar refresh para ver los cambios.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0" y="0"/>
            <a:ext cx="3000000" cy="80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7. ¿Para qué sirve el comando USE?</a:t>
            </a:r>
            <a:endParaRPr sz="2000"/>
          </a:p>
        </p:txBody>
      </p:sp>
      <p:sp>
        <p:nvSpPr>
          <p:cNvPr id="94" name="Google Shape;94;p17"/>
          <p:cNvSpPr txBox="1"/>
          <p:nvPr/>
        </p:nvSpPr>
        <p:spPr>
          <a:xfrm>
            <a:off x="134550" y="814175"/>
            <a:ext cx="3000000" cy="800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para dirigirnos al lugar a editar, crear tablas, etc</a:t>
            </a:r>
            <a:endParaRPr sz="20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50" y="2037925"/>
            <a:ext cx="3151575" cy="6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688663" y="344050"/>
            <a:ext cx="3000000" cy="135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8. Crear una tabla cualquiera con 3 columnas y su primarykey.</a:t>
            </a:r>
            <a:endParaRPr sz="19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8375" y="2037925"/>
            <a:ext cx="4731975" cy="276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0" y="0"/>
            <a:ext cx="3000000" cy="10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9. Insertar 3 registros a la tabla creada anteriormente.</a:t>
            </a:r>
            <a:endParaRPr sz="19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14400"/>
            <a:ext cx="6360575" cy="31611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18"/>
          <p:cNvSpPr txBox="1"/>
          <p:nvPr/>
        </p:nvSpPr>
        <p:spPr>
          <a:xfrm>
            <a:off x="5947200" y="267875"/>
            <a:ext cx="3000000" cy="6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10.¿Cómo se elimina una tabla? </a:t>
            </a:r>
            <a:endParaRPr sz="16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9600" y="1062000"/>
            <a:ext cx="2889375" cy="420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267875" y="89300"/>
            <a:ext cx="3000000" cy="6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11.Crear el diseño para una UNIVERSIDAD</a:t>
            </a:r>
            <a:endParaRPr sz="1600"/>
          </a:p>
        </p:txBody>
      </p:sp>
      <p:sp>
        <p:nvSpPr>
          <p:cNvPr id="111" name="Google Shape;111;p19"/>
          <p:cNvSpPr/>
          <p:nvPr/>
        </p:nvSpPr>
        <p:spPr>
          <a:xfrm>
            <a:off x="3339700" y="2295750"/>
            <a:ext cx="1875300" cy="552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UNIVERSIDAD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732225" y="1323150"/>
            <a:ext cx="2304000" cy="677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6287700" y="2571750"/>
            <a:ext cx="2304000" cy="677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TELEFONO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6287700" y="1475550"/>
            <a:ext cx="2304000" cy="677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UBICACIÓN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3636175" y="798450"/>
            <a:ext cx="2304000" cy="677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NAME_U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502675" y="3813575"/>
            <a:ext cx="2304000" cy="677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#PROFESORES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215000" y="3667950"/>
            <a:ext cx="2304000" cy="677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#CURSOS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198675" y="2990850"/>
            <a:ext cx="2304000" cy="677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#ESTUDIANTES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984650" y="1323150"/>
            <a:ext cx="2462100" cy="677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ID_ UNIVERSIDAD</a:t>
            </a:r>
            <a:endParaRPr/>
          </a:p>
        </p:txBody>
      </p:sp>
      <p:cxnSp>
        <p:nvCxnSpPr>
          <p:cNvPr id="120" name="Google Shape;120;p19"/>
          <p:cNvCxnSpPr>
            <a:stCxn id="119" idx="5"/>
            <a:endCxn id="111" idx="1"/>
          </p:cNvCxnSpPr>
          <p:nvPr/>
        </p:nvCxnSpPr>
        <p:spPr>
          <a:xfrm>
            <a:off x="3086184" y="1901091"/>
            <a:ext cx="253500" cy="67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>
            <a:stCxn id="115" idx="4"/>
            <a:endCxn id="111" idx="0"/>
          </p:cNvCxnSpPr>
          <p:nvPr/>
        </p:nvCxnSpPr>
        <p:spPr>
          <a:xfrm flipH="1">
            <a:off x="4277275" y="1475550"/>
            <a:ext cx="510900" cy="82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9"/>
          <p:cNvCxnSpPr>
            <a:stCxn id="114" idx="3"/>
            <a:endCxn id="111" idx="3"/>
          </p:cNvCxnSpPr>
          <p:nvPr/>
        </p:nvCxnSpPr>
        <p:spPr>
          <a:xfrm flipH="1">
            <a:off x="5215113" y="2053491"/>
            <a:ext cx="1410000" cy="51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9"/>
          <p:cNvCxnSpPr>
            <a:stCxn id="113" idx="3"/>
            <a:endCxn id="111" idx="3"/>
          </p:cNvCxnSpPr>
          <p:nvPr/>
        </p:nvCxnSpPr>
        <p:spPr>
          <a:xfrm rot="10800000">
            <a:off x="5215113" y="2571891"/>
            <a:ext cx="1410000" cy="57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>
            <a:stCxn id="117" idx="1"/>
            <a:endCxn id="111" idx="2"/>
          </p:cNvCxnSpPr>
          <p:nvPr/>
        </p:nvCxnSpPr>
        <p:spPr>
          <a:xfrm rot="10800000">
            <a:off x="4277413" y="2847609"/>
            <a:ext cx="1275000" cy="9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9"/>
          <p:cNvCxnSpPr>
            <a:stCxn id="116" idx="0"/>
            <a:endCxn id="111" idx="2"/>
          </p:cNvCxnSpPr>
          <p:nvPr/>
        </p:nvCxnSpPr>
        <p:spPr>
          <a:xfrm flipH="1" rot="10800000">
            <a:off x="3654675" y="2847875"/>
            <a:ext cx="622800" cy="96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>
            <a:stCxn id="118" idx="7"/>
            <a:endCxn id="111" idx="1"/>
          </p:cNvCxnSpPr>
          <p:nvPr/>
        </p:nvCxnSpPr>
        <p:spPr>
          <a:xfrm flipH="1" rot="10800000">
            <a:off x="2165262" y="2571609"/>
            <a:ext cx="1174500" cy="51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0" y="0"/>
            <a:ext cx="3000000" cy="92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12.Crear el diagrama Entidad Relación E-R para el ejercicio anterior.</a:t>
            </a:r>
            <a:endParaRPr sz="1600"/>
          </a:p>
        </p:txBody>
      </p:sp>
      <p:sp>
        <p:nvSpPr>
          <p:cNvPr id="132" name="Google Shape;132;p20"/>
          <p:cNvSpPr/>
          <p:nvPr/>
        </p:nvSpPr>
        <p:spPr>
          <a:xfrm>
            <a:off x="1464475" y="2303850"/>
            <a:ext cx="1535400" cy="571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UNIVERSIDAD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5857875" y="2286000"/>
            <a:ext cx="1535400" cy="571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ESTUDIANTE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3433488" y="2857500"/>
            <a:ext cx="2277025" cy="1196575"/>
          </a:xfrm>
          <a:prstGeom prst="flowChartDecision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INSCRIPCION</a:t>
            </a:r>
            <a:endParaRPr sz="1100"/>
          </a:p>
        </p:txBody>
      </p:sp>
      <p:cxnSp>
        <p:nvCxnSpPr>
          <p:cNvPr id="135" name="Google Shape;135;p20"/>
          <p:cNvCxnSpPr>
            <a:stCxn id="132" idx="3"/>
            <a:endCxn id="134" idx="1"/>
          </p:cNvCxnSpPr>
          <p:nvPr/>
        </p:nvCxnSpPr>
        <p:spPr>
          <a:xfrm>
            <a:off x="2999875" y="2589600"/>
            <a:ext cx="433500" cy="86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>
            <a:stCxn id="133" idx="1"/>
            <a:endCxn id="134" idx="3"/>
          </p:cNvCxnSpPr>
          <p:nvPr/>
        </p:nvCxnSpPr>
        <p:spPr>
          <a:xfrm flipH="1">
            <a:off x="5710575" y="2571750"/>
            <a:ext cx="147300" cy="88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0"/>
          <p:cNvSpPr/>
          <p:nvPr/>
        </p:nvSpPr>
        <p:spPr>
          <a:xfrm>
            <a:off x="3433500" y="1446600"/>
            <a:ext cx="2393100" cy="8394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ID_INSCRIPCION</a:t>
            </a:r>
            <a:endParaRPr/>
          </a:p>
        </p:txBody>
      </p:sp>
      <p:cxnSp>
        <p:nvCxnSpPr>
          <p:cNvPr id="138" name="Google Shape;138;p20"/>
          <p:cNvCxnSpPr>
            <a:stCxn id="137" idx="4"/>
            <a:endCxn id="134" idx="0"/>
          </p:cNvCxnSpPr>
          <p:nvPr/>
        </p:nvCxnSpPr>
        <p:spPr>
          <a:xfrm flipH="1">
            <a:off x="4571850" y="2286000"/>
            <a:ext cx="58200" cy="57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0"/>
          <p:cNvSpPr/>
          <p:nvPr/>
        </p:nvSpPr>
        <p:spPr>
          <a:xfrm>
            <a:off x="303650" y="345570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#ESTUDIANTES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535400" y="1327875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NAME_U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0" y="158055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0" y="242175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#CURSOS</a:t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91700" y="171450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ID_UNIVERSIDAD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2012175" y="345570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DIRECCION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7522375" y="158055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EDAD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5710525" y="114300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7540625" y="257175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7393275" y="369335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GENERO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5986975" y="402075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APELLIDO</a:t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906788" y="1143000"/>
            <a:ext cx="1535400" cy="571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ID_ESTUDIANTE</a:t>
            </a:r>
            <a:endParaRPr sz="1000"/>
          </a:p>
        </p:txBody>
      </p:sp>
      <p:cxnSp>
        <p:nvCxnSpPr>
          <p:cNvPr id="151" name="Google Shape;151;p20"/>
          <p:cNvCxnSpPr>
            <a:stCxn id="140" idx="4"/>
            <a:endCxn id="132" idx="0"/>
          </p:cNvCxnSpPr>
          <p:nvPr/>
        </p:nvCxnSpPr>
        <p:spPr>
          <a:xfrm flipH="1">
            <a:off x="2232300" y="1899375"/>
            <a:ext cx="70800" cy="404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>
            <a:stCxn id="143" idx="4"/>
            <a:endCxn id="132" idx="0"/>
          </p:cNvCxnSpPr>
          <p:nvPr/>
        </p:nvCxnSpPr>
        <p:spPr>
          <a:xfrm>
            <a:off x="859400" y="2286000"/>
            <a:ext cx="1372800" cy="18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>
            <a:stCxn id="142" idx="7"/>
            <a:endCxn id="143" idx="5"/>
          </p:cNvCxnSpPr>
          <p:nvPr/>
        </p:nvCxnSpPr>
        <p:spPr>
          <a:xfrm flipH="1" rot="10800000">
            <a:off x="1310546" y="2202444"/>
            <a:ext cx="91800" cy="303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>
            <a:stCxn id="139" idx="7"/>
            <a:endCxn id="132" idx="2"/>
          </p:cNvCxnSpPr>
          <p:nvPr/>
        </p:nvCxnSpPr>
        <p:spPr>
          <a:xfrm flipH="1" rot="10800000">
            <a:off x="1614196" y="2875494"/>
            <a:ext cx="618000" cy="663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>
            <a:stCxn id="144" idx="0"/>
            <a:endCxn id="132" idx="2"/>
          </p:cNvCxnSpPr>
          <p:nvPr/>
        </p:nvCxnSpPr>
        <p:spPr>
          <a:xfrm rot="10800000">
            <a:off x="2232075" y="2875500"/>
            <a:ext cx="547800" cy="58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>
            <a:stCxn id="149" idx="0"/>
            <a:endCxn id="133" idx="2"/>
          </p:cNvCxnSpPr>
          <p:nvPr/>
        </p:nvCxnSpPr>
        <p:spPr>
          <a:xfrm rot="10800000">
            <a:off x="6625675" y="2857350"/>
            <a:ext cx="129000" cy="116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0"/>
          <p:cNvCxnSpPr>
            <a:stCxn id="148" idx="1"/>
            <a:endCxn id="133" idx="2"/>
          </p:cNvCxnSpPr>
          <p:nvPr/>
        </p:nvCxnSpPr>
        <p:spPr>
          <a:xfrm rot="10800000">
            <a:off x="6625429" y="2857544"/>
            <a:ext cx="992700" cy="919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0"/>
          <p:cNvCxnSpPr>
            <a:stCxn id="147" idx="2"/>
            <a:endCxn id="133" idx="3"/>
          </p:cNvCxnSpPr>
          <p:nvPr/>
        </p:nvCxnSpPr>
        <p:spPr>
          <a:xfrm rot="10800000">
            <a:off x="7393325" y="2571900"/>
            <a:ext cx="147300" cy="28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0"/>
          <p:cNvCxnSpPr>
            <a:stCxn id="145" idx="3"/>
            <a:endCxn id="133" idx="3"/>
          </p:cNvCxnSpPr>
          <p:nvPr/>
        </p:nvCxnSpPr>
        <p:spPr>
          <a:xfrm flipH="1">
            <a:off x="7393229" y="2068356"/>
            <a:ext cx="354000" cy="50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0"/>
          <p:cNvCxnSpPr>
            <a:stCxn id="150" idx="4"/>
            <a:endCxn id="133" idx="0"/>
          </p:cNvCxnSpPr>
          <p:nvPr/>
        </p:nvCxnSpPr>
        <p:spPr>
          <a:xfrm flipH="1">
            <a:off x="6625588" y="1714500"/>
            <a:ext cx="48900" cy="57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0"/>
          <p:cNvSpPr/>
          <p:nvPr/>
        </p:nvSpPr>
        <p:spPr>
          <a:xfrm>
            <a:off x="3665675" y="4179075"/>
            <a:ext cx="2393100" cy="8394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ID_ESTUDIANTE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1106550" y="4255800"/>
            <a:ext cx="2393100" cy="8394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ID_UNIVERSIDAD</a:t>
            </a:r>
            <a:endParaRPr/>
          </a:p>
        </p:txBody>
      </p:sp>
      <p:cxnSp>
        <p:nvCxnSpPr>
          <p:cNvPr id="163" name="Google Shape;163;p20"/>
          <p:cNvCxnSpPr>
            <a:stCxn id="162" idx="7"/>
          </p:cNvCxnSpPr>
          <p:nvPr/>
        </p:nvCxnSpPr>
        <p:spPr>
          <a:xfrm flipH="1" rot="10800000">
            <a:off x="3149189" y="3782027"/>
            <a:ext cx="969000" cy="59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0"/>
          <p:cNvCxnSpPr>
            <a:stCxn id="161" idx="7"/>
          </p:cNvCxnSpPr>
          <p:nvPr/>
        </p:nvCxnSpPr>
        <p:spPr>
          <a:xfrm rot="10800000">
            <a:off x="5143414" y="3714602"/>
            <a:ext cx="564900" cy="58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0" y="0"/>
            <a:ext cx="3000000" cy="7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13.Crear la tabla universidad en base al diseño anterior</a:t>
            </a:r>
            <a:endParaRPr sz="1700"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075" y="833025"/>
            <a:ext cx="5294700" cy="39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