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70" r:id="rId5"/>
    <p:sldId id="287" r:id="rId6"/>
    <p:sldId id="291" r:id="rId7"/>
    <p:sldId id="292" r:id="rId8"/>
    <p:sldId id="293" r:id="rId9"/>
    <p:sldId id="294" r:id="rId10"/>
    <p:sldId id="295" r:id="rId11"/>
    <p:sldId id="296" r:id="rId12"/>
    <p:sldId id="298" r:id="rId13"/>
    <p:sldId id="299" r:id="rId14"/>
    <p:sldId id="300" r:id="rId15"/>
    <p:sldId id="297"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072"/>
    <a:srgbClr val="F95D4D"/>
    <a:srgbClr val="F83C2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2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FB319-4521-D22A-E047-DEFF12339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81DC6B0-9116-99E6-9A6E-EAC75A475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F82070F-0152-195B-AA49-9D9ACA4C724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75891349-8B32-85A8-31D8-744E469FF5F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9C2D86D-83FF-B56B-AD44-5BB41BB531E4}"/>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5718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BBFF-7DC5-F46E-CFFA-E976D5EFCBB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15987C3-9649-97DC-1910-3A1C43F8065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509659-C320-E620-E069-E0491CE598F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530E657-B71F-4FDE-BE0D-84C0393D265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78A834D-90FC-0E4B-23CD-84B9FF295D83}"/>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956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A8E9C0-76B3-68F1-9F07-C9ECEE3E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2A2BB1-C089-D26F-1065-9D605CFDBC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F4D60-5E73-2CDA-F0D4-E26F46EB0049}"/>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4BDF882-BE4E-9410-1230-270B97D89F6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5E9E21-5FBF-72D2-3138-C53A0354D06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679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E016B-047F-B1BD-0CB7-5A4F85E9B0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0C1F8E4-CA60-9817-081E-871B4B4E37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B4594A-94AE-4099-FB5F-C65B1D357CA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5ED090B-02A2-A223-02DC-56F130C968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993CBD3-48D1-61AC-ADB2-0FA50D524AAF}"/>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194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7A01-589F-B600-CDAA-61A62B5C7B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CCCE54-B05C-3513-5D2C-1AB0B1F8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D1A18B-E012-D04A-BF26-10AAFBC15957}"/>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ADA75A8B-EF61-CB6B-6A92-2BA902F9E2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C239CBB-7B5C-E963-D322-3542DE145E3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992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2020-EBD9-CF04-78F1-7E764E24546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1151D3-CFCC-AEA9-2894-404EE4B139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C80ED65-9789-A552-BDBD-D61FB20BF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18283CF-EDF6-E809-C6FC-BA1D4FC9AF9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11308E43-8C03-36D6-2C27-D34C3057DB2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7BE1429-4476-9957-B4E2-F638BA04F97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667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467D-5A1C-64E7-0DA7-682CA2D47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9940E79-194F-1F4C-D65B-928F9F2F6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203FE-F264-34E2-E84A-F7D581DCC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BAAF0B5-971D-8B90-0841-778F8B6D3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196090-DD2B-AE3B-38E1-ECB854F3B2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15B6EEC-9538-A629-B6F8-BDAA2CADD2D4}"/>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8" name="Marcador de pie de página 7">
            <a:extLst>
              <a:ext uri="{FF2B5EF4-FFF2-40B4-BE49-F238E27FC236}">
                <a16:creationId xmlns:a16="http://schemas.microsoft.com/office/drawing/2014/main" id="{484A7FE6-24AA-12C1-B470-68406366E08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40A72EF-D8E5-8228-82B1-90814A5445B2}"/>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66407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E4DB-B212-37D1-8C33-4E2506E6B9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20F3CC-F9B4-8B2E-5433-1D16A19A4F5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4" name="Marcador de pie de página 3">
            <a:extLst>
              <a:ext uri="{FF2B5EF4-FFF2-40B4-BE49-F238E27FC236}">
                <a16:creationId xmlns:a16="http://schemas.microsoft.com/office/drawing/2014/main" id="{8CC9BCEF-5EF4-BF94-F995-7FFD4A9A322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FCBE848-B55D-E198-EC25-DEC21EEEE7F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8765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90FCD8-A10D-AF34-41C8-E8DFB5F2D42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3" name="Marcador de pie de página 2">
            <a:extLst>
              <a:ext uri="{FF2B5EF4-FFF2-40B4-BE49-F238E27FC236}">
                <a16:creationId xmlns:a16="http://schemas.microsoft.com/office/drawing/2014/main" id="{95986406-BCE4-417B-A84B-044F872D372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FC0A926-B1AF-8132-3462-1835D3D363D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5812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D3582-8A40-08C0-BA9B-F3F477BEE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1A71308-7BFC-6F61-A1C5-2B5AF6070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ABC74FE-1D26-3F95-829C-E129B1961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909EE-5E0A-5952-2521-24420D7BD29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BDC1B1A4-F2A6-F4E1-D66A-0EE04F91A64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6E7B396-F7F6-6DED-D1C4-C2024F0CB65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188448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24547-CD34-6657-3227-2BAC1AC78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9B4AE8B-F2D4-759D-7B12-F093FD46B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20922F2-155A-5018-8853-000D6E5EE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01A079-0E8F-0BAB-3F46-152321D63AC0}"/>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3161C234-4539-F60E-C67F-4ACF5EA4E3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48A9964-74E2-F65D-1BF0-7CCDD7146D3A}"/>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314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C1EAB6-F53C-A38F-18F0-BAC845D9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BD2BFC-6BF2-18B1-C44A-D5C720C6B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F71D79-1EEC-5DF9-31F4-98217CB48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09A3956-2F0A-34C6-DBC1-CB3CABC4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AE8ED7E-677B-7180-BB16-B0DFD9192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0D1-2B8B-4314-B1BE-B5FC750AB323}" type="slidenum">
              <a:rPr lang="es-CL" smtClean="0"/>
              <a:t>‹Nº›</a:t>
            </a:fld>
            <a:endParaRPr lang="es-CL"/>
          </a:p>
        </p:txBody>
      </p:sp>
    </p:spTree>
    <p:extLst>
      <p:ext uri="{BB962C8B-B14F-4D97-AF65-F5344CB8AC3E}">
        <p14:creationId xmlns:p14="http://schemas.microsoft.com/office/powerpoint/2010/main" val="194484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xt paris">
            <a:extLst>
              <a:ext uri="{FF2B5EF4-FFF2-40B4-BE49-F238E27FC236}">
                <a16:creationId xmlns:a16="http://schemas.microsoft.com/office/drawing/2014/main" id="{A5DFF874-D70F-3E79-0AAF-83E9A44F35A8}"/>
              </a:ext>
            </a:extLst>
          </p:cNvPr>
          <p:cNvSpPr txBox="1"/>
          <p:nvPr/>
        </p:nvSpPr>
        <p:spPr>
          <a:xfrm>
            <a:off x="3054630" y="-955824"/>
            <a:ext cx="608274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Estructura de datos</a:t>
            </a:r>
          </a:p>
        </p:txBody>
      </p:sp>
      <p:sp>
        <p:nvSpPr>
          <p:cNvPr id="20" name="txt ubicación">
            <a:extLst>
              <a:ext uri="{FF2B5EF4-FFF2-40B4-BE49-F238E27FC236}">
                <a16:creationId xmlns:a16="http://schemas.microsoft.com/office/drawing/2014/main" id="{0D8509D1-51F9-31C6-0433-AC608A11F0A1}"/>
              </a:ext>
            </a:extLst>
          </p:cNvPr>
          <p:cNvSpPr txBox="1"/>
          <p:nvPr/>
        </p:nvSpPr>
        <p:spPr>
          <a:xfrm>
            <a:off x="963200" y="68453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sp>
        <p:nvSpPr>
          <p:cNvPr id="25" name="Elipse 1">
            <a:extLst>
              <a:ext uri="{FF2B5EF4-FFF2-40B4-BE49-F238E27FC236}">
                <a16:creationId xmlns:a16="http://schemas.microsoft.com/office/drawing/2014/main" id="{A68AD501-A4C5-962B-55AE-540B5B4C3BE8}"/>
              </a:ext>
            </a:extLst>
          </p:cNvPr>
          <p:cNvSpPr/>
          <p:nvPr/>
        </p:nvSpPr>
        <p:spPr>
          <a:xfrm>
            <a:off x="-281928"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335928"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281928"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281928"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281928"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33365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87272" y="701137"/>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¿Qué es HIVE?</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
        <p:nvSpPr>
          <p:cNvPr id="6" name="CuadroTexto 5">
            <a:extLst>
              <a:ext uri="{FF2B5EF4-FFF2-40B4-BE49-F238E27FC236}">
                <a16:creationId xmlns:a16="http://schemas.microsoft.com/office/drawing/2014/main" id="{50ECC494-2DA4-4B9D-873A-A9FF589B640D}"/>
              </a:ext>
            </a:extLst>
          </p:cNvPr>
          <p:cNvSpPr txBox="1"/>
          <p:nvPr/>
        </p:nvSpPr>
        <p:spPr>
          <a:xfrm>
            <a:off x="1290871" y="2256740"/>
            <a:ext cx="6865784" cy="2862322"/>
          </a:xfrm>
          <a:prstGeom prst="rect">
            <a:avLst/>
          </a:prstGeom>
          <a:noFill/>
        </p:spPr>
        <p:txBody>
          <a:bodyPr wrap="square">
            <a:spAutoFit/>
          </a:bodyPr>
          <a:lstStyle/>
          <a:p>
            <a:pPr algn="ctr"/>
            <a:r>
              <a:rPr lang="es-ES" b="0" i="0" dirty="0">
                <a:solidFill>
                  <a:srgbClr val="D1D5DB"/>
                </a:solidFill>
                <a:effectLst/>
              </a:rPr>
              <a:t>Hive es un sistema de gestión de bases de datos de código abierto que se utiliza para almacenar y analizar grandes conjuntos de datos en un entorno distribuido. Está diseñado para facilitar la consulta y el análisis de datos utilizando un lenguaje de consulta sencillo denominado HQL (Hive Query Language), que es similar al lenguaje SQL utilizado en bases de datos relacionales. Hive se basa en Hadoop, una plataforma de código abierto para el almacenamiento y procesamiento distribuido de datos, lo que permite a Hive manejar grandes volúmenes de datos de forma rápida y eficiente. Se utiliza principalmente en aplicaciones de análisis de datos en grandes empresas y organizaciones.</a:t>
            </a:r>
            <a:endParaRPr lang="es-ES" dirty="0"/>
          </a:p>
        </p:txBody>
      </p:sp>
    </p:spTree>
    <p:extLst>
      <p:ext uri="{BB962C8B-B14F-4D97-AF65-F5344CB8AC3E}">
        <p14:creationId xmlns:p14="http://schemas.microsoft.com/office/powerpoint/2010/main" val="456989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87272" y="701137"/>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¿Qué es Provider?</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
        <p:nvSpPr>
          <p:cNvPr id="6" name="CuadroTexto 5">
            <a:extLst>
              <a:ext uri="{FF2B5EF4-FFF2-40B4-BE49-F238E27FC236}">
                <a16:creationId xmlns:a16="http://schemas.microsoft.com/office/drawing/2014/main" id="{50ECC494-2DA4-4B9D-873A-A9FF589B640D}"/>
              </a:ext>
            </a:extLst>
          </p:cNvPr>
          <p:cNvSpPr txBox="1"/>
          <p:nvPr/>
        </p:nvSpPr>
        <p:spPr>
          <a:xfrm>
            <a:off x="1089200" y="2190628"/>
            <a:ext cx="7067455" cy="3205434"/>
          </a:xfrm>
          <a:prstGeom prst="rect">
            <a:avLst/>
          </a:prstGeom>
          <a:noFill/>
        </p:spPr>
        <p:txBody>
          <a:bodyPr wrap="square">
            <a:spAutoFit/>
          </a:bodyPr>
          <a:lstStyle/>
          <a:p>
            <a:pPr algn="ctr"/>
            <a:r>
              <a:rPr lang="es-ES" b="0" i="0" dirty="0">
                <a:solidFill>
                  <a:srgbClr val="D1D5DB"/>
                </a:solidFill>
                <a:effectLst/>
                <a:latin typeface="Söhne"/>
              </a:rPr>
              <a:t>Provider es un paquete de software de código abierto para Flutter y Dart que se utiliza como una forma de inyectar datos y comportamientos en las aplicaciones móviles desarrolladas con estas tecnologías. Proporciona una solución de inyección de dependencias que permite a los desarrolladores crear y compartir fácilmente datos y comportamientos entre diferentes partes de una aplicación. Esto hace que sea más fácil desarrollar aplicaciones móviles complejas y modulares, y permite un mejor control y mantenimiento del estado de la aplicación. Provider se utiliza ampliamente en la comunidad de Flutter y es considerado como una forma recomendada de administrar el estado de una aplicación Flutter.</a:t>
            </a:r>
            <a:endParaRPr lang="es-ES" dirty="0"/>
          </a:p>
        </p:txBody>
      </p:sp>
    </p:spTree>
    <p:extLst>
      <p:ext uri="{BB962C8B-B14F-4D97-AF65-F5344CB8AC3E}">
        <p14:creationId xmlns:p14="http://schemas.microsoft.com/office/powerpoint/2010/main" val="1686973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87272" y="846508"/>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¿Qué es Navigator?</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
        <p:nvSpPr>
          <p:cNvPr id="5" name="CuadroTexto 4">
            <a:extLst>
              <a:ext uri="{FF2B5EF4-FFF2-40B4-BE49-F238E27FC236}">
                <a16:creationId xmlns:a16="http://schemas.microsoft.com/office/drawing/2014/main" id="{769A8FA7-BDB2-B9CF-B1A3-AD13DA956A9A}"/>
              </a:ext>
            </a:extLst>
          </p:cNvPr>
          <p:cNvSpPr txBox="1"/>
          <p:nvPr/>
        </p:nvSpPr>
        <p:spPr>
          <a:xfrm>
            <a:off x="963201" y="2205951"/>
            <a:ext cx="7193454" cy="2585323"/>
          </a:xfrm>
          <a:prstGeom prst="rect">
            <a:avLst/>
          </a:prstGeom>
          <a:noFill/>
        </p:spPr>
        <p:txBody>
          <a:bodyPr wrap="square">
            <a:spAutoFit/>
          </a:bodyPr>
          <a:lstStyle/>
          <a:p>
            <a:pPr algn="ctr"/>
            <a:r>
              <a:rPr lang="es-ES" b="0" i="0" dirty="0">
                <a:solidFill>
                  <a:srgbClr val="D1D5DB"/>
                </a:solidFill>
                <a:effectLst/>
                <a:latin typeface="Söhne"/>
              </a:rPr>
              <a:t>En Dart, Navigator es una clase que se utiliza para gestionar la navegación entre las diferentes pantallas o páginas de una aplicación. La clase Navigator proporciona métodos para navegar hacia delante y hacia atrás entre las páginas de la aplicación, así como para acceder a información sobre el historial de navegación y el estado actual de la aplicación.</a:t>
            </a:r>
          </a:p>
          <a:p>
            <a:pPr algn="l"/>
            <a:endParaRPr lang="es-ES" b="0" i="0" dirty="0">
              <a:solidFill>
                <a:srgbClr val="D1D5DB"/>
              </a:solidFill>
              <a:effectLst/>
              <a:latin typeface="Söhne"/>
            </a:endParaRPr>
          </a:p>
          <a:p>
            <a:pPr algn="ctr"/>
            <a:r>
              <a:rPr lang="es-ES" b="0" i="0" dirty="0">
                <a:solidFill>
                  <a:srgbClr val="D1D5DB"/>
                </a:solidFill>
                <a:effectLst/>
                <a:latin typeface="Söhne"/>
              </a:rPr>
              <a:t>Por ejemplo, si una aplicación de Dart tiene una pantalla de inicio y una pantalla de detalles, se puede utilizar la clase Navigator para navegar desde la pantalla de inicio a la pantalla de detalles y viceversa</a:t>
            </a:r>
          </a:p>
        </p:txBody>
      </p:sp>
    </p:spTree>
    <p:extLst>
      <p:ext uri="{BB962C8B-B14F-4D97-AF65-F5344CB8AC3E}">
        <p14:creationId xmlns:p14="http://schemas.microsoft.com/office/powerpoint/2010/main" val="4133166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903813" y="309356"/>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Documentación </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pic>
        <p:nvPicPr>
          <p:cNvPr id="6" name="Imagen 5">
            <a:extLst>
              <a:ext uri="{FF2B5EF4-FFF2-40B4-BE49-F238E27FC236}">
                <a16:creationId xmlns:a16="http://schemas.microsoft.com/office/drawing/2014/main" id="{707904B0-AF42-B6A7-D9B2-3F3348094E6C}"/>
              </a:ext>
            </a:extLst>
          </p:cNvPr>
          <p:cNvPicPr>
            <a:picLocks noChangeAspect="1"/>
          </p:cNvPicPr>
          <p:nvPr/>
        </p:nvPicPr>
        <p:blipFill rotWithShape="1">
          <a:blip r:embed="rId5"/>
          <a:srcRect t="10332"/>
          <a:stretch/>
        </p:blipFill>
        <p:spPr>
          <a:xfrm>
            <a:off x="5637550" y="3316537"/>
            <a:ext cx="6090281" cy="3413140"/>
          </a:xfrm>
          <a:prstGeom prst="rect">
            <a:avLst/>
          </a:prstGeom>
        </p:spPr>
      </p:pic>
      <p:sp>
        <p:nvSpPr>
          <p:cNvPr id="8" name="CuadroTexto 7">
            <a:extLst>
              <a:ext uri="{FF2B5EF4-FFF2-40B4-BE49-F238E27FC236}">
                <a16:creationId xmlns:a16="http://schemas.microsoft.com/office/drawing/2014/main" id="{34772C69-AFC2-7201-FDAA-6D9BFA4D0137}"/>
              </a:ext>
            </a:extLst>
          </p:cNvPr>
          <p:cNvSpPr txBox="1"/>
          <p:nvPr/>
        </p:nvSpPr>
        <p:spPr>
          <a:xfrm>
            <a:off x="887259" y="1500655"/>
            <a:ext cx="6990230" cy="1815882"/>
          </a:xfrm>
          <a:prstGeom prst="rect">
            <a:avLst/>
          </a:prstGeom>
          <a:noFill/>
        </p:spPr>
        <p:txBody>
          <a:bodyPr wrap="square">
            <a:spAutoFit/>
          </a:bodyPr>
          <a:lstStyle/>
          <a:p>
            <a:pPr algn="ctr"/>
            <a:r>
              <a:rPr lang="es-ES" sz="1400" b="0" i="0" dirty="0">
                <a:solidFill>
                  <a:srgbClr val="D1D5DB"/>
                </a:solidFill>
                <a:effectLst/>
                <a:latin typeface="Söhne"/>
              </a:rPr>
              <a:t>La página de documentación de Flutter es un sitio web donde se pueden encontrar recursos y tutoriales detallados sobre cómo utilizar Flutter para crear aplicaciones móviles. La documentación de Flutter incluye instrucciones sobre cómo configurar Flutter en tu entorno de desarrollo, cómo crear y ejecutar tu primera aplicación, cómo utilizar widgets y otras herramientas de Flutter para construir la interfaz de usuario de tu aplicación, y cómo depurar y probar tu aplicación para asegurarte de que funcione correctamente. La documentación de Flutter es una herramienta esencial para cualquier desarrollador que quiera utilizar Flutter para crear aplicaciones móviles.</a:t>
            </a:r>
            <a:endParaRPr lang="es-ES" sz="1400" dirty="0"/>
          </a:p>
        </p:txBody>
      </p:sp>
    </p:spTree>
    <p:extLst>
      <p:ext uri="{BB962C8B-B14F-4D97-AF65-F5344CB8AC3E}">
        <p14:creationId xmlns:p14="http://schemas.microsoft.com/office/powerpoint/2010/main" val="1446011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903813" y="309356"/>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PACKAGE  </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Imagen 4">
            <a:extLst>
              <a:ext uri="{FF2B5EF4-FFF2-40B4-BE49-F238E27FC236}">
                <a16:creationId xmlns:a16="http://schemas.microsoft.com/office/drawing/2014/main" id="{B5645669-0753-9D44-4AB5-8077F83D3B01}"/>
              </a:ext>
            </a:extLst>
          </p:cNvPr>
          <p:cNvPicPr>
            <a:picLocks noChangeAspect="1"/>
          </p:cNvPicPr>
          <p:nvPr/>
        </p:nvPicPr>
        <p:blipFill rotWithShape="1">
          <a:blip r:embed="rId4"/>
          <a:srcRect t="9371"/>
          <a:stretch/>
        </p:blipFill>
        <p:spPr>
          <a:xfrm>
            <a:off x="2903813" y="2708786"/>
            <a:ext cx="6985618" cy="3956876"/>
          </a:xfrm>
          <a:prstGeom prst="rect">
            <a:avLst/>
          </a:prstGeom>
        </p:spPr>
      </p:pic>
      <p:sp>
        <p:nvSpPr>
          <p:cNvPr id="8" name="CuadroTexto 7">
            <a:extLst>
              <a:ext uri="{FF2B5EF4-FFF2-40B4-BE49-F238E27FC236}">
                <a16:creationId xmlns:a16="http://schemas.microsoft.com/office/drawing/2014/main" id="{AAF1A749-0F72-A895-5B6C-FF0B23447448}"/>
              </a:ext>
            </a:extLst>
          </p:cNvPr>
          <p:cNvSpPr txBox="1"/>
          <p:nvPr/>
        </p:nvSpPr>
        <p:spPr>
          <a:xfrm>
            <a:off x="2670732" y="1240617"/>
            <a:ext cx="7296338" cy="1200329"/>
          </a:xfrm>
          <a:prstGeom prst="rect">
            <a:avLst/>
          </a:prstGeom>
          <a:noFill/>
        </p:spPr>
        <p:txBody>
          <a:bodyPr wrap="square">
            <a:spAutoFit/>
          </a:bodyPr>
          <a:lstStyle/>
          <a:p>
            <a:pPr algn="ctr"/>
            <a:r>
              <a:rPr lang="es-ES" b="0" i="0" dirty="0" err="1">
                <a:solidFill>
                  <a:srgbClr val="D1D5DB"/>
                </a:solidFill>
                <a:effectLst/>
                <a:latin typeface="Söhne"/>
              </a:rPr>
              <a:t>Pub.dev</a:t>
            </a:r>
            <a:r>
              <a:rPr lang="es-ES" b="0" i="0" dirty="0">
                <a:solidFill>
                  <a:srgbClr val="D1D5DB"/>
                </a:solidFill>
                <a:effectLst/>
                <a:latin typeface="Söhne"/>
              </a:rPr>
              <a:t> es una página web desarrollada por Google que se utiliza para publicar y descubrir paquetes de software para el lenguaje de programación Dart. Los paquetes de Dart son código que puede ser utilizado por otros desarrolladores en sus aplicaciones de Dart</a:t>
            </a:r>
            <a:endParaRPr lang="es-ES" dirty="0"/>
          </a:p>
        </p:txBody>
      </p:sp>
    </p:spTree>
    <p:extLst>
      <p:ext uri="{BB962C8B-B14F-4D97-AF65-F5344CB8AC3E}">
        <p14:creationId xmlns:p14="http://schemas.microsoft.com/office/powerpoint/2010/main" val="4193179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42" presetClass="path" presetSubtype="0" accel="50000" decel="50000" fill="hold" grpId="0" nodeType="withEffect">
                                  <p:stCondLst>
                                    <p:cond delay="0"/>
                                  </p:stCondLst>
                                  <p:childTnLst>
                                    <p:animMotion origin="layout" path="M 4.58333E-6 2.22222E-6 L 4.58333E-6 0.37014 " pathEditMode="relative" rAng="0" ptsTypes="AA">
                                      <p:cBhvr>
                                        <p:cTn id="16" dur="250" fill="hold"/>
                                        <p:tgtEl>
                                          <p:spTgt spid="15"/>
                                        </p:tgtEl>
                                        <p:attrNameLst>
                                          <p:attrName>ppt_x</p:attrName>
                                          <p:attrName>ppt_y</p:attrName>
                                        </p:attrNameLst>
                                      </p:cBhvr>
                                      <p:rCtr x="0" y="18495"/>
                                    </p:animMotion>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87272" y="701137"/>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Conclusiones</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
        <p:nvSpPr>
          <p:cNvPr id="6" name="CuadroTexto 5">
            <a:extLst>
              <a:ext uri="{FF2B5EF4-FFF2-40B4-BE49-F238E27FC236}">
                <a16:creationId xmlns:a16="http://schemas.microsoft.com/office/drawing/2014/main" id="{50ECC494-2DA4-4B9D-873A-A9FF589B640D}"/>
              </a:ext>
            </a:extLst>
          </p:cNvPr>
          <p:cNvSpPr txBox="1"/>
          <p:nvPr/>
        </p:nvSpPr>
        <p:spPr>
          <a:xfrm>
            <a:off x="1089200" y="1754648"/>
            <a:ext cx="7067455" cy="4062651"/>
          </a:xfrm>
          <a:prstGeom prst="rect">
            <a:avLst/>
          </a:prstGeom>
          <a:noFill/>
        </p:spPr>
        <p:txBody>
          <a:bodyPr wrap="square">
            <a:spAutoFit/>
          </a:bodyPr>
          <a:lstStyle/>
          <a:p>
            <a:pPr algn="l" rtl="0" fontAlgn="base"/>
            <a:r>
              <a:rPr lang="es-ES" sz="1600" b="0" i="0" dirty="0">
                <a:solidFill>
                  <a:schemeClr val="bg1"/>
                </a:solidFill>
                <a:effectLst/>
                <a:latin typeface="Times New Roman" panose="02020603050405020304" pitchFamily="18" charset="0"/>
              </a:rPr>
              <a:t>Después del proceso de programación de la app "Shitpost </a:t>
            </a:r>
            <a:r>
              <a:rPr lang="es-ES" sz="1600" dirty="0">
                <a:solidFill>
                  <a:schemeClr val="bg1"/>
                </a:solidFill>
                <a:latin typeface="Times New Roman" panose="02020603050405020304" pitchFamily="18" charset="0"/>
              </a:rPr>
              <a:t>G</a:t>
            </a:r>
            <a:r>
              <a:rPr lang="es-ES" sz="1600" b="0" i="0" dirty="0">
                <a:solidFill>
                  <a:schemeClr val="bg1"/>
                </a:solidFill>
                <a:effectLst/>
                <a:latin typeface="Times New Roman" panose="02020603050405020304" pitchFamily="18" charset="0"/>
              </a:rPr>
              <a:t>ame </a:t>
            </a:r>
            <a:r>
              <a:rPr lang="es-ES" sz="1600" dirty="0">
                <a:solidFill>
                  <a:schemeClr val="bg1"/>
                </a:solidFill>
                <a:latin typeface="Times New Roman" panose="02020603050405020304" pitchFamily="18" charset="0"/>
              </a:rPr>
              <a:t>M</a:t>
            </a:r>
            <a:r>
              <a:rPr lang="es-ES" sz="1600" b="0" i="0" dirty="0">
                <a:solidFill>
                  <a:schemeClr val="bg1"/>
                </a:solidFill>
                <a:effectLst/>
                <a:latin typeface="Times New Roman" panose="02020603050405020304" pitchFamily="18" charset="0"/>
              </a:rPr>
              <a:t>emory", llegamos a las siguientes conclusiones: </a:t>
            </a:r>
          </a:p>
          <a:p>
            <a:pPr algn="l" rtl="0" fontAlgn="base"/>
            <a:endParaRPr lang="es-ES" sz="1600" b="0" i="0" dirty="0">
              <a:solidFill>
                <a:schemeClr val="bg1"/>
              </a:solidFill>
              <a:effectLst/>
              <a:latin typeface="Segoe UI" panose="020B0502040204020203" pitchFamily="34" charset="0"/>
            </a:endParaRPr>
          </a:p>
          <a:p>
            <a:pPr marL="285750" indent="-285750" algn="l" rtl="0" fontAlgn="base">
              <a:buFont typeface="Courier New" panose="02070309020205020404" pitchFamily="49" charset="0"/>
              <a:buChar char="o"/>
            </a:pPr>
            <a:r>
              <a:rPr lang="es-ES" sz="1600" b="0" i="0" dirty="0">
                <a:solidFill>
                  <a:schemeClr val="bg1"/>
                </a:solidFill>
                <a:effectLst/>
                <a:latin typeface="Times New Roman" panose="02020603050405020304" pitchFamily="18" charset="0"/>
              </a:rPr>
              <a:t>Utilizar el framework Flutter nos permitió desarrollar la app de forma rápida y sencilla, con una interfaz de usuario atractiva y fácil de usar.</a:t>
            </a:r>
          </a:p>
          <a:p>
            <a:pPr algn="l" rtl="0" fontAlgn="base"/>
            <a:r>
              <a:rPr lang="es-ES" sz="1600" b="0" i="0" dirty="0">
                <a:solidFill>
                  <a:schemeClr val="bg1"/>
                </a:solidFill>
                <a:effectLst/>
                <a:latin typeface="Times New Roman" panose="02020603050405020304" pitchFamily="18" charset="0"/>
              </a:rPr>
              <a:t> </a:t>
            </a:r>
            <a:endParaRPr lang="es-ES" sz="1600" b="0" i="0" dirty="0">
              <a:solidFill>
                <a:schemeClr val="bg1"/>
              </a:solidFill>
              <a:effectLst/>
              <a:latin typeface="Segoe UI" panose="020B0502040204020203" pitchFamily="34" charset="0"/>
            </a:endParaRPr>
          </a:p>
          <a:p>
            <a:pPr marL="285750" indent="-285750" algn="l" rtl="0" fontAlgn="base">
              <a:buFont typeface="Courier New" panose="02070309020205020404" pitchFamily="49" charset="0"/>
              <a:buChar char="o"/>
            </a:pPr>
            <a:r>
              <a:rPr lang="es-ES" sz="1600" b="0" i="0" dirty="0">
                <a:solidFill>
                  <a:schemeClr val="bg1"/>
                </a:solidFill>
                <a:effectLst/>
                <a:latin typeface="Times New Roman" panose="02020603050405020304" pitchFamily="18" charset="0"/>
              </a:rPr>
              <a:t>La amplia gama de componentes y herramientas disponibles en Flutter nos ayudó a crear un juego divertido y adictivo, con diferentes niveles de dificultad. </a:t>
            </a:r>
          </a:p>
          <a:p>
            <a:pPr algn="l" rtl="0" fontAlgn="base"/>
            <a:endParaRPr lang="es-ES" sz="1600" b="0" i="0" dirty="0">
              <a:solidFill>
                <a:schemeClr val="bg1"/>
              </a:solidFill>
              <a:effectLst/>
              <a:latin typeface="Segoe UI" panose="020B0502040204020203" pitchFamily="34" charset="0"/>
            </a:endParaRPr>
          </a:p>
          <a:p>
            <a:pPr marL="285750" indent="-285750" algn="l" rtl="0" fontAlgn="base">
              <a:buFont typeface="Courier New" panose="02070309020205020404" pitchFamily="49" charset="0"/>
              <a:buChar char="o"/>
            </a:pPr>
            <a:r>
              <a:rPr lang="es-ES" sz="1600" b="0" i="0" dirty="0">
                <a:solidFill>
                  <a:schemeClr val="bg1"/>
                </a:solidFill>
                <a:effectLst/>
                <a:latin typeface="Times New Roman" panose="02020603050405020304" pitchFamily="18" charset="0"/>
              </a:rPr>
              <a:t>La flexibilidad y facilidad de uso de Flutter nos permitió implementar un sistema de puntuación que motiva a los jugadores a mejorar su desempeño. </a:t>
            </a:r>
          </a:p>
          <a:p>
            <a:pPr marL="285750" indent="-285750" algn="l" rtl="0" fontAlgn="base">
              <a:buFont typeface="Courier New" panose="02070309020205020404" pitchFamily="49" charset="0"/>
              <a:buChar char="o"/>
            </a:pPr>
            <a:endParaRPr lang="es-ES" sz="1600" b="0" i="0" dirty="0">
              <a:solidFill>
                <a:schemeClr val="bg1"/>
              </a:solidFill>
              <a:effectLst/>
              <a:latin typeface="Segoe UI" panose="020B0502040204020203" pitchFamily="34" charset="0"/>
            </a:endParaRPr>
          </a:p>
          <a:p>
            <a:pPr marL="285750" indent="-285750" algn="l" rtl="0" fontAlgn="base">
              <a:buFont typeface="Courier New" panose="02070309020205020404" pitchFamily="49" charset="0"/>
              <a:buChar char="o"/>
            </a:pPr>
            <a:r>
              <a:rPr lang="es-ES" sz="1600" b="0" i="0" dirty="0">
                <a:solidFill>
                  <a:schemeClr val="bg1"/>
                </a:solidFill>
                <a:effectLst/>
                <a:latin typeface="Times New Roman" panose="02020603050405020304" pitchFamily="18" charset="0"/>
              </a:rPr>
              <a:t>En general, el proceso de programación utilizando Flutter fue eficiente y nos permitió crear una app de alta calidad que cumple con las expectativas de los jugadores. </a:t>
            </a:r>
            <a:endParaRPr lang="es-ES" sz="1600" b="0" i="0" dirty="0">
              <a:solidFill>
                <a:schemeClr val="bg1"/>
              </a:solidFill>
              <a:effectLst/>
              <a:latin typeface="Segoe UI" panose="020B0502040204020203" pitchFamily="34" charset="0"/>
            </a:endParaRPr>
          </a:p>
          <a:p>
            <a:pPr algn="ctr"/>
            <a:endParaRPr lang="es-ES" dirty="0"/>
          </a:p>
        </p:txBody>
      </p:sp>
    </p:spTree>
    <p:extLst>
      <p:ext uri="{BB962C8B-B14F-4D97-AF65-F5344CB8AC3E}">
        <p14:creationId xmlns:p14="http://schemas.microsoft.com/office/powerpoint/2010/main" val="3014323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76093" y="1155018"/>
            <a:ext cx="6713716"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Estructura de datos</a:t>
            </a:r>
          </a:p>
        </p:txBody>
      </p:sp>
      <p:sp>
        <p:nvSpPr>
          <p:cNvPr id="14" name="txt francia">
            <a:extLst>
              <a:ext uri="{FF2B5EF4-FFF2-40B4-BE49-F238E27FC236}">
                <a16:creationId xmlns:a16="http://schemas.microsoft.com/office/drawing/2014/main" id="{3DF0CE95-9892-10C7-BE52-E9C1F2E743D4}"/>
              </a:ext>
            </a:extLst>
          </p:cNvPr>
          <p:cNvSpPr txBox="1"/>
          <p:nvPr/>
        </p:nvSpPr>
        <p:spPr>
          <a:xfrm>
            <a:off x="4018527" y="2143597"/>
            <a:ext cx="4234387" cy="2893100"/>
          </a:xfrm>
          <a:prstGeom prst="rect">
            <a:avLst/>
          </a:prstGeom>
          <a:noFill/>
        </p:spPr>
        <p:txBody>
          <a:bodyPr wrap="square" rtlCol="0">
            <a:spAutoFit/>
          </a:bodyPr>
          <a:lstStyle/>
          <a:p>
            <a:pPr algn="ctr"/>
            <a:r>
              <a:rPr lang="es-CL" sz="2800" b="1"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Integrantes:</a:t>
            </a:r>
          </a:p>
          <a:p>
            <a:pPr algn="ctr"/>
            <a:endParaRPr lang="es-CL" sz="2800" b="1"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a:p>
            <a:pPr algn="ctr" fontAlgn="base"/>
            <a:r>
              <a:rPr lang="es-ES" dirty="0">
                <a:solidFill>
                  <a:schemeClr val="bg1"/>
                </a:solidFill>
              </a:rPr>
              <a:t>Alexander Heytan Callisaya Valencia</a:t>
            </a:r>
          </a:p>
          <a:p>
            <a:pPr algn="ctr" fontAlgn="base"/>
            <a:r>
              <a:rPr lang="es-ES" dirty="0">
                <a:solidFill>
                  <a:schemeClr val="bg1"/>
                </a:solidFill>
              </a:rPr>
              <a:t>  </a:t>
            </a:r>
          </a:p>
          <a:p>
            <a:pPr algn="ctr" fontAlgn="base"/>
            <a:r>
              <a:rPr lang="es-ES" dirty="0">
                <a:solidFill>
                  <a:schemeClr val="bg1"/>
                </a:solidFill>
              </a:rPr>
              <a:t>Henry Javier Huarachi Quispe  </a:t>
            </a:r>
          </a:p>
          <a:p>
            <a:pPr algn="ctr" fontAlgn="base"/>
            <a:endParaRPr lang="es-ES" dirty="0">
              <a:solidFill>
                <a:schemeClr val="bg1"/>
              </a:solidFill>
            </a:endParaRPr>
          </a:p>
          <a:p>
            <a:pPr algn="ctr" fontAlgn="base"/>
            <a:r>
              <a:rPr lang="es-ES" dirty="0">
                <a:solidFill>
                  <a:schemeClr val="bg1"/>
                </a:solidFill>
              </a:rPr>
              <a:t>Freddy Machaca Mamani  </a:t>
            </a:r>
          </a:p>
          <a:p>
            <a:pPr algn="ctr" fontAlgn="base"/>
            <a:endParaRPr lang="es-ES" dirty="0">
              <a:solidFill>
                <a:schemeClr val="bg1"/>
              </a:solidFill>
            </a:endParaRPr>
          </a:p>
          <a:p>
            <a:pPr algn="ctr" fontAlgn="base"/>
            <a:r>
              <a:rPr lang="es-ES" dirty="0">
                <a:solidFill>
                  <a:schemeClr val="bg1"/>
                </a:solidFill>
              </a:rPr>
              <a:t>Kevin Oscar Mamani Laura </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E4443C00-298C-0D40-55C6-07B21502757E}"/>
              </a:ext>
            </a:extLst>
          </p:cNvPr>
          <p:cNvSpPr txBox="1"/>
          <p:nvPr/>
        </p:nvSpPr>
        <p:spPr>
          <a:xfrm>
            <a:off x="337605" y="5520836"/>
            <a:ext cx="6113928" cy="878510"/>
          </a:xfrm>
          <a:prstGeom prst="rect">
            <a:avLst/>
          </a:prstGeom>
          <a:noFill/>
        </p:spPr>
        <p:txBody>
          <a:bodyPr wrap="square">
            <a:spAutoFit/>
          </a:bodyPr>
          <a:lstStyle/>
          <a:p>
            <a:pPr algn="l" rtl="0" fontAlgn="base">
              <a:lnSpc>
                <a:spcPct val="150000"/>
              </a:lnSpc>
            </a:pPr>
            <a:r>
              <a:rPr lang="es-ES" sz="1800" b="1" i="0" dirty="0">
                <a:solidFill>
                  <a:srgbClr val="FA8072"/>
                </a:solidFill>
                <a:effectLst/>
                <a:latin typeface="Calibri" panose="020F0502020204030204" pitchFamily="34" charset="0"/>
              </a:rPr>
              <a:t>DOCENTE:  </a:t>
            </a:r>
            <a:endParaRPr lang="es-ES" b="1" i="0" dirty="0">
              <a:solidFill>
                <a:srgbClr val="FA8072"/>
              </a:solidFill>
              <a:effectLst/>
              <a:latin typeface="Segoe UI" panose="020B0502040204020203" pitchFamily="34" charset="0"/>
            </a:endParaRPr>
          </a:p>
          <a:p>
            <a:pPr algn="l" rtl="0" fontAlgn="base">
              <a:lnSpc>
                <a:spcPct val="150000"/>
              </a:lnSpc>
            </a:pPr>
            <a:r>
              <a:rPr lang="es-ES" sz="1800" b="1" i="0" dirty="0">
                <a:solidFill>
                  <a:schemeClr val="bg1"/>
                </a:solidFill>
                <a:effectLst/>
                <a:latin typeface="Calibri" panose="020F0502020204030204" pitchFamily="34" charset="0"/>
              </a:rPr>
              <a:t>Lic. </a:t>
            </a:r>
            <a:r>
              <a:rPr lang="es-ES" sz="1800" b="0" i="0" dirty="0">
                <a:solidFill>
                  <a:schemeClr val="bg1"/>
                </a:solidFill>
                <a:effectLst/>
                <a:latin typeface="Calibri" panose="020F0502020204030204" pitchFamily="34" charset="0"/>
              </a:rPr>
              <a:t>William Roddy Barra Paredes  </a:t>
            </a:r>
            <a:endParaRPr lang="es-ES"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478325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42" presetClass="path" presetSubtype="0" accel="50000" decel="50000" fill="hold" grpId="0" nodeType="withEffect">
                                  <p:stCondLst>
                                    <p:cond delay="0"/>
                                  </p:stCondLst>
                                  <p:childTnLst>
                                    <p:animMotion origin="layout" path="M 4.58333E-6 2.22222E-6 L 4.58333E-6 0.37014 " pathEditMode="relative" rAng="0" ptsTypes="AA">
                                      <p:cBhvr>
                                        <p:cTn id="16" dur="250" fill="hold"/>
                                        <p:tgtEl>
                                          <p:spTgt spid="15"/>
                                        </p:tgtEl>
                                        <p:attrNameLst>
                                          <p:attrName>ppt_x</p:attrName>
                                          <p:attrName>ppt_y</p:attrName>
                                        </p:attrNameLst>
                                      </p:cBhvr>
                                      <p:rCtr x="0" y="18495"/>
                                    </p:animMotion>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4" grpId="0"/>
      <p:bldP spid="15"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451566" y="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xt subtítulo">
            <a:extLst>
              <a:ext uri="{FF2B5EF4-FFF2-40B4-BE49-F238E27FC236}">
                <a16:creationId xmlns:a16="http://schemas.microsoft.com/office/drawing/2014/main" id="{48CEE346-0EAC-821B-7960-CF1C557E712B}"/>
              </a:ext>
            </a:extLst>
          </p:cNvPr>
          <p:cNvSpPr txBox="1"/>
          <p:nvPr/>
        </p:nvSpPr>
        <p:spPr>
          <a:xfrm>
            <a:off x="1484844" y="1971234"/>
            <a:ext cx="5020722" cy="707886"/>
          </a:xfrm>
          <a:prstGeom prst="rect">
            <a:avLst/>
          </a:prstGeom>
          <a:noFill/>
        </p:spPr>
        <p:txBody>
          <a:bodyPr wrap="square" rtlCol="0">
            <a:spAutoFit/>
          </a:bodyPr>
          <a:lstStyle/>
          <a:p>
            <a:pPr algn="ctr"/>
            <a:r>
              <a:rPr lang="fr-FR" sz="4000" b="1" dirty="0">
                <a:solidFill>
                  <a:schemeClr val="bg1"/>
                </a:solidFill>
                <a:effectLst>
                  <a:outerShdw blurRad="50800" dist="38100" dir="5400000" algn="t" rotWithShape="0">
                    <a:prstClr val="black">
                      <a:alpha val="40000"/>
                    </a:prstClr>
                  </a:outerShdw>
                </a:effectLst>
                <a:latin typeface="Montserrat ExtraBold" panose="00000900000000000000" pitchFamily="2" charset="0"/>
                <a:cs typeface="Arial" panose="020B0604020202020204" pitchFamily="34" charset="0"/>
              </a:rPr>
              <a:t>Introducción</a:t>
            </a:r>
            <a:endParaRPr lang="es-CL" sz="4000" b="1" dirty="0">
              <a:solidFill>
                <a:schemeClr val="bg1"/>
              </a:solidFill>
              <a:effectLst>
                <a:outerShdw blurRad="50800" dist="38100" dir="5400000" algn="t" rotWithShape="0">
                  <a:prstClr val="black">
                    <a:alpha val="40000"/>
                  </a:prstClr>
                </a:outerShdw>
              </a:effectLst>
              <a:latin typeface="Montserrat ExtraBold" panose="00000900000000000000"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767400" y="3034035"/>
            <a:ext cx="6282913" cy="3139321"/>
          </a:xfrm>
          <a:prstGeom prst="rect">
            <a:avLst/>
          </a:prstGeom>
          <a:noFill/>
        </p:spPr>
        <p:txBody>
          <a:bodyPr wrap="square" rtlCol="0">
            <a:spAutoFit/>
          </a:bodyPr>
          <a:lstStyle/>
          <a:p>
            <a:pPr algn="ctr" rtl="0" fontAlgn="base"/>
            <a:r>
              <a:rPr lang="es-ES" b="0" i="0" dirty="0">
                <a:solidFill>
                  <a:schemeClr val="bg1"/>
                </a:solidFill>
                <a:effectLst/>
                <a:latin typeface="Calibri" panose="020F0502020204030204" pitchFamily="34" charset="0"/>
              </a:rPr>
              <a:t>“Game Memory” trata de un juego de memoria hecho en flutter que ofrece divertidas imágenes para encontrar pares. El usuario tendrá que recordar la ubicación de cada imagen para poder encontrar los pares. El objetivo es encontrar todos los pares y ganar el juego.  </a:t>
            </a:r>
            <a:endParaRPr lang="es-ES" b="0" i="0" dirty="0">
              <a:solidFill>
                <a:schemeClr val="bg1"/>
              </a:solidFill>
              <a:effectLst/>
              <a:latin typeface="Segoe UI" panose="020B0502040204020203" pitchFamily="34" charset="0"/>
            </a:endParaRPr>
          </a:p>
          <a:p>
            <a:pPr algn="ctr" rtl="0" fontAlgn="base"/>
            <a:r>
              <a:rPr lang="es-ES" b="0" i="0" dirty="0">
                <a:solidFill>
                  <a:schemeClr val="bg1"/>
                </a:solidFill>
                <a:effectLst/>
                <a:latin typeface="Calibri" panose="020F0502020204030204" pitchFamily="34" charset="0"/>
              </a:rPr>
              <a:t>El juego también ofrece una tabla de clasificación para que los usuarios puedan ver su progreso y ver quién es el mejor jugador. El jugador tendrá la posibilidad de elegir entre varios niveles de dificultad, para adaptarse a sus habilidades y habilidades. El juego también ofrece diversos temas para que los usuarios se diviertan con la experiencia de juego. </a:t>
            </a:r>
            <a:endParaRPr lang="es-ES" b="0" i="0" dirty="0">
              <a:solidFill>
                <a:schemeClr val="bg1"/>
              </a:solidFill>
              <a:effectLst/>
              <a:latin typeface="Segoe UI" panose="020B0502040204020203" pitchFamily="34" charset="0"/>
            </a:endParaRPr>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26" name="Picture 2">
            <a:extLst>
              <a:ext uri="{FF2B5EF4-FFF2-40B4-BE49-F238E27FC236}">
                <a16:creationId xmlns:a16="http://schemas.microsoft.com/office/drawing/2014/main" id="{565C41BB-828E-E5C5-FBD4-B95811A32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990" y="571812"/>
            <a:ext cx="2870020" cy="206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139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439478" y="5486073"/>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099817"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568575" y="343535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3607668" y="895532"/>
            <a:ext cx="4726381" cy="646331"/>
          </a:xfrm>
          <a:prstGeom prst="rect">
            <a:avLst/>
          </a:prstGeom>
          <a:noFill/>
        </p:spPr>
        <p:txBody>
          <a:bodyPr wrap="square" rtlCol="0">
            <a:spAutoFit/>
          </a:bodyPr>
          <a:lstStyle/>
          <a:p>
            <a:pPr algn="ctr"/>
            <a:r>
              <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50" charset="0"/>
              </a:rPr>
              <a:t>Problema general </a:t>
            </a:r>
          </a:p>
        </p:txBody>
      </p: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CuadroTexto 6">
            <a:extLst>
              <a:ext uri="{FF2B5EF4-FFF2-40B4-BE49-F238E27FC236}">
                <a16:creationId xmlns:a16="http://schemas.microsoft.com/office/drawing/2014/main" id="{B23DABEE-3B09-172A-B371-AA189FAD277A}"/>
              </a:ext>
            </a:extLst>
          </p:cNvPr>
          <p:cNvSpPr txBox="1"/>
          <p:nvPr/>
        </p:nvSpPr>
        <p:spPr>
          <a:xfrm>
            <a:off x="2727877" y="2022928"/>
            <a:ext cx="6485964" cy="3293209"/>
          </a:xfrm>
          <a:prstGeom prst="rect">
            <a:avLst/>
          </a:prstGeom>
          <a:noFill/>
        </p:spPr>
        <p:txBody>
          <a:bodyPr wrap="square">
            <a:spAutoFit/>
          </a:bodyPr>
          <a:lstStyle/>
          <a:p>
            <a:pPr algn="ctr" rtl="0" fontAlgn="base"/>
            <a:r>
              <a:rPr lang="es-ES" sz="1600" b="0" i="0" dirty="0">
                <a:solidFill>
                  <a:schemeClr val="bg1"/>
                </a:solidFill>
                <a:effectLst/>
                <a:latin typeface="Calibri" panose="020F0502020204030204" pitchFamily="34" charset="0"/>
              </a:rPr>
              <a:t>El problema general de las apps de juego de memoria es que, en general, ofrecen experiencias de juego similares y poco innovadoras, con contenido tradicional y poco atractivo. Esto puede generar aburrimiento y desinterés en los usuarios que buscan una experiencia de juego más desafiante y divertida. </a:t>
            </a:r>
            <a:endParaRPr lang="es-ES" sz="1600" b="0" i="0" dirty="0">
              <a:solidFill>
                <a:schemeClr val="bg1"/>
              </a:solidFill>
              <a:effectLst/>
              <a:latin typeface="Segoe UI" panose="020B0502040204020203" pitchFamily="34" charset="0"/>
            </a:endParaRPr>
          </a:p>
          <a:p>
            <a:pPr algn="ctr" rtl="0" fontAlgn="base"/>
            <a:r>
              <a:rPr lang="es-ES" sz="1600" b="0" i="0" dirty="0">
                <a:solidFill>
                  <a:schemeClr val="bg1"/>
                </a:solidFill>
                <a:effectLst/>
                <a:latin typeface="Calibri" panose="020F0502020204030204" pitchFamily="34" charset="0"/>
              </a:rPr>
              <a:t>Por esta razón, deberían elegir nuestra app "Shitpost </a:t>
            </a:r>
            <a:r>
              <a:rPr lang="es-ES" sz="1600" dirty="0">
                <a:solidFill>
                  <a:schemeClr val="bg1"/>
                </a:solidFill>
                <a:latin typeface="Calibri" panose="020F0502020204030204" pitchFamily="34" charset="0"/>
              </a:rPr>
              <a:t>G</a:t>
            </a:r>
            <a:r>
              <a:rPr lang="es-ES" sz="1600" b="0" i="0" dirty="0">
                <a:solidFill>
                  <a:schemeClr val="bg1"/>
                </a:solidFill>
                <a:effectLst/>
                <a:latin typeface="Calibri" panose="020F0502020204030204" pitchFamily="34" charset="0"/>
              </a:rPr>
              <a:t>ame Memory" ya que ofrece una experiencia de juego única y divertida, utilizando contenido satírico y cómico en lugar de imágenes tradicionales. Además, la app cuenta con una interfaz de usuario atractiva y fácil de usar, y permite a los jugadores personalizar su experiencia de juego seleccionando diferentes temas y niveles de dificultad. En resumen, nuestra app es una opción innovadora y divertida para los usuarios que buscan un juego de memoria diferente y desafiante. </a:t>
            </a:r>
            <a:endParaRPr lang="es-ES" sz="1600"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277775313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1810117" y="1196414"/>
            <a:ext cx="6617455" cy="769441"/>
          </a:xfrm>
          <a:prstGeom prst="rect">
            <a:avLst/>
          </a:prstGeom>
          <a:noFill/>
        </p:spPr>
        <p:txBody>
          <a:bodyPr wrap="square" rtlCol="0">
            <a:spAutoFit/>
          </a:bodyPr>
          <a:lstStyle/>
          <a:p>
            <a:pPr algn="ctr"/>
            <a:r>
              <a:rPr lang="es-ES"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Objetivos Generales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5961256"/>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0899FECC-0954-61D5-F1C2-7814BA5F206B}"/>
              </a:ext>
            </a:extLst>
          </p:cNvPr>
          <p:cNvSpPr txBox="1"/>
          <p:nvPr/>
        </p:nvSpPr>
        <p:spPr>
          <a:xfrm>
            <a:off x="1649505" y="2777417"/>
            <a:ext cx="6938681" cy="1938992"/>
          </a:xfrm>
          <a:prstGeom prst="rect">
            <a:avLst/>
          </a:prstGeom>
          <a:noFill/>
        </p:spPr>
        <p:txBody>
          <a:bodyPr wrap="square">
            <a:spAutoFit/>
          </a:bodyPr>
          <a:lstStyle/>
          <a:p>
            <a:pPr algn="ctr"/>
            <a:r>
              <a:rPr lang="es-ES" sz="2400" b="0" i="0" dirty="0">
                <a:solidFill>
                  <a:schemeClr val="bg1"/>
                </a:solidFill>
                <a:effectLst/>
                <a:latin typeface="Calibri" panose="020F0502020204030204" pitchFamily="34" charset="0"/>
              </a:rPr>
              <a:t>El objetivo de este juego de memoria hecho en Flutter es proporcionar una forma divertida y desafiante de mejorar la capacidad de memoria y la habilidad en el razonamiento lógico de los jugadores, utilizando una interfaz intuitiva y fácil de usar. </a:t>
            </a:r>
            <a:endParaRPr lang="es-ES" sz="2400" dirty="0">
              <a:solidFill>
                <a:schemeClr val="bg1"/>
              </a:solidFill>
            </a:endParaRPr>
          </a:p>
        </p:txBody>
      </p:sp>
    </p:spTree>
    <p:extLst>
      <p:ext uri="{BB962C8B-B14F-4D97-AF65-F5344CB8AC3E}">
        <p14:creationId xmlns:p14="http://schemas.microsoft.com/office/powerpoint/2010/main" val="1665386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536257" y="647427"/>
            <a:ext cx="6617455" cy="769441"/>
          </a:xfrm>
          <a:prstGeom prst="rect">
            <a:avLst/>
          </a:prstGeom>
          <a:noFill/>
        </p:spPr>
        <p:txBody>
          <a:bodyPr wrap="square" rtlCol="0">
            <a:spAutoFit/>
          </a:bodyPr>
          <a:lstStyle/>
          <a:p>
            <a:pPr algn="ctr"/>
            <a:r>
              <a:rPr lang="es-ES"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Objetivos Específicos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0899FECC-0954-61D5-F1C2-7814BA5F206B}"/>
              </a:ext>
            </a:extLst>
          </p:cNvPr>
          <p:cNvSpPr txBox="1"/>
          <p:nvPr/>
        </p:nvSpPr>
        <p:spPr>
          <a:xfrm>
            <a:off x="1089200" y="1763201"/>
            <a:ext cx="6938681" cy="4062651"/>
          </a:xfrm>
          <a:prstGeom prst="rect">
            <a:avLst/>
          </a:prstGeom>
          <a:noFill/>
        </p:spPr>
        <p:txBody>
          <a:bodyPr wrap="square">
            <a:spAutoFit/>
          </a:bodyPr>
          <a:lstStyle/>
          <a:p>
            <a:pPr marL="342900" indent="-342900" algn="l" rtl="0" fontAlgn="base">
              <a:buFont typeface="Courier New" panose="02070309020205020404" pitchFamily="49" charset="0"/>
              <a:buChar char="o"/>
            </a:pPr>
            <a:r>
              <a:rPr lang="es-ES" sz="1800" b="0" i="0" dirty="0">
                <a:solidFill>
                  <a:schemeClr val="bg1"/>
                </a:solidFill>
                <a:effectLst/>
                <a:latin typeface="Calibri" panose="020F0502020204030204" pitchFamily="34" charset="0"/>
              </a:rPr>
              <a:t>Proporcionar una plataforma de juego fácil de usar y atractiva visualmente.</a:t>
            </a:r>
            <a:r>
              <a:rPr lang="en-US" sz="1800" b="0" i="0" dirty="0">
                <a:solidFill>
                  <a:schemeClr val="bg1"/>
                </a:solidFill>
                <a:effectLst/>
                <a:latin typeface="Calibri" panose="020F0502020204030204" pitchFamily="34" charset="0"/>
              </a:rPr>
              <a:t> </a:t>
            </a:r>
          </a:p>
          <a:p>
            <a:pPr marL="457200" indent="-457200" algn="l" rtl="0" fontAlgn="base">
              <a:buFont typeface="Courier New" panose="02070309020205020404" pitchFamily="49" charset="0"/>
              <a:buChar char="o"/>
            </a:pPr>
            <a:endParaRPr lang="en-US" sz="2400" b="0" i="0" dirty="0">
              <a:solidFill>
                <a:schemeClr val="bg1"/>
              </a:solidFill>
              <a:effectLst/>
              <a:latin typeface="Segoe UI" panose="020B0502040204020203" pitchFamily="34" charset="0"/>
            </a:endParaRPr>
          </a:p>
          <a:p>
            <a:pPr marL="342900" indent="-342900" algn="l" rtl="0" fontAlgn="base">
              <a:buFont typeface="Courier New" panose="02070309020205020404" pitchFamily="49" charset="0"/>
              <a:buChar char="o"/>
            </a:pPr>
            <a:r>
              <a:rPr lang="es-ES" sz="1800" b="0" i="0" dirty="0">
                <a:solidFill>
                  <a:schemeClr val="bg1"/>
                </a:solidFill>
                <a:effectLst/>
                <a:latin typeface="Calibri" panose="020F0502020204030204" pitchFamily="34" charset="0"/>
              </a:rPr>
              <a:t>Ofrecer un desafío para la memoria y el razonamiento lógico de los jugadores.</a:t>
            </a:r>
            <a:r>
              <a:rPr lang="en-US" sz="1800" b="0" i="0" dirty="0">
                <a:solidFill>
                  <a:schemeClr val="bg1"/>
                </a:solidFill>
                <a:effectLst/>
                <a:latin typeface="Calibri" panose="020F0502020204030204" pitchFamily="34" charset="0"/>
              </a:rPr>
              <a:t> </a:t>
            </a:r>
          </a:p>
          <a:p>
            <a:pPr marL="457200" indent="-457200" algn="l" rtl="0" fontAlgn="base">
              <a:buFont typeface="Courier New" panose="02070309020205020404" pitchFamily="49" charset="0"/>
              <a:buChar char="o"/>
            </a:pPr>
            <a:endParaRPr lang="en-US" sz="2400" b="0" i="0" dirty="0">
              <a:solidFill>
                <a:schemeClr val="bg1"/>
              </a:solidFill>
              <a:effectLst/>
              <a:latin typeface="Segoe UI" panose="020B0502040204020203" pitchFamily="34" charset="0"/>
            </a:endParaRPr>
          </a:p>
          <a:p>
            <a:pPr marL="342900" indent="-342900" algn="l" rtl="0" fontAlgn="base">
              <a:buFont typeface="Courier New" panose="02070309020205020404" pitchFamily="49" charset="0"/>
              <a:buChar char="o"/>
            </a:pPr>
            <a:r>
              <a:rPr lang="es-ES" sz="1800" b="0" i="0" dirty="0">
                <a:solidFill>
                  <a:schemeClr val="bg1"/>
                </a:solidFill>
                <a:effectLst/>
                <a:latin typeface="Calibri" panose="020F0502020204030204" pitchFamily="34" charset="0"/>
              </a:rPr>
              <a:t>Brindar una interfaz intuitiva y fácil de navegar.</a:t>
            </a:r>
            <a:r>
              <a:rPr lang="en-US" sz="1800" b="0" i="0" dirty="0">
                <a:solidFill>
                  <a:schemeClr val="bg1"/>
                </a:solidFill>
                <a:effectLst/>
                <a:latin typeface="Calibri" panose="020F0502020204030204" pitchFamily="34" charset="0"/>
              </a:rPr>
              <a:t> </a:t>
            </a:r>
          </a:p>
          <a:p>
            <a:pPr marL="457200" indent="-457200" algn="l" rtl="0" fontAlgn="base">
              <a:buFont typeface="Courier New" panose="02070309020205020404" pitchFamily="49" charset="0"/>
              <a:buChar char="o"/>
            </a:pPr>
            <a:endParaRPr lang="en-US" sz="2400" b="0" i="0" dirty="0">
              <a:solidFill>
                <a:schemeClr val="bg1"/>
              </a:solidFill>
              <a:effectLst/>
              <a:latin typeface="Segoe UI" panose="020B0502040204020203" pitchFamily="34" charset="0"/>
            </a:endParaRPr>
          </a:p>
          <a:p>
            <a:pPr marL="342900" indent="-342900" algn="l" rtl="0" fontAlgn="base">
              <a:buFont typeface="Courier New" panose="02070309020205020404" pitchFamily="49" charset="0"/>
              <a:buChar char="o"/>
            </a:pPr>
            <a:r>
              <a:rPr lang="es-ES" sz="1800" b="0" i="0" dirty="0">
                <a:solidFill>
                  <a:schemeClr val="bg1"/>
                </a:solidFill>
                <a:effectLst/>
                <a:latin typeface="Calibri" panose="020F0502020204030204" pitchFamily="34" charset="0"/>
              </a:rPr>
              <a:t>Permitir a los jugadores personalizar su experiencia de juego seleccionando los niveles de dificultad.</a:t>
            </a:r>
            <a:r>
              <a:rPr lang="en-US" sz="1800" b="0" i="0" dirty="0">
                <a:solidFill>
                  <a:schemeClr val="bg1"/>
                </a:solidFill>
                <a:effectLst/>
                <a:latin typeface="Calibri" panose="020F0502020204030204" pitchFamily="34" charset="0"/>
              </a:rPr>
              <a:t> </a:t>
            </a:r>
          </a:p>
          <a:p>
            <a:pPr marL="457200" indent="-457200" algn="l" rtl="0" fontAlgn="base">
              <a:buFont typeface="Courier New" panose="02070309020205020404" pitchFamily="49" charset="0"/>
              <a:buChar char="o"/>
            </a:pPr>
            <a:endParaRPr lang="en-US" sz="2400" b="0" i="0" dirty="0">
              <a:solidFill>
                <a:schemeClr val="bg1"/>
              </a:solidFill>
              <a:effectLst/>
              <a:latin typeface="Segoe UI" panose="020B0502040204020203" pitchFamily="34" charset="0"/>
            </a:endParaRPr>
          </a:p>
          <a:p>
            <a:pPr marL="342900" indent="-342900" algn="l" rtl="0" fontAlgn="base">
              <a:buFont typeface="Courier New" panose="02070309020205020404" pitchFamily="49" charset="0"/>
              <a:buChar char="o"/>
            </a:pPr>
            <a:r>
              <a:rPr lang="es-ES" sz="1800" b="0" i="0" dirty="0">
                <a:solidFill>
                  <a:schemeClr val="bg1"/>
                </a:solidFill>
                <a:effectLst/>
                <a:latin typeface="Calibri" panose="020F0502020204030204" pitchFamily="34" charset="0"/>
              </a:rPr>
              <a:t>Ofrecer un juego divertido y adictivo que mantenga a los jugadores comprometidos y desafiados.</a:t>
            </a:r>
            <a:r>
              <a:rPr lang="en-US" sz="1800" b="0" i="0" dirty="0">
                <a:solidFill>
                  <a:schemeClr val="bg1"/>
                </a:solidFill>
                <a:effectLst/>
                <a:latin typeface="Calibri" panose="020F0502020204030204" pitchFamily="34" charset="0"/>
              </a:rPr>
              <a:t> </a:t>
            </a:r>
            <a:endParaRPr lang="en-US" sz="2400" b="0" i="0" dirty="0">
              <a:solidFill>
                <a:schemeClr val="bg1"/>
              </a:solidFill>
              <a:effectLst/>
              <a:latin typeface="Segoe UI" panose="020B0502040204020203" pitchFamily="34" charset="0"/>
            </a:endParaRPr>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Tree>
    <p:extLst>
      <p:ext uri="{BB962C8B-B14F-4D97-AF65-F5344CB8AC3E}">
        <p14:creationId xmlns:p14="http://schemas.microsoft.com/office/powerpoint/2010/main" val="1357600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536257" y="647427"/>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¿Que es Dart?</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0899FECC-0954-61D5-F1C2-7814BA5F206B}"/>
              </a:ext>
            </a:extLst>
          </p:cNvPr>
          <p:cNvSpPr txBox="1"/>
          <p:nvPr/>
        </p:nvSpPr>
        <p:spPr>
          <a:xfrm>
            <a:off x="1089200" y="2018372"/>
            <a:ext cx="7687247" cy="2246769"/>
          </a:xfrm>
          <a:prstGeom prst="rect">
            <a:avLst/>
          </a:prstGeom>
          <a:noFill/>
        </p:spPr>
        <p:txBody>
          <a:bodyPr wrap="square">
            <a:spAutoFit/>
          </a:bodyPr>
          <a:lstStyle/>
          <a:p>
            <a:pPr algn="ctr" rtl="0" fontAlgn="base"/>
            <a:r>
              <a:rPr lang="es-ES" sz="2000" b="0" i="0" dirty="0">
                <a:solidFill>
                  <a:schemeClr val="bg1"/>
                </a:solidFill>
                <a:effectLst/>
                <a:latin typeface="+mj-lt"/>
              </a:rPr>
              <a:t>Dart es un lenguaje open source desarrollado en Google con el objetivo de permitir a los desarrolladores utilizar un lenguaje orientado a objetos y con análisis estático de tipo. Desde la primera versión estable en 2011, Dart ha cambiado bastante, tanto en el lenguaje en sí como en sus objetivos principales. Con la versión 2.0, el sistema de tipo de Dart pasó de opcional a estático, y desde su llegada, Flutter (explicamos qué es más adelante) se ha convertido en el principal objetivo del lenguaje. </a:t>
            </a:r>
            <a:endParaRPr lang="en-US" sz="2000" b="0" i="0" dirty="0">
              <a:solidFill>
                <a:schemeClr val="bg1"/>
              </a:solidFill>
              <a:effectLst/>
              <a:latin typeface="+mj-lt"/>
            </a:endParaRPr>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Tree>
    <p:extLst>
      <p:ext uri="{BB962C8B-B14F-4D97-AF65-F5344CB8AC3E}">
        <p14:creationId xmlns:p14="http://schemas.microsoft.com/office/powerpoint/2010/main" val="48883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679696" y="443922"/>
            <a:ext cx="6617455"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¿Que es Flutter?</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0899FECC-0954-61D5-F1C2-7814BA5F206B}"/>
              </a:ext>
            </a:extLst>
          </p:cNvPr>
          <p:cNvSpPr txBox="1"/>
          <p:nvPr/>
        </p:nvSpPr>
        <p:spPr>
          <a:xfrm>
            <a:off x="767400" y="1865725"/>
            <a:ext cx="7462200" cy="5078313"/>
          </a:xfrm>
          <a:prstGeom prst="rect">
            <a:avLst/>
          </a:prstGeom>
          <a:noFill/>
        </p:spPr>
        <p:txBody>
          <a:bodyPr wrap="square">
            <a:spAutoFit/>
          </a:bodyPr>
          <a:lstStyle/>
          <a:p>
            <a:pPr algn="ctr"/>
            <a:r>
              <a:rPr lang="es-ES" b="0" i="0" dirty="0">
                <a:solidFill>
                  <a:schemeClr val="bg1"/>
                </a:solidFill>
                <a:effectLst/>
                <a:latin typeface="Nunito Sans" panose="020B0604020202020204" pitchFamily="2" charset="0"/>
              </a:rPr>
              <a:t>Flutter es un framework que permite el </a:t>
            </a:r>
            <a:r>
              <a:rPr lang="es-ES" b="0" i="0" u="none" strike="noStrike" dirty="0">
                <a:solidFill>
                  <a:schemeClr val="bg1"/>
                </a:solidFill>
                <a:effectLst/>
                <a:latin typeface="Nunito Sans" panose="020B0604020202020204" pitchFamily="2" charset="0"/>
              </a:rPr>
              <a:t>desarrollo de un proyecto de programación</a:t>
            </a:r>
            <a:r>
              <a:rPr lang="es-ES" b="0" i="0" dirty="0">
                <a:solidFill>
                  <a:schemeClr val="bg1"/>
                </a:solidFill>
                <a:effectLst/>
                <a:latin typeface="Nunito Sans" panose="020B0604020202020204" pitchFamily="2" charset="0"/>
              </a:rPr>
              <a:t>. </a:t>
            </a:r>
            <a:r>
              <a:rPr lang="es-ES" b="1" i="0" dirty="0">
                <a:solidFill>
                  <a:schemeClr val="bg1"/>
                </a:solidFill>
                <a:effectLst/>
                <a:latin typeface="Nunito Sans" panose="020B0604020202020204" pitchFamily="2" charset="0"/>
              </a:rPr>
              <a:t>Es gratuito y de código abierto, y fue creado por Google en mayo de 2017</a:t>
            </a:r>
            <a:r>
              <a:rPr lang="es-ES" b="0" i="0" dirty="0">
                <a:solidFill>
                  <a:schemeClr val="bg1"/>
                </a:solidFill>
                <a:effectLst/>
                <a:latin typeface="Nunito Sans" panose="020B0604020202020204" pitchFamily="2" charset="0"/>
              </a:rPr>
              <a:t>. </a:t>
            </a:r>
          </a:p>
          <a:p>
            <a:pPr algn="ctr"/>
            <a:endParaRPr lang="es-ES" b="0" i="0" dirty="0">
              <a:solidFill>
                <a:schemeClr val="bg1"/>
              </a:solidFill>
              <a:effectLst/>
              <a:latin typeface="Nunito Sans" panose="020B0604020202020204" pitchFamily="2" charset="0"/>
            </a:endParaRPr>
          </a:p>
          <a:p>
            <a:pPr algn="ctr"/>
            <a:r>
              <a:rPr lang="es-ES" b="0" i="0" dirty="0">
                <a:solidFill>
                  <a:schemeClr val="bg1"/>
                </a:solidFill>
                <a:effectLst/>
                <a:latin typeface="Nunito Sans" panose="020B0604020202020204" pitchFamily="2" charset="0"/>
              </a:rPr>
              <a:t>Básicamente,  permite crear una aplicación móvil nativa con una sola base de código. ¿Qué significa esto? Que puede usar un lenguaje de programación y una base de código para crear dos aplicaciones diferentes (para iOS y Android). Esta es, quizás, la principal ventaja de lo que es Flutter y lo que lo hace súper valioso. </a:t>
            </a:r>
          </a:p>
          <a:p>
            <a:pPr algn="ctr"/>
            <a:endParaRPr lang="es-ES" b="0" i="0" dirty="0">
              <a:solidFill>
                <a:schemeClr val="bg1"/>
              </a:solidFill>
              <a:effectLst/>
              <a:latin typeface="Nunito Sans" panose="020B0604020202020204" pitchFamily="2" charset="0"/>
            </a:endParaRPr>
          </a:p>
          <a:p>
            <a:pPr marL="285750" indent="-285750" algn="ctr">
              <a:buFont typeface="Courier New" panose="02070309020205020404" pitchFamily="49" charset="0"/>
              <a:buChar char="o"/>
            </a:pPr>
            <a:r>
              <a:rPr lang="es-ES" b="0" i="0" dirty="0">
                <a:solidFill>
                  <a:schemeClr val="bg1"/>
                </a:solidFill>
                <a:effectLst/>
                <a:latin typeface="Raleway" pitchFamily="2" charset="0"/>
              </a:rPr>
              <a:t>Desarrollo Rápido </a:t>
            </a:r>
          </a:p>
          <a:p>
            <a:pPr marL="285750" indent="-285750" algn="ctr">
              <a:buFont typeface="Courier New" panose="02070309020205020404" pitchFamily="49" charset="0"/>
              <a:buChar char="o"/>
            </a:pPr>
            <a:endParaRPr lang="es-ES" b="1" i="0" dirty="0">
              <a:solidFill>
                <a:schemeClr val="bg1"/>
              </a:solidFill>
              <a:effectLst/>
              <a:latin typeface="Raleway" pitchFamily="2" charset="0"/>
            </a:endParaRPr>
          </a:p>
          <a:p>
            <a:pPr marL="285750" indent="-285750" algn="ctr">
              <a:buFont typeface="Courier New" panose="02070309020205020404" pitchFamily="49" charset="0"/>
              <a:buChar char="o"/>
            </a:pPr>
            <a:r>
              <a:rPr lang="es-ES" b="0" i="0" dirty="0">
                <a:solidFill>
                  <a:schemeClr val="bg1"/>
                </a:solidFill>
                <a:effectLst/>
                <a:latin typeface="Raleway" pitchFamily="2" charset="0"/>
              </a:rPr>
              <a:t>UI expresiva y flexible</a:t>
            </a:r>
          </a:p>
          <a:p>
            <a:pPr marL="285750" indent="-285750" algn="ctr">
              <a:buFont typeface="Courier New" panose="02070309020205020404" pitchFamily="49" charset="0"/>
              <a:buChar char="o"/>
            </a:pPr>
            <a:endParaRPr lang="es-ES" b="1" i="0" dirty="0">
              <a:solidFill>
                <a:schemeClr val="bg1"/>
              </a:solidFill>
              <a:effectLst/>
              <a:latin typeface="Raleway" pitchFamily="2" charset="0"/>
            </a:endParaRPr>
          </a:p>
          <a:p>
            <a:pPr marL="285750" indent="-285750" algn="ctr">
              <a:buFont typeface="Courier New" panose="02070309020205020404" pitchFamily="49" charset="0"/>
              <a:buChar char="o"/>
            </a:pPr>
            <a:r>
              <a:rPr lang="es-ES" b="0" i="0" dirty="0">
                <a:solidFill>
                  <a:schemeClr val="bg1"/>
                </a:solidFill>
                <a:effectLst/>
                <a:latin typeface="Raleway" pitchFamily="2" charset="0"/>
              </a:rPr>
              <a:t>Rendimiento nativo </a:t>
            </a:r>
            <a:endParaRPr lang="es-ES" b="1" i="0" dirty="0">
              <a:solidFill>
                <a:schemeClr val="bg1"/>
              </a:solidFill>
              <a:effectLst/>
              <a:latin typeface="Raleway" pitchFamily="2" charset="0"/>
            </a:endParaRPr>
          </a:p>
          <a:p>
            <a:pPr algn="ctr"/>
            <a:endParaRPr lang="es-ES" dirty="0">
              <a:solidFill>
                <a:schemeClr val="bg1"/>
              </a:solidFill>
              <a:latin typeface="Nunito Sans" panose="020B0604020202020204" pitchFamily="2" charset="0"/>
            </a:endParaRPr>
          </a:p>
          <a:p>
            <a:pPr algn="ctr"/>
            <a:endParaRPr lang="es-ES" b="0" i="0" dirty="0">
              <a:solidFill>
                <a:schemeClr val="bg1"/>
              </a:solidFill>
              <a:effectLst/>
              <a:latin typeface="Nunito Sans" panose="020B0604020202020204" pitchFamily="2" charset="0"/>
            </a:endParaRPr>
          </a:p>
          <a:p>
            <a:pPr algn="ctr"/>
            <a:endParaRPr lang="es-ES" b="0" i="0" dirty="0">
              <a:solidFill>
                <a:schemeClr val="bg1"/>
              </a:solidFill>
              <a:effectLst/>
              <a:latin typeface="Nunito Sans" panose="020B0604020202020204" pitchFamily="2" charset="0"/>
            </a:endParaRPr>
          </a:p>
        </p:txBody>
      </p:sp>
      <p:sp>
        <p:nvSpPr>
          <p:cNvPr id="3" name="txt ubicación">
            <a:extLst>
              <a:ext uri="{FF2B5EF4-FFF2-40B4-BE49-F238E27FC236}">
                <a16:creationId xmlns:a16="http://schemas.microsoft.com/office/drawing/2014/main" id="{9DA47AD0-2B51-DB11-B8B1-AAE1E9A1AFB0}"/>
              </a:ext>
            </a:extLst>
          </p:cNvPr>
          <p:cNvSpPr txBox="1"/>
          <p:nvPr/>
        </p:nvSpPr>
        <p:spPr>
          <a:xfrm>
            <a:off x="1089200" y="6072073"/>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Estructura de datos</a:t>
            </a:r>
          </a:p>
        </p:txBody>
      </p:sp>
    </p:spTree>
    <p:extLst>
      <p:ext uri="{BB962C8B-B14F-4D97-AF65-F5344CB8AC3E}">
        <p14:creationId xmlns:p14="http://schemas.microsoft.com/office/powerpoint/2010/main" val="1623119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925906" y="-18912"/>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2787272" y="417001"/>
            <a:ext cx="6617455" cy="1446550"/>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rPr>
              <a:t>¿Qué es Android Studio?</a:t>
            </a: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12" y="6013027"/>
            <a:ext cx="369488" cy="369488"/>
          </a:xfrm>
          <a:prstGeom prst="rect">
            <a:avLst/>
          </a:prstGeom>
        </p:spPr>
      </p:pic>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adroTexto 5">
            <a:extLst>
              <a:ext uri="{FF2B5EF4-FFF2-40B4-BE49-F238E27FC236}">
                <a16:creationId xmlns:a16="http://schemas.microsoft.com/office/drawing/2014/main" id="{50ECC494-2DA4-4B9D-873A-A9FF589B640D}"/>
              </a:ext>
            </a:extLst>
          </p:cNvPr>
          <p:cNvSpPr txBox="1"/>
          <p:nvPr/>
        </p:nvSpPr>
        <p:spPr>
          <a:xfrm>
            <a:off x="1107200" y="2589979"/>
            <a:ext cx="6836061" cy="2739211"/>
          </a:xfrm>
          <a:prstGeom prst="rect">
            <a:avLst/>
          </a:prstGeom>
          <a:noFill/>
        </p:spPr>
        <p:txBody>
          <a:bodyPr wrap="square">
            <a:spAutoFit/>
          </a:bodyPr>
          <a:lstStyle/>
          <a:p>
            <a:pPr algn="ctr"/>
            <a:r>
              <a:rPr lang="es-ES" b="1" i="0" dirty="0">
                <a:solidFill>
                  <a:srgbClr val="D1D5DB"/>
                </a:solidFill>
                <a:effectLst/>
              </a:rPr>
              <a:t>Android Studio </a:t>
            </a:r>
            <a:r>
              <a:rPr lang="es-ES" b="0" i="0" dirty="0">
                <a:solidFill>
                  <a:srgbClr val="D1D5DB"/>
                </a:solidFill>
                <a:effectLst/>
              </a:rPr>
              <a:t>es un entorno de desarrollo integrado (IDE) para el sistema operativo Android. Proporciona herramientas para facilitar el desarrollo de aplicaciones para dispositivos móviles y tabletas con Android, como un editor de código fuente, depurador y emulador. También incluye un conjunto de plantillas y bibliotecas para ayudar a los desarrolladores a crear aplicaciones rápidamente. Android Studio es desarrollado y mantenido por Google y se puede descargar de forma gratuita.</a:t>
            </a:r>
          </a:p>
          <a:p>
            <a:pPr marL="285750" indent="-285750" algn="ctr">
              <a:buFont typeface="Courier New" panose="02070309020205020404" pitchFamily="49" charset="0"/>
              <a:buChar char="o"/>
            </a:pPr>
            <a:endParaRPr lang="es-ES" sz="1400" dirty="0">
              <a:solidFill>
                <a:srgbClr val="D1D5DB"/>
              </a:solidFill>
            </a:endParaRPr>
          </a:p>
          <a:p>
            <a:pPr marL="285750" indent="-285750" algn="l">
              <a:buFont typeface="Courier New" panose="02070309020205020404" pitchFamily="49" charset="0"/>
              <a:buChar char="o"/>
            </a:pPr>
            <a:endParaRPr lang="es-ES" sz="1400" b="0" i="0" dirty="0">
              <a:solidFill>
                <a:srgbClr val="D1D5DB"/>
              </a:solidFill>
              <a:effectLst/>
              <a:latin typeface="Söhne"/>
            </a:endParaRPr>
          </a:p>
        </p:txBody>
      </p:sp>
    </p:spTree>
    <p:extLst>
      <p:ext uri="{BB962C8B-B14F-4D97-AF65-F5344CB8AC3E}">
        <p14:creationId xmlns:p14="http://schemas.microsoft.com/office/powerpoint/2010/main" val="308907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1348</Words>
  <Application>Microsoft Office PowerPoint</Application>
  <PresentationFormat>Panorámica</PresentationFormat>
  <Paragraphs>79</Paragraphs>
  <Slides>15</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15</vt:i4>
      </vt:variant>
    </vt:vector>
  </HeadingPairs>
  <TitlesOfParts>
    <vt:vector size="27" baseType="lpstr">
      <vt:lpstr>Amble Lt</vt:lpstr>
      <vt:lpstr>Arial</vt:lpstr>
      <vt:lpstr>Calibri</vt:lpstr>
      <vt:lpstr>Calibri Light</vt:lpstr>
      <vt:lpstr>Courier New</vt:lpstr>
      <vt:lpstr>Montserrat ExtraBold</vt:lpstr>
      <vt:lpstr>Nunito Sans</vt:lpstr>
      <vt:lpstr>Raleway</vt:lpstr>
      <vt:lpstr>Segoe UI</vt:lpstr>
      <vt:lpstr>Söhne</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Yujra Sansusty</dc:creator>
  <cp:lastModifiedBy>Heytan Valencia</cp:lastModifiedBy>
  <cp:revision>15</cp:revision>
  <dcterms:created xsi:type="dcterms:W3CDTF">2022-07-30T02:59:54Z</dcterms:created>
  <dcterms:modified xsi:type="dcterms:W3CDTF">2022-12-08T04:30:13Z</dcterms:modified>
</cp:coreProperties>
</file>