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81" r:id="rId2"/>
    <p:sldId id="258" r:id="rId3"/>
    <p:sldId id="266" r:id="rId4"/>
    <p:sldId id="267" r:id="rId5"/>
    <p:sldId id="263" r:id="rId6"/>
  </p:sldIdLst>
  <p:sldSz cx="18288000" cy="10287000"/>
  <p:notesSz cx="6858000" cy="91440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66FFCC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22" autoAdjust="0"/>
  </p:normalViewPr>
  <p:slideViewPr>
    <p:cSldViewPr>
      <p:cViewPr varScale="1">
        <p:scale>
          <a:sx n="73" d="100"/>
          <a:sy n="73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D3998-09E7-4B93-84B6-E4211BB17B27}" type="datetimeFigureOut">
              <a:rPr lang="es-MX" smtClean="0"/>
              <a:t>24/09/2025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366E0-6044-4CE5-AE7C-060ECF7A268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819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79BC035-B4A7-493E-DFCD-919DEA8F90E5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814" b="-814"/>
            </a:stretch>
          </a:blipFill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BE6A94C0-4F29-D3F3-1D12-A3FBF70ACFB6}"/>
              </a:ext>
            </a:extLst>
          </p:cNvPr>
          <p:cNvSpPr txBox="1"/>
          <p:nvPr/>
        </p:nvSpPr>
        <p:spPr>
          <a:xfrm>
            <a:off x="7123238" y="1481274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 a utilizar</a:t>
            </a:r>
          </a:p>
        </p:txBody>
      </p:sp>
      <p:pic>
        <p:nvPicPr>
          <p:cNvPr id="1028" name="Picture 4" descr="Consultoría Power BI: desbloquea el valor oculto de tus datos 2025">
            <a:extLst>
              <a:ext uri="{FF2B5EF4-FFF2-40B4-BE49-F238E27FC236}">
                <a16:creationId xmlns:a16="http://schemas.microsoft.com/office/drawing/2014/main" id="{1699F449-C0A6-7306-6771-877A639C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8" y="2794200"/>
            <a:ext cx="1193960" cy="8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tGPT - Wikipedia, la enciclopedia libre">
            <a:extLst>
              <a:ext uri="{FF2B5EF4-FFF2-40B4-BE49-F238E27FC236}">
                <a16:creationId xmlns:a16="http://schemas.microsoft.com/office/drawing/2014/main" id="{1BEB5F4C-8EBF-104C-C9DD-548C338C6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8" y="3906849"/>
            <a:ext cx="1193960" cy="8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tipo De Excel Sobresalir Logo - Imagen gratis en Pixabay">
            <a:extLst>
              <a:ext uri="{FF2B5EF4-FFF2-40B4-BE49-F238E27FC236}">
                <a16:creationId xmlns:a16="http://schemas.microsoft.com/office/drawing/2014/main" id="{B897BF8F-35F3-BD26-6F22-20EBCD813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6284" r="15090" b="5135"/>
          <a:stretch>
            <a:fillRect/>
          </a:stretch>
        </p:blipFill>
        <p:spPr bwMode="auto">
          <a:xfrm>
            <a:off x="3528628" y="4974723"/>
            <a:ext cx="1193960" cy="79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owerpoint Logotipo De - Imagen gratis en Pixabay">
            <a:extLst>
              <a:ext uri="{FF2B5EF4-FFF2-40B4-BE49-F238E27FC236}">
                <a16:creationId xmlns:a16="http://schemas.microsoft.com/office/drawing/2014/main" id="{2097A0B7-515B-C1A9-45C7-4454A5D43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7" t="6078" r="24175" b="10996"/>
          <a:stretch>
            <a:fillRect/>
          </a:stretch>
        </p:blipFill>
        <p:spPr bwMode="auto">
          <a:xfrm>
            <a:off x="3541839" y="6050713"/>
            <a:ext cx="1187705" cy="9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agrama de flujo: documento 10">
            <a:extLst>
              <a:ext uri="{FF2B5EF4-FFF2-40B4-BE49-F238E27FC236}">
                <a16:creationId xmlns:a16="http://schemas.microsoft.com/office/drawing/2014/main" id="{9F53CBDC-D929-1D99-0599-ABBE5CF118F2}"/>
              </a:ext>
            </a:extLst>
          </p:cNvPr>
          <p:cNvSpPr/>
          <p:nvPr/>
        </p:nvSpPr>
        <p:spPr>
          <a:xfrm>
            <a:off x="5486400" y="2794200"/>
            <a:ext cx="9782164" cy="87923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 de análisis de datos y visualización interactiva </a:t>
            </a:r>
          </a:p>
        </p:txBody>
      </p:sp>
      <p:sp>
        <p:nvSpPr>
          <p:cNvPr id="12" name="Diagrama de flujo: documento 11">
            <a:extLst>
              <a:ext uri="{FF2B5EF4-FFF2-40B4-BE49-F238E27FC236}">
                <a16:creationId xmlns:a16="http://schemas.microsoft.com/office/drawing/2014/main" id="{F2A054F9-1DC9-3326-675E-073DD4050356}"/>
              </a:ext>
            </a:extLst>
          </p:cNvPr>
          <p:cNvSpPr/>
          <p:nvPr/>
        </p:nvSpPr>
        <p:spPr>
          <a:xfrm>
            <a:off x="5486399" y="3847040"/>
            <a:ext cx="9782165" cy="87923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 de apoyo en análisis de datos, </a:t>
            </a:r>
            <a:r>
              <a:rPr lang="es-MX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</a:t>
            </a:r>
            <a:r>
              <a:rPr lang="es-MX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</a:t>
            </a:r>
          </a:p>
        </p:txBody>
      </p:sp>
      <p:sp>
        <p:nvSpPr>
          <p:cNvPr id="14" name="Diagrama de flujo: documento 13">
            <a:extLst>
              <a:ext uri="{FF2B5EF4-FFF2-40B4-BE49-F238E27FC236}">
                <a16:creationId xmlns:a16="http://schemas.microsoft.com/office/drawing/2014/main" id="{71438BC8-D08C-9DFE-9992-C1791C6DCED6}"/>
              </a:ext>
            </a:extLst>
          </p:cNvPr>
          <p:cNvSpPr/>
          <p:nvPr/>
        </p:nvSpPr>
        <p:spPr>
          <a:xfrm>
            <a:off x="5486400" y="4931260"/>
            <a:ext cx="9782165" cy="87923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 de apoyo para revisar, organizar, analizar y visualizar datos en forma de tablas, celdas, gráficos y reportes.</a:t>
            </a:r>
          </a:p>
        </p:txBody>
      </p:sp>
      <p:sp>
        <p:nvSpPr>
          <p:cNvPr id="15" name="Diagrama de flujo: documento 14">
            <a:extLst>
              <a:ext uri="{FF2B5EF4-FFF2-40B4-BE49-F238E27FC236}">
                <a16:creationId xmlns:a16="http://schemas.microsoft.com/office/drawing/2014/main" id="{B1F7FC41-DC74-A828-0EBE-2F8A456775FB}"/>
              </a:ext>
            </a:extLst>
          </p:cNvPr>
          <p:cNvSpPr/>
          <p:nvPr/>
        </p:nvSpPr>
        <p:spPr>
          <a:xfrm>
            <a:off x="5486400" y="5981700"/>
            <a:ext cx="9782165" cy="106574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 de presentación que permite comunicar información de forma visual combinando texto, imágenes, gráficos y diagramas.</a:t>
            </a:r>
          </a:p>
        </p:txBody>
      </p:sp>
    </p:spTree>
    <p:extLst>
      <p:ext uri="{BB962C8B-B14F-4D97-AF65-F5344CB8AC3E}">
        <p14:creationId xmlns:p14="http://schemas.microsoft.com/office/powerpoint/2010/main" val="6658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10C003-6A2B-F164-5967-82D687E2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2"/>
          <a:stretch>
            <a:fillRect/>
          </a:stretch>
        </p:blipFill>
        <p:spPr>
          <a:xfrm>
            <a:off x="1752600" y="2074442"/>
            <a:ext cx="11687991" cy="690472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FBACDB-0D81-D4DE-5F92-769AAA8B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306"/>
          <a:stretch>
            <a:fillRect/>
          </a:stretch>
        </p:blipFill>
        <p:spPr>
          <a:xfrm>
            <a:off x="1231659" y="8260835"/>
            <a:ext cx="12729871" cy="758001"/>
          </a:xfrm>
          <a:prstGeom prst="rect">
            <a:avLst/>
          </a:prstGeom>
          <a:solidFill>
            <a:srgbClr val="A0D1FF"/>
          </a:solidFill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3" name="Freeform 3"/>
          <p:cNvSpPr/>
          <p:nvPr/>
        </p:nvSpPr>
        <p:spPr>
          <a:xfrm>
            <a:off x="9950921" y="13205125"/>
            <a:ext cx="800350" cy="417292"/>
          </a:xfrm>
          <a:custGeom>
            <a:avLst/>
            <a:gdLst/>
            <a:ahLst/>
            <a:cxnLst/>
            <a:rect l="l" t="t" r="r" b="b"/>
            <a:pathLst>
              <a:path w="800350" h="417292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 dirty="0"/>
          </a:p>
        </p:txBody>
      </p:sp>
      <p:sp>
        <p:nvSpPr>
          <p:cNvPr id="20" name="TextBox 20"/>
          <p:cNvSpPr txBox="1"/>
          <p:nvPr/>
        </p:nvSpPr>
        <p:spPr>
          <a:xfrm>
            <a:off x="4464521" y="833285"/>
            <a:ext cx="10972800" cy="652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29"/>
              </a:lnSpc>
            </a:pPr>
            <a:r>
              <a:rPr lang="es-MX" sz="3600" b="1" noProof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Datos Originales/Análisis Exploratorio (DAX)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F2D90F-E856-CF33-D127-D11705C39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400" y="3515943"/>
            <a:ext cx="2322673" cy="2922957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01D0AEE-10CA-A5D5-9730-9B894914A81B}"/>
              </a:ext>
            </a:extLst>
          </p:cNvPr>
          <p:cNvSpPr/>
          <p:nvPr/>
        </p:nvSpPr>
        <p:spPr>
          <a:xfrm>
            <a:off x="13726884" y="4651113"/>
            <a:ext cx="653599" cy="652615"/>
          </a:xfrm>
          <a:prstGeom prst="rightArrow">
            <a:avLst>
              <a:gd name="adj1" fmla="val 46773"/>
              <a:gd name="adj2" fmla="val 451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doblada 4">
            <a:extLst>
              <a:ext uri="{FF2B5EF4-FFF2-40B4-BE49-F238E27FC236}">
                <a16:creationId xmlns:a16="http://schemas.microsoft.com/office/drawing/2014/main" id="{34134B7C-4EA7-1573-A867-9F2A91D3A261}"/>
              </a:ext>
            </a:extLst>
          </p:cNvPr>
          <p:cNvSpPr/>
          <p:nvPr/>
        </p:nvSpPr>
        <p:spPr>
          <a:xfrm rot="10800000">
            <a:off x="14380482" y="6480571"/>
            <a:ext cx="1621518" cy="2538263"/>
          </a:xfrm>
          <a:prstGeom prst="bentArrow">
            <a:avLst>
              <a:gd name="adj1" fmla="val 25000"/>
              <a:gd name="adj2" fmla="val 20252"/>
              <a:gd name="adj3" fmla="val 29748"/>
              <a:gd name="adj4" fmla="val 362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E7A8-E831-BF56-4314-76949B172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F9C04E-4549-B06C-90F7-29B8549D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1" t="849" r="731" b="953"/>
          <a:stretch>
            <a:fillRect/>
          </a:stretch>
        </p:blipFill>
        <p:spPr>
          <a:xfrm>
            <a:off x="1371600" y="1638299"/>
            <a:ext cx="15544800" cy="856211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71064C92-3A8A-D516-2EDB-A3AA9B575AE4}"/>
              </a:ext>
            </a:extLst>
          </p:cNvPr>
          <p:cNvSpPr txBox="1"/>
          <p:nvPr/>
        </p:nvSpPr>
        <p:spPr>
          <a:xfrm>
            <a:off x="4464521" y="833285"/>
            <a:ext cx="10972800" cy="652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29"/>
              </a:lnSpc>
            </a:pPr>
            <a:r>
              <a:rPr lang="es-MX" sz="3600" b="1" noProof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Análisis Histórico (</a:t>
            </a:r>
            <a:r>
              <a:rPr lang="es-MX" sz="3600" b="1" noProof="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Dashboard</a:t>
            </a:r>
            <a:r>
              <a:rPr lang="es-MX" sz="3600" b="1" noProof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992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A6C94-1A6C-3FF2-563E-501C333B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7EC2C9-B90B-2068-2B3A-D9A24D8B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8299"/>
            <a:ext cx="16154400" cy="854424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B1FDD894-6E82-1037-1E5A-15CE444EC261}"/>
              </a:ext>
            </a:extLst>
          </p:cNvPr>
          <p:cNvSpPr txBox="1"/>
          <p:nvPr/>
        </p:nvSpPr>
        <p:spPr>
          <a:xfrm>
            <a:off x="4464521" y="833285"/>
            <a:ext cx="10972800" cy="652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29"/>
              </a:lnSpc>
            </a:pPr>
            <a:r>
              <a:rPr lang="es-MX" sz="3600" b="1" noProof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Análisis Histórico (</a:t>
            </a:r>
            <a:r>
              <a:rPr lang="es-MX" sz="3600" b="1" noProof="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Dashboard</a:t>
            </a:r>
            <a:r>
              <a:rPr lang="es-MX" sz="3600" b="1" noProof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21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BDA2B5FF-0FAE-24F6-CC67-977CC037BA3C}"/>
              </a:ext>
            </a:extLst>
          </p:cNvPr>
          <p:cNvSpPr txBox="1"/>
          <p:nvPr/>
        </p:nvSpPr>
        <p:spPr>
          <a:xfrm>
            <a:off x="3748579" y="876300"/>
            <a:ext cx="10043621" cy="65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9"/>
              </a:lnSpc>
            </a:pPr>
            <a:r>
              <a:rPr lang="es-EC" sz="3600" b="1" noProof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BM Plex Sans Bold"/>
              </a:rPr>
              <a:t>Conclusiones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3DB504B-BCCA-8577-788A-D3F6AFA5B130}"/>
              </a:ext>
            </a:extLst>
          </p:cNvPr>
          <p:cNvSpPr txBox="1"/>
          <p:nvPr/>
        </p:nvSpPr>
        <p:spPr>
          <a:xfrm>
            <a:off x="609600" y="1757958"/>
            <a:ext cx="16459200" cy="8586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Rotación general</a:t>
            </a: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Ingresaron 3,000 empleados, con  283 salidas para una tasa de rotación 9.43%. Aunque no es excesivamente alta, se concentra en ciertos puestos clave (pilotos y gerentes de operaciones), lo que incrementa el riesgo operacional más allá del número global.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 por género</a:t>
            </a: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fuerza laboral está equilibrada: 50% hombres, 50% mujeres. La rotación es apenas mayor en hombres (52.3%) que en mujeres (47.7%), lo que indica que el género no es un factor decisivo en la salida, sino más bien las condiciones internas y externas.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 de Edad</a:t>
            </a: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Edad mínima: 24 | Máxima: 65 | Promedio: 44 años. Es una plantilla madura, con experiencia, pero el promedio de permanencia (2.2–2.3 años) refleja que la empresa no logra retener a los empleados el tiempo suficiente para capitalizar esa experiencia.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Causas de abandono</a:t>
            </a: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principales:</a:t>
            </a:r>
          </a:p>
          <a:p>
            <a:pPr marL="1200150" lvl="2" indent="-285750" algn="just"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 oferta laboral (factor externo).</a:t>
            </a:r>
          </a:p>
          <a:p>
            <a:pPr marL="1200150" lvl="2" indent="-285750" algn="just"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Desacuerdo con la compañía y falta de oportunidades de crecimiento (factores internos).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Tenencia corta en los puestos</a:t>
            </a: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Promedio de permanencia: ~2.2 años, sin diferencias relevantes entre sexo o puesto, Esto implica ciclos de reemplazo muy frecuentes, que generan </a:t>
            </a: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costos recurrentes de capacitación y adaptación.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Costos asociados</a:t>
            </a: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costo de contratación vs el costo de salida de un empleado es casi el mismo en dos años+/-20K por empleado, siendo un impacto que supera 5.6 millones (20K x 283) sin considerar la pérdida de productividad. Poca rotación, con un gasto financiero muy alto.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Roles más afectados por la rotación</a:t>
            </a:r>
          </a:p>
          <a:p>
            <a:pPr lvl="1" algn="just"/>
            <a:r>
              <a:rPr lang="es-MX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Gerentes de operaciones (22%) y Pilotos (21%) concentran la mayor proporción de bajas. Al ser roles críticos para la operación, su alta rotación genera riesgo estratégico, pérdida de know-how y problemas de continuidad del negocio.</a:t>
            </a:r>
          </a:p>
          <a:p>
            <a:pPr marL="742950" lvl="1" indent="-285750" algn="just">
              <a:buFont typeface="+mj-lt"/>
              <a:buAutoNum type="arabicPeriod"/>
            </a:pPr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es-MX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0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407</Words>
  <Application>Microsoft Office PowerPoint</Application>
  <PresentationFormat>Personalizado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Tahoma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SparkCity Modulo 1.pptx</dc:title>
  <dc:creator>OSCAR;Marisol Nieto;Catherine;Steph</dc:creator>
  <cp:lastModifiedBy>Oscar Acosta</cp:lastModifiedBy>
  <cp:revision>25</cp:revision>
  <dcterms:created xsi:type="dcterms:W3CDTF">2006-08-16T00:00:00Z</dcterms:created>
  <dcterms:modified xsi:type="dcterms:W3CDTF">2025-09-25T00:30:45Z</dcterms:modified>
  <dc:identifier>DAGv5Jy1iZ0</dc:identifier>
</cp:coreProperties>
</file>