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2"/>
  </p:notesMasterIdLst>
  <p:sldIdLst>
    <p:sldId id="257" r:id="rId2"/>
    <p:sldId id="259" r:id="rId3"/>
    <p:sldId id="316" r:id="rId4"/>
    <p:sldId id="261" r:id="rId5"/>
    <p:sldId id="269" r:id="rId6"/>
    <p:sldId id="270" r:id="rId7"/>
    <p:sldId id="271" r:id="rId8"/>
    <p:sldId id="263" r:id="rId9"/>
    <p:sldId id="264" r:id="rId10"/>
    <p:sldId id="274" r:id="rId11"/>
    <p:sldId id="275" r:id="rId12"/>
    <p:sldId id="277" r:id="rId13"/>
    <p:sldId id="278" r:id="rId14"/>
    <p:sldId id="279" r:id="rId15"/>
    <p:sldId id="280" r:id="rId16"/>
    <p:sldId id="281" r:id="rId17"/>
    <p:sldId id="282" r:id="rId18"/>
    <p:sldId id="283" r:id="rId19"/>
    <p:sldId id="284" r:id="rId20"/>
    <p:sldId id="285" r:id="rId21"/>
    <p:sldId id="306" r:id="rId22"/>
    <p:sldId id="286" r:id="rId23"/>
    <p:sldId id="287" r:id="rId24"/>
    <p:sldId id="265" r:id="rId25"/>
    <p:sldId id="289" r:id="rId26"/>
    <p:sldId id="290" r:id="rId27"/>
    <p:sldId id="291" r:id="rId28"/>
    <p:sldId id="292" r:id="rId29"/>
    <p:sldId id="319" r:id="rId30"/>
    <p:sldId id="297" r:id="rId31"/>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3"/>
    <p:restoredTop sz="75184" autoAdjust="0"/>
  </p:normalViewPr>
  <p:slideViewPr>
    <p:cSldViewPr>
      <p:cViewPr varScale="1">
        <p:scale>
          <a:sx n="66" d="100"/>
          <a:sy n="66" d="100"/>
        </p:scale>
        <p:origin x="2131"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F23DE80-1597-224F-AE8C-6261A5E7CA9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a:extLst>
              <a:ext uri="{FF2B5EF4-FFF2-40B4-BE49-F238E27FC236}">
                <a16:creationId xmlns:a16="http://schemas.microsoft.com/office/drawing/2014/main" id="{D2F124E8-7D29-484D-B5EE-DD399FB0286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71BE953C-CFE5-49E1-ADAF-A874446CDC4E}" type="datetimeFigureOut">
              <a:rPr lang="zh-TW" altLang="en-US"/>
              <a:pPr>
                <a:defRPr/>
              </a:pPr>
              <a:t>2018/7/22</a:t>
            </a:fld>
            <a:endParaRPr lang="zh-TW" altLang="en-US"/>
          </a:p>
        </p:txBody>
      </p:sp>
      <p:sp>
        <p:nvSpPr>
          <p:cNvPr id="4" name="投影片圖像版面配置區 3">
            <a:extLst>
              <a:ext uri="{FF2B5EF4-FFF2-40B4-BE49-F238E27FC236}">
                <a16:creationId xmlns:a16="http://schemas.microsoft.com/office/drawing/2014/main" id="{74115571-D84F-3344-84AE-A0C95956600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61D10C43-2178-DC4F-B205-A697CEEA17F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F320BC1A-7A2A-7545-8F59-B0E4719DE30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9B12FAA2-32A9-9342-86D2-42A13F3E158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BBDF783-8FC2-43B9-B8D0-142B31575D9C}"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1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05CE4B2-8BAB-4426-9006-FB247C8DFBB8}" type="slidenum">
              <a:rPr lang="zh-TW" altLang="en-US" smtClean="0"/>
              <a:pPr/>
              <a:t>1</a:t>
            </a:fld>
            <a:endParaRPr lang="zh-TW"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smtClean="0"/>
              <a:t>『find』</a:t>
            </a:r>
            <a:r>
              <a:rPr lang="zh-TW" altLang="en-US" smtClean="0"/>
              <a:t>與</a:t>
            </a:r>
            <a:r>
              <a:rPr lang="en-US" altLang="zh-TW" smtClean="0"/>
              <a:t>『locate』</a:t>
            </a:r>
            <a:r>
              <a:rPr lang="zh-TW" altLang="en-US" smtClean="0"/>
              <a:t>都是用來搜尋系統檔案的工具，不過它們的搜尋</a:t>
            </a:r>
          </a:p>
          <a:p>
            <a:pPr eaLnBrk="1" hangingPunct="1">
              <a:spcBef>
                <a:spcPct val="0"/>
              </a:spcBef>
            </a:pPr>
            <a:r>
              <a:rPr lang="zh-TW" altLang="en-US" smtClean="0"/>
              <a:t>方式不太一樣。</a:t>
            </a:r>
            <a:r>
              <a:rPr lang="en-US" altLang="zh-TW" smtClean="0"/>
              <a:t>find </a:t>
            </a:r>
            <a:r>
              <a:rPr lang="zh-TW" altLang="en-US" smtClean="0"/>
              <a:t>是直接從</a:t>
            </a:r>
            <a:r>
              <a:rPr lang="en-US" altLang="zh-TW" smtClean="0"/>
              <a:t> File System </a:t>
            </a:r>
            <a:r>
              <a:rPr lang="zh-TW" altLang="en-US" smtClean="0"/>
              <a:t>來搜尋檔案，因此搜尋速度會比 </a:t>
            </a:r>
          </a:p>
          <a:p>
            <a:pPr eaLnBrk="1" hangingPunct="1">
              <a:spcBef>
                <a:spcPct val="0"/>
              </a:spcBef>
            </a:pPr>
            <a:r>
              <a:rPr lang="zh-TW" altLang="en-US" smtClean="0"/>
              <a:t>較慢一些，也比較耗費系統資源；</a:t>
            </a:r>
            <a:r>
              <a:rPr lang="en-US" altLang="zh-TW" smtClean="0"/>
              <a:t>locate </a:t>
            </a:r>
            <a:r>
              <a:rPr lang="zh-TW" altLang="en-US" smtClean="0"/>
              <a:t>的搜尋方式，是透過一個已經對 </a:t>
            </a:r>
          </a:p>
          <a:p>
            <a:pPr eaLnBrk="1" hangingPunct="1">
              <a:spcBef>
                <a:spcPct val="0"/>
              </a:spcBef>
            </a:pPr>
            <a:r>
              <a:rPr lang="en-US" altLang="zh-TW" smtClean="0"/>
              <a:t>File System </a:t>
            </a:r>
            <a:r>
              <a:rPr lang="zh-TW" altLang="en-US" smtClean="0"/>
              <a:t>索引</a:t>
            </a:r>
            <a:r>
              <a:rPr lang="en-US" altLang="zh-TW" smtClean="0"/>
              <a:t> (index) </a:t>
            </a:r>
            <a:r>
              <a:rPr lang="zh-TW" altLang="en-US" smtClean="0"/>
              <a:t>過後的資料庫來尋找檔案，因此</a:t>
            </a:r>
            <a:r>
              <a:rPr lang="en-US" altLang="zh-TW" smtClean="0"/>
              <a:t> locate </a:t>
            </a:r>
            <a:r>
              <a:rPr lang="zh-TW" altLang="en-US" smtClean="0"/>
              <a:t>的速度 </a:t>
            </a:r>
          </a:p>
          <a:p>
            <a:pPr eaLnBrk="1" hangingPunct="1">
              <a:spcBef>
                <a:spcPct val="0"/>
              </a:spcBef>
            </a:pPr>
            <a:r>
              <a:rPr lang="zh-TW" altLang="en-US" smtClean="0"/>
              <a:t>會較快，也比較不耗費系統資源。不過在使用</a:t>
            </a:r>
            <a:r>
              <a:rPr lang="en-US" altLang="zh-TW" smtClean="0"/>
              <a:t> locate </a:t>
            </a:r>
            <a:r>
              <a:rPr lang="zh-TW" altLang="en-US" smtClean="0"/>
              <a:t>前，要先使用 </a:t>
            </a:r>
          </a:p>
          <a:p>
            <a:pPr eaLnBrk="1" hangingPunct="1">
              <a:spcBef>
                <a:spcPct val="0"/>
              </a:spcBef>
            </a:pPr>
            <a:r>
              <a:rPr lang="en-US" altLang="zh-TW" smtClean="0"/>
              <a:t>『updatedb』</a:t>
            </a:r>
            <a:r>
              <a:rPr lang="zh-TW" altLang="en-US" smtClean="0"/>
              <a:t>指令，來建立</a:t>
            </a:r>
            <a:r>
              <a:rPr lang="en-US" altLang="zh-TW" smtClean="0"/>
              <a:t>『</a:t>
            </a:r>
            <a:r>
              <a:rPr lang="zh-TW" altLang="en-US" smtClean="0"/>
              <a:t>檔案索引資料庫</a:t>
            </a:r>
            <a:r>
              <a:rPr lang="en-US" altLang="zh-TW" smtClean="0"/>
              <a:t>』</a:t>
            </a:r>
            <a:r>
              <a:rPr lang="zh-TW" altLang="en-US" smtClean="0"/>
              <a:t>。</a:t>
            </a: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27449BA-A0BE-4D70-921F-22CDEA468B7C}" type="slidenum">
              <a:rPr lang="zh-TW" altLang="en-US" smtClean="0">
                <a:latin typeface="Arial" panose="020B0604020202020204" pitchFamily="34" charset="0"/>
              </a:rPr>
              <a:pPr>
                <a:spcBef>
                  <a:spcPct val="0"/>
                </a:spcBef>
              </a:pPr>
              <a:t>16</a:t>
            </a:fld>
            <a:endParaRPr lang="zh-TW"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smtClean="0"/>
              <a:t>locate </a:t>
            </a:r>
            <a:r>
              <a:rPr lang="zh-TW" altLang="en-US" smtClean="0"/>
              <a:t>的使用方式比</a:t>
            </a:r>
            <a:r>
              <a:rPr lang="en-US" altLang="zh-TW" smtClean="0"/>
              <a:t> find </a:t>
            </a:r>
            <a:r>
              <a:rPr lang="zh-TW" altLang="en-US" smtClean="0"/>
              <a:t>來得簡單，而且在搜尋的速度上也比較快。 </a:t>
            </a:r>
          </a:p>
          <a:p>
            <a:pPr eaLnBrk="1" hangingPunct="1">
              <a:spcBef>
                <a:spcPct val="0"/>
              </a:spcBef>
            </a:pPr>
            <a:r>
              <a:rPr lang="zh-TW" altLang="en-US" smtClean="0"/>
              <a:t>若要讓</a:t>
            </a:r>
            <a:r>
              <a:rPr lang="en-US" altLang="zh-TW" smtClean="0"/>
              <a:t>『</a:t>
            </a:r>
            <a:r>
              <a:rPr lang="zh-TW" altLang="en-US" smtClean="0"/>
              <a:t>索引資料庫</a:t>
            </a:r>
            <a:r>
              <a:rPr lang="en-US" altLang="zh-TW" smtClean="0"/>
              <a:t>』</a:t>
            </a:r>
            <a:r>
              <a:rPr lang="zh-TW" altLang="en-US" smtClean="0"/>
              <a:t>的內容一直保持在最新的狀態，要定期 </a:t>
            </a:r>
          </a:p>
          <a:p>
            <a:pPr eaLnBrk="1" hangingPunct="1">
              <a:spcBef>
                <a:spcPct val="0"/>
              </a:spcBef>
            </a:pPr>
            <a:r>
              <a:rPr lang="en-US" altLang="zh-TW" smtClean="0"/>
              <a:t>updatedb</a:t>
            </a:r>
            <a:r>
              <a:rPr lang="zh-TW" altLang="en-US" smtClean="0"/>
              <a:t>，否則新建立的檔案，有可能會搜尋不到！這是因為</a:t>
            </a:r>
            <a:r>
              <a:rPr lang="en-US" altLang="zh-TW" smtClean="0"/>
              <a:t> updatedb </a:t>
            </a:r>
            <a:endParaRPr lang="zh-TW" altLang="en-US" smtClean="0"/>
          </a:p>
          <a:p>
            <a:pPr eaLnBrk="1" hangingPunct="1">
              <a:spcBef>
                <a:spcPct val="0"/>
              </a:spcBef>
            </a:pPr>
            <a:r>
              <a:rPr lang="zh-TW" altLang="en-US" smtClean="0"/>
              <a:t>尚未更新的原因。若使用</a:t>
            </a:r>
            <a:r>
              <a:rPr lang="en-US" altLang="zh-TW" smtClean="0"/>
              <a:t> find </a:t>
            </a:r>
            <a:r>
              <a:rPr lang="zh-TW" altLang="en-US" smtClean="0"/>
              <a:t>搜尋檔案，就不會有這種問題發生，這也是 </a:t>
            </a:r>
          </a:p>
          <a:p>
            <a:pPr eaLnBrk="1" hangingPunct="1">
              <a:spcBef>
                <a:spcPct val="0"/>
              </a:spcBef>
            </a:pPr>
            <a:r>
              <a:rPr lang="en-US" altLang="zh-TW" smtClean="0"/>
              <a:t> locate </a:t>
            </a:r>
            <a:r>
              <a:rPr lang="zh-TW" altLang="en-US" smtClean="0"/>
              <a:t>與</a:t>
            </a:r>
            <a:r>
              <a:rPr lang="en-US" altLang="zh-TW" smtClean="0"/>
              <a:t> find </a:t>
            </a:r>
            <a:r>
              <a:rPr lang="zh-TW" altLang="en-US" smtClean="0"/>
              <a:t>間最大的差異。</a:t>
            </a:r>
          </a:p>
          <a:p>
            <a:pPr eaLnBrk="1" hangingPunct="1">
              <a:spcBef>
                <a:spcPct val="0"/>
              </a:spcBef>
            </a:pPr>
            <a:endParaRPr lang="zh-TW" altLang="en-US" smtClean="0"/>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040D48B-C8DD-49E2-BFD2-98BD4FE5A753}" type="slidenum">
              <a:rPr lang="zh-TW" altLang="en-US" smtClean="0">
                <a:latin typeface="Arial" panose="020B0604020202020204" pitchFamily="34" charset="0"/>
              </a:rPr>
              <a:pPr>
                <a:spcBef>
                  <a:spcPct val="0"/>
                </a:spcBef>
              </a:pPr>
              <a:t>17</a:t>
            </a:fld>
            <a:endParaRPr lang="zh-TW"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文字過濾器</a:t>
            </a:r>
            <a:r>
              <a:rPr lang="en-US" altLang="zh-TW" smtClean="0"/>
              <a:t>  </a:t>
            </a:r>
            <a:endParaRPr lang="zh-TW" altLang="en-US" smtClean="0"/>
          </a:p>
          <a:p>
            <a:pPr eaLnBrk="1" hangingPunct="1">
              <a:spcBef>
                <a:spcPct val="0"/>
              </a:spcBef>
            </a:pPr>
            <a:r>
              <a:rPr lang="zh-TW" altLang="en-US" smtClean="0"/>
              <a:t>在</a:t>
            </a:r>
            <a:r>
              <a:rPr lang="en-US" altLang="zh-TW" smtClean="0"/>
              <a:t> Linux </a:t>
            </a:r>
            <a:r>
              <a:rPr lang="zh-TW" altLang="en-US" smtClean="0"/>
              <a:t>上有許多命令可以用來</a:t>
            </a:r>
            <a:r>
              <a:rPr lang="en-US" altLang="zh-TW" smtClean="0"/>
              <a:t>『</a:t>
            </a:r>
            <a:r>
              <a:rPr lang="zh-TW" altLang="en-US" smtClean="0"/>
              <a:t>擷取檔案字串內容</a:t>
            </a:r>
            <a:r>
              <a:rPr lang="en-US" altLang="zh-TW" smtClean="0"/>
              <a:t>』</a:t>
            </a:r>
            <a:r>
              <a:rPr lang="zh-TW" altLang="en-US" smtClean="0"/>
              <a:t>。這些命令必 </a:t>
            </a:r>
          </a:p>
          <a:p>
            <a:pPr eaLnBrk="1" hangingPunct="1">
              <a:spcBef>
                <a:spcPct val="0"/>
              </a:spcBef>
            </a:pPr>
            <a:r>
              <a:rPr lang="zh-TW" altLang="en-US" smtClean="0"/>
              <a:t>須透過</a:t>
            </a:r>
            <a:r>
              <a:rPr lang="en-US" altLang="zh-TW" smtClean="0"/>
              <a:t> PipeLine (</a:t>
            </a:r>
            <a:r>
              <a:rPr lang="zh-TW" altLang="en-US" smtClean="0"/>
              <a:t>管線</a:t>
            </a:r>
            <a:r>
              <a:rPr lang="en-US" altLang="zh-TW" smtClean="0"/>
              <a:t>) </a:t>
            </a:r>
            <a:r>
              <a:rPr lang="zh-TW" altLang="en-US" smtClean="0"/>
              <a:t>來處理，所以有人稱之為</a:t>
            </a:r>
            <a:r>
              <a:rPr lang="en-US" altLang="zh-TW" smtClean="0"/>
              <a:t>『</a:t>
            </a:r>
            <a:r>
              <a:rPr lang="zh-TW" altLang="en-US" smtClean="0"/>
              <a:t>管線命令</a:t>
            </a:r>
            <a:r>
              <a:rPr lang="en-US" altLang="zh-TW" smtClean="0"/>
              <a:t>』</a:t>
            </a:r>
            <a:r>
              <a:rPr lang="zh-TW" altLang="en-US" smtClean="0"/>
              <a:t>，另外的一 </a:t>
            </a:r>
          </a:p>
          <a:p>
            <a:pPr eaLnBrk="1" hangingPunct="1">
              <a:spcBef>
                <a:spcPct val="0"/>
              </a:spcBef>
            </a:pPr>
            <a:r>
              <a:rPr lang="zh-TW" altLang="en-US" smtClean="0"/>
              <a:t>種稱呼也叫做</a:t>
            </a:r>
            <a:r>
              <a:rPr lang="en-US" altLang="zh-TW" smtClean="0"/>
              <a:t>『</a:t>
            </a:r>
            <a:r>
              <a:rPr lang="zh-TW" altLang="en-US" smtClean="0"/>
              <a:t>文字過濾器</a:t>
            </a:r>
            <a:r>
              <a:rPr lang="en-US" altLang="zh-TW" smtClean="0"/>
              <a:t> (Text Stream Filter)』</a:t>
            </a:r>
            <a:r>
              <a:rPr lang="zh-TW" altLang="en-US" smtClean="0"/>
              <a:t>。這類命令會將檔案文 </a:t>
            </a:r>
          </a:p>
          <a:p>
            <a:pPr eaLnBrk="1" hangingPunct="1">
              <a:spcBef>
                <a:spcPct val="0"/>
              </a:spcBef>
            </a:pPr>
            <a:r>
              <a:rPr lang="zh-TW" altLang="en-US" smtClean="0"/>
              <a:t>字的內容，依照使用者的需求</a:t>
            </a:r>
            <a:r>
              <a:rPr lang="en-US" altLang="zh-TW" smtClean="0"/>
              <a:t>『</a:t>
            </a:r>
            <a:r>
              <a:rPr lang="zh-TW" altLang="en-US" smtClean="0"/>
              <a:t>修整</a:t>
            </a:r>
            <a:r>
              <a:rPr lang="en-US" altLang="zh-TW" smtClean="0"/>
              <a:t>』</a:t>
            </a:r>
            <a:r>
              <a:rPr lang="zh-TW" altLang="en-US" smtClean="0"/>
              <a:t>後，將結果送往標準輸出或存入檔案</a:t>
            </a:r>
          </a:p>
          <a:p>
            <a:pPr eaLnBrk="1" hangingPunct="1">
              <a:spcBef>
                <a:spcPct val="0"/>
              </a:spcBef>
            </a:pPr>
            <a:r>
              <a:rPr lang="zh-TW" altLang="en-US" smtClean="0"/>
              <a:t>中，甚至還能透過</a:t>
            </a:r>
            <a:r>
              <a:rPr lang="en-US" altLang="zh-TW" smtClean="0"/>
              <a:t> pipeline </a:t>
            </a:r>
            <a:r>
              <a:rPr lang="zh-TW" altLang="en-US" smtClean="0"/>
              <a:t>再把結果交由下一個文字過濾器來處理。常見的 </a:t>
            </a:r>
          </a:p>
          <a:p>
            <a:pPr eaLnBrk="1" hangingPunct="1">
              <a:spcBef>
                <a:spcPct val="0"/>
              </a:spcBef>
            </a:pPr>
            <a:r>
              <a:rPr lang="zh-TW" altLang="en-US" smtClean="0"/>
              <a:t>文字過濾器，例如有下列這些</a:t>
            </a:r>
            <a:r>
              <a:rPr lang="en-US" altLang="zh-TW" smtClean="0"/>
              <a:t> (</a:t>
            </a:r>
            <a:r>
              <a:rPr lang="zh-TW" altLang="en-US" smtClean="0"/>
              <a:t>僅列出一些，仍有許多尚未列出</a:t>
            </a:r>
            <a:r>
              <a:rPr lang="en-US" altLang="zh-TW" smtClean="0"/>
              <a:t>)</a:t>
            </a:r>
            <a:r>
              <a:rPr lang="zh-TW" altLang="en-US" smtClean="0"/>
              <a:t>：</a:t>
            </a:r>
          </a:p>
          <a:p>
            <a:pPr eaLnBrk="1" hangingPunct="1">
              <a:spcBef>
                <a:spcPct val="0"/>
              </a:spcBef>
            </a:pPr>
            <a:endParaRPr lang="zh-TW" altLang="en-US" smtClean="0"/>
          </a:p>
        </p:txBody>
      </p:sp>
      <p:sp>
        <p:nvSpPr>
          <p:cNvPr id="34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13915AAF-A571-4CCA-B4D8-997D6023EA7E}" type="slidenum">
              <a:rPr lang="zh-TW" altLang="en-US" smtClean="0">
                <a:latin typeface="Arial" panose="020B0604020202020204" pitchFamily="34" charset="0"/>
              </a:rPr>
              <a:pPr>
                <a:spcBef>
                  <a:spcPct val="0"/>
                </a:spcBef>
              </a:pPr>
              <a:t>20</a:t>
            </a:fld>
            <a:endParaRPr lang="zh-TW"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萬用字元</a:t>
            </a:r>
          </a:p>
          <a:p>
            <a:pPr eaLnBrk="1" hangingPunct="1">
              <a:spcBef>
                <a:spcPct val="0"/>
              </a:spcBef>
            </a:pPr>
            <a:r>
              <a:rPr lang="zh-TW" altLang="en-US" smtClean="0"/>
              <a:t>在</a:t>
            </a:r>
            <a:r>
              <a:rPr lang="en-US" altLang="zh-TW" smtClean="0"/>
              <a:t> Shell </a:t>
            </a:r>
            <a:r>
              <a:rPr lang="zh-TW" altLang="en-US" smtClean="0"/>
              <a:t>底下，擁有一些特殊符號，稱之為</a:t>
            </a:r>
            <a:r>
              <a:rPr lang="en-US" altLang="zh-TW" smtClean="0"/>
              <a:t>『</a:t>
            </a:r>
            <a:r>
              <a:rPr lang="zh-TW" altLang="en-US" smtClean="0"/>
              <a:t>萬用字元</a:t>
            </a:r>
            <a:r>
              <a:rPr lang="en-US" altLang="zh-TW" smtClean="0"/>
              <a:t> (wild card)』 </a:t>
            </a:r>
          </a:p>
          <a:p>
            <a:pPr eaLnBrk="1" hangingPunct="1">
              <a:spcBef>
                <a:spcPct val="0"/>
              </a:spcBef>
            </a:pPr>
            <a:r>
              <a:rPr lang="zh-TW" altLang="en-US" smtClean="0"/>
              <a:t>；萬用字元對於</a:t>
            </a:r>
            <a:r>
              <a:rPr lang="en-US" altLang="zh-TW" smtClean="0"/>
              <a:t>『</a:t>
            </a:r>
            <a:r>
              <a:rPr lang="zh-TW" altLang="en-US" smtClean="0"/>
              <a:t>檔名的展開</a:t>
            </a:r>
            <a:r>
              <a:rPr lang="en-US" altLang="zh-TW" smtClean="0"/>
              <a:t>』</a:t>
            </a:r>
            <a:r>
              <a:rPr lang="zh-TW" altLang="en-US" smtClean="0"/>
              <a:t>相當好用，在一些繁複的工作中，使用萬用</a:t>
            </a:r>
          </a:p>
          <a:p>
            <a:pPr eaLnBrk="1" hangingPunct="1">
              <a:spcBef>
                <a:spcPct val="0"/>
              </a:spcBef>
            </a:pPr>
            <a:r>
              <a:rPr lang="zh-TW" altLang="en-US" smtClean="0"/>
              <a:t>字元可以減少不少負擔呢！ </a:t>
            </a:r>
          </a:p>
          <a:p>
            <a:pPr eaLnBrk="1" hangingPunct="1">
              <a:spcBef>
                <a:spcPct val="0"/>
              </a:spcBef>
            </a:pPr>
            <a:r>
              <a:rPr lang="en-US" altLang="zh-TW" smtClean="0"/>
              <a:t> </a:t>
            </a:r>
            <a:endParaRPr lang="zh-TW" altLang="en-US" smtClean="0"/>
          </a:p>
          <a:p>
            <a:pPr eaLnBrk="1" hangingPunct="1">
              <a:spcBef>
                <a:spcPct val="0"/>
              </a:spcBef>
            </a:pPr>
            <a:r>
              <a:rPr lang="en-US" altLang="zh-TW" smtClean="0"/>
              <a:t>  </a:t>
            </a:r>
            <a:r>
              <a:rPr lang="zh-TW" altLang="en-US" smtClean="0"/>
              <a:t>以下是基礎的</a:t>
            </a:r>
            <a:r>
              <a:rPr lang="en-US" altLang="zh-TW" smtClean="0"/>
              <a:t>『</a:t>
            </a:r>
            <a:r>
              <a:rPr lang="zh-TW" altLang="en-US" smtClean="0"/>
              <a:t>萬用字元</a:t>
            </a:r>
            <a:r>
              <a:rPr lang="en-US" altLang="zh-TW" smtClean="0"/>
              <a:t>』</a:t>
            </a:r>
            <a:r>
              <a:rPr lang="zh-TW" altLang="en-US" smtClean="0"/>
              <a:t>字符代表意義介紹：</a:t>
            </a:r>
          </a:p>
          <a:p>
            <a:pPr eaLnBrk="1" hangingPunct="1">
              <a:spcBef>
                <a:spcPct val="0"/>
              </a:spcBef>
            </a:pPr>
            <a:endParaRPr lang="zh-TW" altLang="en-US" smtClean="0"/>
          </a:p>
        </p:txBody>
      </p:sp>
      <p:sp>
        <p:nvSpPr>
          <p:cNvPr id="378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4CE67708-DD6A-4BCB-993A-09BD87A13006}" type="slidenum">
              <a:rPr lang="zh-TW" altLang="en-US" smtClean="0">
                <a:latin typeface="Arial" panose="020B0604020202020204" pitchFamily="34" charset="0"/>
              </a:rPr>
              <a:pPr>
                <a:spcBef>
                  <a:spcPct val="0"/>
                </a:spcBef>
              </a:pPr>
              <a:t>22</a:t>
            </a:fld>
            <a:endParaRPr lang="en-US" altLang="zh-TW"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smtClean="0"/>
              <a:t>『</a:t>
            </a:r>
            <a:r>
              <a:rPr lang="zh-TW" altLang="en-US" smtClean="0"/>
              <a:t>正規表示式</a:t>
            </a:r>
            <a:r>
              <a:rPr lang="en-US" altLang="zh-TW" smtClean="0"/>
              <a:t>』</a:t>
            </a:r>
            <a:r>
              <a:rPr lang="zh-TW" altLang="en-US" smtClean="0"/>
              <a:t>在</a:t>
            </a:r>
            <a:r>
              <a:rPr lang="en-US" altLang="zh-TW" smtClean="0"/>
              <a:t> UNIX </a:t>
            </a:r>
            <a:r>
              <a:rPr lang="zh-TW" altLang="en-US" smtClean="0"/>
              <a:t>系統中，扮演著重要角色。</a:t>
            </a:r>
          </a:p>
        </p:txBody>
      </p:sp>
      <p:sp>
        <p:nvSpPr>
          <p:cNvPr id="39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D2D55C5C-F475-4F86-9E33-61B63CCF1950}" type="slidenum">
              <a:rPr lang="zh-TW" altLang="en-US" smtClean="0">
                <a:latin typeface="Arial" panose="020B0604020202020204" pitchFamily="34" charset="0"/>
              </a:rPr>
              <a:pPr>
                <a:spcBef>
                  <a:spcPct val="0"/>
                </a:spcBef>
              </a:pPr>
              <a:t>23</a:t>
            </a:fld>
            <a:endParaRPr lang="en-US" altLang="zh-TW"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網路參數設定指令</a:t>
            </a:r>
          </a:p>
          <a:p>
            <a:pPr eaLnBrk="1" hangingPunct="1">
              <a:spcBef>
                <a:spcPct val="0"/>
              </a:spcBef>
            </a:pPr>
            <a:r>
              <a:rPr lang="zh-TW" altLang="en-US" smtClean="0"/>
              <a:t>任何時刻如果你想要做好你的網路參數設定，包括</a:t>
            </a:r>
            <a:r>
              <a:rPr lang="en-US" altLang="zh-TW" smtClean="0"/>
              <a:t> IP </a:t>
            </a:r>
            <a:r>
              <a:rPr lang="zh-TW" altLang="en-US" smtClean="0"/>
              <a:t>參數、路由參數與無線網路等等， 就得要瞭解底下這些相關的指令才行！其中以</a:t>
            </a:r>
            <a:r>
              <a:rPr lang="en-US" altLang="zh-TW" smtClean="0"/>
              <a:t> route </a:t>
            </a:r>
            <a:r>
              <a:rPr lang="zh-TW" altLang="en-US" smtClean="0"/>
              <a:t>及</a:t>
            </a:r>
            <a:r>
              <a:rPr lang="en-US" altLang="zh-TW" smtClean="0"/>
              <a:t> ip </a:t>
            </a:r>
            <a:r>
              <a:rPr lang="zh-TW" altLang="en-US" smtClean="0"/>
              <a:t>兩指令是較重要！早期用法，是</a:t>
            </a:r>
            <a:r>
              <a:rPr lang="en-US" altLang="zh-TW" smtClean="0"/>
              <a:t> ifconfig</a:t>
            </a:r>
            <a:r>
              <a:rPr lang="zh-TW" altLang="en-US" smtClean="0"/>
              <a:t>！</a:t>
            </a:r>
          </a:p>
          <a:p>
            <a:pPr eaLnBrk="1" hangingPunct="1">
              <a:spcBef>
                <a:spcPct val="0"/>
              </a:spcBef>
            </a:pPr>
            <a:r>
              <a:rPr lang="en-US" altLang="zh-TW" smtClean="0"/>
              <a:t>ifconfig</a:t>
            </a:r>
            <a:r>
              <a:rPr lang="zh-TW" altLang="en-US" smtClean="0"/>
              <a:t>：查詢、設定網路卡與</a:t>
            </a:r>
            <a:r>
              <a:rPr lang="en-US" altLang="zh-TW" smtClean="0"/>
              <a:t> IP </a:t>
            </a:r>
            <a:r>
              <a:rPr lang="zh-TW" altLang="en-US" smtClean="0"/>
              <a:t>網域等相關參數； </a:t>
            </a:r>
          </a:p>
          <a:p>
            <a:pPr eaLnBrk="1" hangingPunct="1">
              <a:spcBef>
                <a:spcPct val="0"/>
              </a:spcBef>
            </a:pPr>
            <a:r>
              <a:rPr lang="en-US" altLang="zh-TW" smtClean="0"/>
              <a:t>ifup, ifdown</a:t>
            </a:r>
            <a:r>
              <a:rPr lang="zh-TW" altLang="en-US" smtClean="0"/>
              <a:t>：這兩個檔案是</a:t>
            </a:r>
            <a:r>
              <a:rPr lang="en-US" altLang="zh-TW" smtClean="0"/>
              <a:t> script </a:t>
            </a:r>
            <a:r>
              <a:rPr lang="zh-TW" altLang="en-US" smtClean="0"/>
              <a:t>，透過更簡單的方式來啟動網路介面； </a:t>
            </a:r>
          </a:p>
          <a:p>
            <a:pPr eaLnBrk="1" hangingPunct="1">
              <a:spcBef>
                <a:spcPct val="0"/>
              </a:spcBef>
            </a:pPr>
            <a:r>
              <a:rPr lang="en-US" altLang="zh-TW" smtClean="0"/>
              <a:t>route</a:t>
            </a:r>
            <a:r>
              <a:rPr lang="zh-TW" altLang="en-US" smtClean="0"/>
              <a:t>：查詢、設定路由表</a:t>
            </a:r>
            <a:r>
              <a:rPr lang="en-US" altLang="zh-TW" smtClean="0"/>
              <a:t> (route table) </a:t>
            </a:r>
            <a:endParaRPr lang="zh-TW" altLang="en-US" smtClean="0"/>
          </a:p>
          <a:p>
            <a:pPr eaLnBrk="1" hangingPunct="1">
              <a:spcBef>
                <a:spcPct val="0"/>
              </a:spcBef>
            </a:pPr>
            <a:r>
              <a:rPr lang="en-US" altLang="zh-TW" smtClean="0"/>
              <a:t>ip</a:t>
            </a:r>
            <a:r>
              <a:rPr lang="zh-TW" altLang="en-US" smtClean="0"/>
              <a:t>：複合式的指令，可以直接修改上述功能；</a:t>
            </a:r>
          </a:p>
          <a:p>
            <a:pPr eaLnBrk="1" hangingPunct="1">
              <a:spcBef>
                <a:spcPct val="0"/>
              </a:spcBef>
            </a:pPr>
            <a:endParaRPr lang="zh-TW" altLang="en-US" smtClean="0"/>
          </a:p>
        </p:txBody>
      </p:sp>
      <p:sp>
        <p:nvSpPr>
          <p:cNvPr id="430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27175422-C28C-432B-A727-ECEA9CCF5E8F}" type="slidenum">
              <a:rPr lang="zh-TW" altLang="en-US" smtClean="0">
                <a:latin typeface="Arial" panose="020B0604020202020204" pitchFamily="34" charset="0"/>
              </a:rPr>
              <a:pPr>
                <a:spcBef>
                  <a:spcPct val="0"/>
                </a:spcBef>
              </a:pPr>
              <a:t>25</a:t>
            </a:fld>
            <a:endParaRPr lang="en-US" altLang="zh-TW"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關於裝置介面</a:t>
            </a:r>
            <a:r>
              <a:rPr lang="en-US" altLang="zh-TW" smtClean="0"/>
              <a:t> (device) </a:t>
            </a:r>
            <a:r>
              <a:rPr lang="zh-TW" altLang="en-US" smtClean="0"/>
              <a:t>的相關設定：</a:t>
            </a:r>
            <a:r>
              <a:rPr lang="en-US" altLang="zh-TW" smtClean="0"/>
              <a:t> ip link </a:t>
            </a:r>
            <a:endParaRPr lang="zh-TW" altLang="en-US" smtClean="0"/>
          </a:p>
          <a:p>
            <a:pPr eaLnBrk="1" hangingPunct="1">
              <a:spcBef>
                <a:spcPct val="0"/>
              </a:spcBef>
            </a:pPr>
            <a:r>
              <a:rPr lang="en-US" altLang="zh-TW" smtClean="0"/>
              <a:t>ip link </a:t>
            </a:r>
            <a:r>
              <a:rPr lang="zh-TW" altLang="en-US" smtClean="0"/>
              <a:t>可以設定與裝置</a:t>
            </a:r>
            <a:r>
              <a:rPr lang="en-US" altLang="zh-TW" smtClean="0"/>
              <a:t> (device) </a:t>
            </a:r>
            <a:r>
              <a:rPr lang="zh-TW" altLang="en-US" smtClean="0"/>
              <a:t>有關的相關設定，包括</a:t>
            </a:r>
            <a:r>
              <a:rPr lang="en-US" altLang="zh-TW" smtClean="0"/>
              <a:t> MTU </a:t>
            </a:r>
            <a:r>
              <a:rPr lang="zh-TW" altLang="en-US" smtClean="0"/>
              <a:t>以及該網路介面的</a:t>
            </a:r>
            <a:r>
              <a:rPr lang="en-US" altLang="zh-TW" smtClean="0"/>
              <a:t> MAC </a:t>
            </a:r>
            <a:r>
              <a:rPr lang="zh-TW" altLang="en-US" smtClean="0"/>
              <a:t>等等， 當然也可以啟動</a:t>
            </a:r>
            <a:r>
              <a:rPr lang="en-US" altLang="zh-TW" smtClean="0"/>
              <a:t> (up) </a:t>
            </a:r>
            <a:r>
              <a:rPr lang="zh-TW" altLang="en-US" smtClean="0"/>
              <a:t>或關閉</a:t>
            </a:r>
            <a:r>
              <a:rPr lang="en-US" altLang="zh-TW" smtClean="0"/>
              <a:t> (down) </a:t>
            </a:r>
            <a:r>
              <a:rPr lang="zh-TW" altLang="en-US" smtClean="0"/>
              <a:t>某個網路介面！</a:t>
            </a:r>
          </a:p>
          <a:p>
            <a:pPr eaLnBrk="1" hangingPunct="1">
              <a:spcBef>
                <a:spcPct val="0"/>
              </a:spcBef>
            </a:pPr>
            <a:endParaRPr lang="zh-TW" altLang="en-US" smtClean="0"/>
          </a:p>
        </p:txBody>
      </p:sp>
      <p:sp>
        <p:nvSpPr>
          <p:cNvPr id="450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39E3182B-E86C-428D-8683-A52E95F4251C}" type="slidenum">
              <a:rPr lang="zh-TW" altLang="en-US" smtClean="0">
                <a:latin typeface="Arial" panose="020B0604020202020204" pitchFamily="34" charset="0"/>
              </a:rPr>
              <a:pPr>
                <a:spcBef>
                  <a:spcPct val="0"/>
                </a:spcBef>
              </a:pPr>
              <a:t>26</a:t>
            </a:fld>
            <a:endParaRPr lang="en-US" altLang="zh-TW"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備忘稿版面配置區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zh-TW" altLang="en-US" sz="1100" smtClean="0"/>
              <a:t>網路偵錯與觀察指令</a:t>
            </a:r>
          </a:p>
          <a:p>
            <a:pPr eaLnBrk="1" hangingPunct="1">
              <a:lnSpc>
                <a:spcPct val="80000"/>
              </a:lnSpc>
              <a:spcBef>
                <a:spcPct val="0"/>
              </a:spcBef>
            </a:pPr>
            <a:r>
              <a:rPr lang="zh-TW" altLang="en-US" sz="1100" smtClean="0"/>
              <a:t>在網路的互助論壇中，最常聽到的話是：</a:t>
            </a:r>
            <a:r>
              <a:rPr lang="en-US" altLang="zh-TW" sz="1100" smtClean="0"/>
              <a:t>『</a:t>
            </a:r>
            <a:r>
              <a:rPr lang="zh-TW" altLang="en-US" sz="1100" smtClean="0"/>
              <a:t>高手求救！我的</a:t>
            </a:r>
            <a:r>
              <a:rPr lang="en-US" altLang="zh-TW" sz="1100" smtClean="0"/>
              <a:t> Linux </a:t>
            </a:r>
            <a:r>
              <a:rPr lang="zh-TW" altLang="en-US" sz="1100" smtClean="0"/>
              <a:t>不能連上網路了！</a:t>
            </a:r>
            <a:r>
              <a:rPr lang="en-US" altLang="zh-TW" sz="1100" smtClean="0"/>
              <a:t>』</a:t>
            </a:r>
            <a:r>
              <a:rPr lang="zh-TW" altLang="en-US" sz="1100" smtClean="0"/>
              <a:t>！不能上網路的原因很多！使用測試軟體來追蹤可能的錯誤原因，很多網路偵測指令在</a:t>
            </a:r>
            <a:r>
              <a:rPr lang="en-US" altLang="zh-TW" sz="1100" smtClean="0"/>
              <a:t> Linux </a:t>
            </a:r>
            <a:r>
              <a:rPr lang="zh-TW" altLang="en-US" sz="1100" smtClean="0"/>
              <a:t>已預設存在！</a:t>
            </a:r>
          </a:p>
          <a:p>
            <a:pPr eaLnBrk="1" hangingPunct="1">
              <a:lnSpc>
                <a:spcPct val="80000"/>
              </a:lnSpc>
              <a:spcBef>
                <a:spcPct val="0"/>
              </a:spcBef>
            </a:pPr>
            <a:r>
              <a:rPr lang="en-US" altLang="zh-TW" sz="1100" smtClean="0"/>
              <a:t> </a:t>
            </a:r>
            <a:endParaRPr lang="zh-TW" altLang="en-US" sz="1100" smtClean="0"/>
          </a:p>
          <a:p>
            <a:pPr eaLnBrk="1" hangingPunct="1">
              <a:lnSpc>
                <a:spcPct val="80000"/>
              </a:lnSpc>
              <a:spcBef>
                <a:spcPct val="0"/>
              </a:spcBef>
            </a:pPr>
            <a:r>
              <a:rPr lang="en-US" altLang="zh-TW" sz="1100" smtClean="0"/>
              <a:t>ping </a:t>
            </a:r>
            <a:r>
              <a:rPr lang="zh-TW" altLang="en-US" sz="1100" smtClean="0"/>
              <a:t>是兩部主機之間的回聲與否判斷， 有沒有指令可追蹤兩部主機之間通過的各個節點</a:t>
            </a:r>
            <a:r>
              <a:rPr lang="en-US" altLang="zh-TW" sz="1100" smtClean="0"/>
              <a:t> (node) </a:t>
            </a:r>
            <a:r>
              <a:rPr lang="zh-TW" altLang="en-US" sz="1100" smtClean="0"/>
              <a:t>通訊狀況好壞？ 舉例來說，如果連線到</a:t>
            </a:r>
            <a:r>
              <a:rPr lang="en-US" altLang="zh-TW" sz="1100" smtClean="0"/>
              <a:t> yahoo </a:t>
            </a:r>
            <a:r>
              <a:rPr lang="zh-TW" altLang="en-US" sz="1100" smtClean="0"/>
              <a:t>的速度比平常慢，</a:t>
            </a:r>
            <a:r>
              <a:rPr lang="en-US" altLang="zh-TW" sz="1100" smtClean="0"/>
              <a:t> (1)</a:t>
            </a:r>
            <a:r>
              <a:rPr lang="zh-TW" altLang="en-US" sz="1100" smtClean="0"/>
              <a:t>網路環境有問題？</a:t>
            </a:r>
            <a:r>
              <a:rPr lang="en-US" altLang="zh-TW" sz="1100" smtClean="0"/>
              <a:t> (2)</a:t>
            </a:r>
            <a:r>
              <a:rPr lang="zh-TW" altLang="en-US" sz="1100" smtClean="0"/>
              <a:t>外部</a:t>
            </a:r>
            <a:r>
              <a:rPr lang="en-US" altLang="zh-TW" sz="1100" smtClean="0"/>
              <a:t> Internet </a:t>
            </a:r>
            <a:r>
              <a:rPr lang="zh-TW" altLang="en-US" sz="1100" smtClean="0"/>
              <a:t>有問題？如果是</a:t>
            </a:r>
            <a:r>
              <a:rPr lang="en-US" altLang="zh-TW" sz="1100" smtClean="0"/>
              <a:t> (1) </a:t>
            </a:r>
            <a:r>
              <a:rPr lang="zh-TW" altLang="en-US" sz="1100" smtClean="0"/>
              <a:t>，需檢查網路環境！ 判斷是</a:t>
            </a:r>
            <a:r>
              <a:rPr lang="en-US" altLang="zh-TW" sz="1100" smtClean="0"/>
              <a:t> (1) </a:t>
            </a:r>
            <a:r>
              <a:rPr lang="zh-TW" altLang="en-US" sz="1100" smtClean="0"/>
              <a:t>還是</a:t>
            </a:r>
            <a:r>
              <a:rPr lang="en-US" altLang="zh-TW" sz="1100" smtClean="0"/>
              <a:t> (2) </a:t>
            </a:r>
            <a:r>
              <a:rPr lang="zh-TW" altLang="en-US" sz="1100" smtClean="0"/>
              <a:t>得使用</a:t>
            </a:r>
            <a:r>
              <a:rPr lang="en-US" altLang="zh-TW" sz="1100" smtClean="0"/>
              <a:t> traceroute </a:t>
            </a:r>
            <a:r>
              <a:rPr lang="zh-TW" altLang="en-US" sz="1100" smtClean="0"/>
              <a:t>指令！</a:t>
            </a:r>
          </a:p>
          <a:p>
            <a:pPr eaLnBrk="1" hangingPunct="1">
              <a:lnSpc>
                <a:spcPct val="80000"/>
              </a:lnSpc>
              <a:spcBef>
                <a:spcPct val="0"/>
              </a:spcBef>
            </a:pPr>
            <a:r>
              <a:rPr lang="en-US" altLang="zh-TW" sz="1100" smtClean="0"/>
              <a:t/>
            </a:r>
            <a:br>
              <a:rPr lang="en-US" altLang="zh-TW" sz="1100" smtClean="0"/>
            </a:br>
            <a:r>
              <a:rPr lang="zh-TW" altLang="en-US" sz="1100" smtClean="0"/>
              <a:t>針對欲連接的目的地之所有</a:t>
            </a:r>
            <a:r>
              <a:rPr lang="en-US" altLang="zh-TW" sz="1100" smtClean="0"/>
              <a:t> router </a:t>
            </a:r>
            <a:r>
              <a:rPr lang="zh-TW" altLang="en-US" sz="1100" smtClean="0"/>
              <a:t>進行</a:t>
            </a:r>
            <a:r>
              <a:rPr lang="en-US" altLang="zh-TW" sz="1100" smtClean="0"/>
              <a:t> ICMP </a:t>
            </a:r>
            <a:r>
              <a:rPr lang="zh-TW" altLang="en-US" sz="1100" smtClean="0"/>
              <a:t>的逾時等待， 例如上面例子，由主機連接到</a:t>
            </a:r>
            <a:r>
              <a:rPr lang="en-US" altLang="zh-TW" sz="1100" smtClean="0"/>
              <a:t> Yahoo </a:t>
            </a:r>
            <a:r>
              <a:rPr lang="zh-TW" altLang="en-US" sz="1100" smtClean="0"/>
              <a:t>時，會經過</a:t>
            </a:r>
            <a:r>
              <a:rPr lang="en-US" altLang="zh-TW" sz="1100" smtClean="0"/>
              <a:t> 12 </a:t>
            </a:r>
            <a:r>
              <a:rPr lang="zh-TW" altLang="en-US" sz="1100" smtClean="0"/>
              <a:t>個節點，</a:t>
            </a:r>
            <a:r>
              <a:rPr lang="en-US" altLang="zh-TW" sz="1100" smtClean="0"/>
              <a:t>traceroute </a:t>
            </a:r>
            <a:r>
              <a:rPr lang="zh-TW" altLang="en-US" sz="1100" smtClean="0"/>
              <a:t>會主動對這</a:t>
            </a:r>
            <a:r>
              <a:rPr lang="en-US" altLang="zh-TW" sz="1100" smtClean="0"/>
              <a:t> 12 </a:t>
            </a:r>
            <a:r>
              <a:rPr lang="zh-TW" altLang="en-US" sz="1100" smtClean="0"/>
              <a:t>個節點做</a:t>
            </a:r>
            <a:r>
              <a:rPr lang="en-US" altLang="zh-TW" sz="1100" smtClean="0"/>
              <a:t> ICMP </a:t>
            </a:r>
            <a:r>
              <a:rPr lang="zh-TW" altLang="en-US" sz="1100" smtClean="0"/>
              <a:t>的回聲等待，並偵測回覆時間，每個節點會偵測三次。 顯示發現每個節點回覆時間</a:t>
            </a:r>
            <a:r>
              <a:rPr lang="en-US" altLang="zh-TW" sz="1100" smtClean="0"/>
              <a:t> 200 ms </a:t>
            </a:r>
            <a:r>
              <a:rPr lang="zh-TW" altLang="en-US" sz="1100" smtClean="0"/>
              <a:t>以內。 在</a:t>
            </a:r>
            <a:r>
              <a:rPr lang="en-US" altLang="zh-TW" sz="1100" smtClean="0"/>
              <a:t> 61.58.33.133 </a:t>
            </a:r>
            <a:r>
              <a:rPr lang="zh-TW" altLang="en-US" sz="1100" smtClean="0"/>
              <a:t>這個節點後的傳輸延遲較久，至於之前的</a:t>
            </a:r>
            <a:r>
              <a:rPr lang="en-US" altLang="zh-TW" sz="1100" smtClean="0"/>
              <a:t> 9 </a:t>
            </a:r>
            <a:r>
              <a:rPr lang="zh-TW" altLang="en-US" sz="1100" smtClean="0"/>
              <a:t>個節點則有不錯的表現。透過解析，可以瞭解這條連線是那個環節出問題。</a:t>
            </a:r>
            <a:r>
              <a:rPr lang="en-US" altLang="zh-TW" sz="1100" smtClean="0"/>
              <a:t/>
            </a:r>
            <a:br>
              <a:rPr lang="en-US" altLang="zh-TW" sz="1100" smtClean="0"/>
            </a:br>
            <a:r>
              <a:rPr lang="en-US" altLang="zh-TW" sz="1100" smtClean="0"/>
              <a:t/>
            </a:r>
            <a:br>
              <a:rPr lang="en-US" altLang="zh-TW" sz="1100" smtClean="0"/>
            </a:br>
            <a:r>
              <a:rPr lang="zh-TW" altLang="en-US" sz="1100" smtClean="0"/>
              <a:t>另外，如果在預設的</a:t>
            </a:r>
            <a:r>
              <a:rPr lang="en-US" altLang="zh-TW" sz="1100" smtClean="0"/>
              <a:t> 5 </a:t>
            </a:r>
            <a:r>
              <a:rPr lang="zh-TW" altLang="en-US" sz="1100" smtClean="0"/>
              <a:t>秒鐘之內</a:t>
            </a:r>
            <a:r>
              <a:rPr lang="en-US" altLang="zh-TW" sz="1100" smtClean="0"/>
              <a:t> traceroute </a:t>
            </a:r>
            <a:r>
              <a:rPr lang="zh-TW" altLang="en-US" sz="1100" smtClean="0"/>
              <a:t>聽不到節點的回聲，那麼螢幕上就會跑出一個</a:t>
            </a:r>
            <a:r>
              <a:rPr lang="en-US" altLang="zh-TW" sz="1100" smtClean="0"/>
              <a:t>『 * 』</a:t>
            </a:r>
            <a:r>
              <a:rPr lang="zh-TW" altLang="en-US" sz="1100" smtClean="0"/>
              <a:t>的符號， 告知該節點無法有順利的回應。由於我們的</a:t>
            </a:r>
            <a:r>
              <a:rPr lang="en-US" altLang="zh-TW" sz="1100" smtClean="0"/>
              <a:t> traceroute </a:t>
            </a:r>
            <a:r>
              <a:rPr lang="zh-TW" altLang="en-US" sz="1100" smtClean="0"/>
              <a:t>用的是</a:t>
            </a:r>
            <a:r>
              <a:rPr lang="en-US" altLang="zh-TW" sz="1100" smtClean="0"/>
              <a:t> ICMP </a:t>
            </a:r>
            <a:r>
              <a:rPr lang="zh-TW" altLang="en-US" sz="1100" smtClean="0"/>
              <a:t>封包，有些防火牆或者主機可能會將</a:t>
            </a:r>
            <a:r>
              <a:rPr lang="en-US" altLang="zh-TW" sz="1100" smtClean="0"/>
              <a:t> ICMP </a:t>
            </a:r>
            <a:r>
              <a:rPr lang="zh-TW" altLang="en-US" sz="1100" smtClean="0"/>
              <a:t>可通過的權力拿掉，因此就會造成等不到回聲的狀態！另外，有些</a:t>
            </a:r>
            <a:r>
              <a:rPr lang="en-US" altLang="zh-TW" sz="1100" smtClean="0"/>
              <a:t> gateway </a:t>
            </a:r>
            <a:r>
              <a:rPr lang="zh-TW" altLang="en-US" sz="1100" smtClean="0"/>
              <a:t>本來就不支援</a:t>
            </a:r>
            <a:r>
              <a:rPr lang="en-US" altLang="zh-TW" sz="1100" smtClean="0"/>
              <a:t> traceroute </a:t>
            </a:r>
            <a:r>
              <a:rPr lang="zh-TW" altLang="en-US" sz="1100" smtClean="0"/>
              <a:t>的功能，因此也會產生那個</a:t>
            </a:r>
            <a:r>
              <a:rPr lang="en-US" altLang="zh-TW" sz="1100" smtClean="0"/>
              <a:t>『 * 』</a:t>
            </a:r>
            <a:r>
              <a:rPr lang="zh-TW" altLang="en-US" sz="1100" smtClean="0"/>
              <a:t>的狀況。所以分析時得要注意一下吶！</a:t>
            </a:r>
          </a:p>
        </p:txBody>
      </p:sp>
      <p:sp>
        <p:nvSpPr>
          <p:cNvPr id="471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CD507313-2A0B-43F8-9797-9FC91AE876F5}" type="slidenum">
              <a:rPr lang="zh-TW" altLang="en-US" smtClean="0">
                <a:latin typeface="Arial" panose="020B0604020202020204" pitchFamily="34" charset="0"/>
              </a:rPr>
              <a:pPr>
                <a:spcBef>
                  <a:spcPct val="0"/>
                </a:spcBef>
              </a:pPr>
              <a:t>27</a:t>
            </a:fld>
            <a:endParaRPr lang="en-US" altLang="zh-TW"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如果覺得某個網路服務明明就啟動，但是無法造成連線，該怎麼辦？ 首先應查詢網路介面所監聽的埠口</a:t>
            </a:r>
            <a:r>
              <a:rPr lang="en-US" altLang="zh-TW" smtClean="0"/>
              <a:t> (port) </a:t>
            </a:r>
            <a:r>
              <a:rPr lang="zh-TW" altLang="en-US" smtClean="0"/>
              <a:t>看看是否真的有啟動，有時螢幕上面顯示的</a:t>
            </a:r>
            <a:r>
              <a:rPr lang="en-US" altLang="zh-TW" smtClean="0"/>
              <a:t> [OK] </a:t>
            </a:r>
            <a:r>
              <a:rPr lang="zh-TW" altLang="en-US" smtClean="0"/>
              <a:t>並不一定是</a:t>
            </a:r>
            <a:r>
              <a:rPr lang="en-US" altLang="zh-TW" smtClean="0"/>
              <a:t> OK</a:t>
            </a:r>
            <a:r>
              <a:rPr lang="zh-TW" altLang="en-US" smtClean="0"/>
              <a:t>！ </a:t>
            </a:r>
          </a:p>
          <a:p>
            <a:pPr eaLnBrk="1" hangingPunct="1">
              <a:spcBef>
                <a:spcPct val="0"/>
              </a:spcBef>
            </a:pPr>
            <a:endParaRPr lang="zh-TW" altLang="en-US" smtClean="0"/>
          </a:p>
        </p:txBody>
      </p:sp>
      <p:sp>
        <p:nvSpPr>
          <p:cNvPr id="491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80AEFBAA-9AC2-4E7A-A838-178063E7BD6D}" type="slidenum">
              <a:rPr lang="zh-TW" altLang="en-US" smtClean="0">
                <a:latin typeface="Arial" panose="020B0604020202020204" pitchFamily="34" charset="0"/>
              </a:rPr>
              <a:pPr>
                <a:spcBef>
                  <a:spcPct val="0"/>
                </a:spcBef>
              </a:pPr>
              <a:t>28</a:t>
            </a:fld>
            <a:endParaRPr lang="en-US" altLang="zh-TW"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zh-TW" altLang="en-US" sz="1100" smtClean="0"/>
              <a:t>一般來說，在</a:t>
            </a:r>
            <a:r>
              <a:rPr lang="en-US" altLang="zh-TW" sz="1100" smtClean="0"/>
              <a:t> Linux </a:t>
            </a:r>
            <a:r>
              <a:rPr lang="zh-TW" altLang="en-US" sz="1100" smtClean="0"/>
              <a:t>系統上，使用者預設的家目錄在那個目錄下？另外，新增一個使用者時，該使用者預設的家目錄內容來自那個目錄下？</a:t>
            </a:r>
            <a:r>
              <a:rPr lang="en-US" altLang="zh-TW" sz="1100" smtClean="0"/>
              <a:t> </a:t>
            </a:r>
            <a:br>
              <a:rPr lang="en-US" altLang="zh-TW" sz="1100" smtClean="0"/>
            </a:br>
            <a:r>
              <a:rPr lang="zh-TW" altLang="en-US" sz="1100" smtClean="0"/>
              <a:t>在</a:t>
            </a:r>
            <a:r>
              <a:rPr lang="en-US" altLang="zh-TW" sz="1100" smtClean="0"/>
              <a:t> /etc/default/useradd </a:t>
            </a:r>
            <a:r>
              <a:rPr lang="zh-TW" altLang="en-US" sz="1100" smtClean="0"/>
              <a:t>這個檔案裡面會規範使用者的預設家目錄以及預設家目錄的內容，一般來說，使用者預設家目錄在</a:t>
            </a:r>
            <a:r>
              <a:rPr lang="en-US" altLang="zh-TW" sz="1100" smtClean="0"/>
              <a:t> /home </a:t>
            </a:r>
            <a:r>
              <a:rPr lang="zh-TW" altLang="en-US" sz="1100" smtClean="0"/>
              <a:t>，至於家目錄內的檔案則複製來源在</a:t>
            </a:r>
            <a:r>
              <a:rPr lang="en-US" altLang="zh-TW" sz="1100" smtClean="0"/>
              <a:t> /etc/skel </a:t>
            </a:r>
            <a:r>
              <a:rPr lang="zh-TW" altLang="en-US" sz="1100" smtClean="0"/>
              <a:t>裡面。</a:t>
            </a:r>
          </a:p>
          <a:p>
            <a:pPr eaLnBrk="1" hangingPunct="1">
              <a:lnSpc>
                <a:spcPct val="80000"/>
              </a:lnSpc>
              <a:spcBef>
                <a:spcPct val="0"/>
              </a:spcBef>
            </a:pPr>
            <a:r>
              <a:rPr lang="en-US" altLang="zh-TW" sz="1100" smtClean="0"/>
              <a:t> </a:t>
            </a:r>
            <a:r>
              <a:rPr lang="zh-TW" altLang="en-US" sz="1100" smtClean="0"/>
              <a:t>如果下載一個檔名為</a:t>
            </a:r>
            <a:r>
              <a:rPr lang="en-US" altLang="zh-TW" sz="1100" smtClean="0"/>
              <a:t> httpd-2.0.52.tar.gz </a:t>
            </a:r>
            <a:r>
              <a:rPr lang="zh-TW" altLang="en-US" sz="1100" smtClean="0"/>
              <a:t>的檔案，這個檔案代表的意義為何？該如何讓這個檔案能夠在</a:t>
            </a:r>
            <a:r>
              <a:rPr lang="en-US" altLang="zh-TW" sz="1100" smtClean="0"/>
              <a:t> Linux </a:t>
            </a:r>
            <a:r>
              <a:rPr lang="zh-TW" altLang="en-US" sz="1100" smtClean="0"/>
              <a:t>系統上面安裝？</a:t>
            </a:r>
            <a:r>
              <a:rPr lang="en-US" altLang="zh-TW" sz="1100" smtClean="0"/>
              <a:t> </a:t>
            </a:r>
            <a:br>
              <a:rPr lang="en-US" altLang="zh-TW" sz="1100" smtClean="0"/>
            </a:br>
            <a:r>
              <a:rPr lang="zh-TW" altLang="en-US" sz="1100" smtClean="0"/>
              <a:t>由於附檔名是</a:t>
            </a:r>
            <a:r>
              <a:rPr lang="en-US" altLang="zh-TW" sz="1100" smtClean="0"/>
              <a:t> .tar.gz </a:t>
            </a:r>
            <a:r>
              <a:rPr lang="zh-TW" altLang="en-US" sz="1100" smtClean="0"/>
              <a:t>或者是</a:t>
            </a:r>
            <a:r>
              <a:rPr lang="en-US" altLang="zh-TW" sz="1100" smtClean="0"/>
              <a:t> .tgz </a:t>
            </a:r>
            <a:r>
              <a:rPr lang="zh-TW" altLang="en-US" sz="1100" smtClean="0"/>
              <a:t>的檔案，所以可以認定該檔案為一個</a:t>
            </a:r>
            <a:r>
              <a:rPr lang="en-US" altLang="zh-TW" sz="1100" smtClean="0"/>
              <a:t> Tarball </a:t>
            </a:r>
            <a:r>
              <a:rPr lang="zh-TW" altLang="en-US" sz="1100" smtClean="0"/>
              <a:t>的檔案。至於檔名的配置方面，</a:t>
            </a:r>
            <a:r>
              <a:rPr lang="en-US" altLang="zh-TW" sz="1100" smtClean="0"/>
              <a:t>httpd </a:t>
            </a:r>
            <a:r>
              <a:rPr lang="zh-TW" altLang="en-US" sz="1100" smtClean="0"/>
              <a:t>為套件名稱，</a:t>
            </a:r>
            <a:r>
              <a:rPr lang="en-US" altLang="zh-TW" sz="1100" smtClean="0"/>
              <a:t>2.0.52 </a:t>
            </a:r>
            <a:r>
              <a:rPr lang="zh-TW" altLang="en-US" sz="1100" smtClean="0"/>
              <a:t>則通常為該套件的版本名稱了！如何安裝？由於該檔案為</a:t>
            </a:r>
            <a:r>
              <a:rPr lang="en-US" altLang="zh-TW" sz="1100" smtClean="0"/>
              <a:t> httpd </a:t>
            </a:r>
            <a:r>
              <a:rPr lang="zh-TW" altLang="en-US" sz="1100" smtClean="0"/>
              <a:t>這個套件，且格式為</a:t>
            </a:r>
            <a:r>
              <a:rPr lang="en-US" altLang="zh-TW" sz="1100" smtClean="0"/>
              <a:t> Tarball </a:t>
            </a:r>
            <a:r>
              <a:rPr lang="zh-TW" altLang="en-US" sz="1100" smtClean="0"/>
              <a:t>，所以您必須要： </a:t>
            </a:r>
          </a:p>
          <a:p>
            <a:pPr lvl="1" eaLnBrk="1" hangingPunct="1">
              <a:lnSpc>
                <a:spcPct val="80000"/>
              </a:lnSpc>
              <a:spcBef>
                <a:spcPct val="0"/>
              </a:spcBef>
            </a:pPr>
            <a:r>
              <a:rPr lang="zh-TW" altLang="en-US" sz="1100" smtClean="0"/>
              <a:t>系統上面務必具有</a:t>
            </a:r>
            <a:r>
              <a:rPr lang="en-US" altLang="zh-TW" sz="1100" smtClean="0"/>
              <a:t> tar, make, gcc </a:t>
            </a:r>
            <a:r>
              <a:rPr lang="zh-TW" altLang="en-US" sz="1100" smtClean="0"/>
              <a:t>等相關的編譯套件； </a:t>
            </a:r>
          </a:p>
          <a:p>
            <a:pPr lvl="1" eaLnBrk="1" hangingPunct="1">
              <a:lnSpc>
                <a:spcPct val="80000"/>
              </a:lnSpc>
              <a:spcBef>
                <a:spcPct val="0"/>
              </a:spcBef>
            </a:pPr>
            <a:r>
              <a:rPr lang="zh-TW" altLang="en-US" sz="1100" smtClean="0"/>
              <a:t>使用</a:t>
            </a:r>
            <a:r>
              <a:rPr lang="en-US" altLang="zh-TW" sz="1100" smtClean="0"/>
              <a:t> tar </a:t>
            </a:r>
            <a:r>
              <a:rPr lang="zh-TW" altLang="en-US" sz="1100" smtClean="0"/>
              <a:t>解開</a:t>
            </a:r>
            <a:r>
              <a:rPr lang="en-US" altLang="zh-TW" sz="1100" smtClean="0"/>
              <a:t> httpd-2.0.52.tar.gz </a:t>
            </a:r>
            <a:r>
              <a:rPr lang="zh-TW" altLang="en-US" sz="1100" smtClean="0"/>
              <a:t>之後，務必進入該目錄內讀取</a:t>
            </a:r>
            <a:r>
              <a:rPr lang="en-US" altLang="zh-TW" sz="1100" smtClean="0"/>
              <a:t> REAME </a:t>
            </a:r>
            <a:r>
              <a:rPr lang="zh-TW" altLang="en-US" sz="1100" smtClean="0"/>
              <a:t>或</a:t>
            </a:r>
            <a:r>
              <a:rPr lang="en-US" altLang="zh-TW" sz="1100" smtClean="0"/>
              <a:t>/</a:t>
            </a:r>
            <a:r>
              <a:rPr lang="zh-TW" altLang="en-US" sz="1100" smtClean="0"/>
              <a:t>與</a:t>
            </a:r>
            <a:r>
              <a:rPr lang="en-US" altLang="zh-TW" sz="1100" smtClean="0"/>
              <a:t> INSTALL </a:t>
            </a:r>
            <a:r>
              <a:rPr lang="zh-TW" altLang="en-US" sz="1100" smtClean="0"/>
              <a:t>檔案，以瞭解是否還需要其他的相關套件的搭配安裝； </a:t>
            </a:r>
          </a:p>
          <a:p>
            <a:pPr lvl="1" eaLnBrk="1" hangingPunct="1">
              <a:lnSpc>
                <a:spcPct val="80000"/>
              </a:lnSpc>
              <a:spcBef>
                <a:spcPct val="0"/>
              </a:spcBef>
            </a:pPr>
            <a:r>
              <a:rPr lang="zh-TW" altLang="en-US" sz="1100" smtClean="0"/>
              <a:t>以</a:t>
            </a:r>
            <a:r>
              <a:rPr lang="en-US" altLang="zh-TW" sz="1100" smtClean="0"/>
              <a:t> ./configure --help </a:t>
            </a:r>
            <a:r>
              <a:rPr lang="zh-TW" altLang="en-US" sz="1100" smtClean="0"/>
              <a:t>查閱一下是否有相關可以加入或者取消的編譯內容； </a:t>
            </a:r>
          </a:p>
          <a:p>
            <a:pPr lvl="1" eaLnBrk="1" hangingPunct="1">
              <a:lnSpc>
                <a:spcPct val="80000"/>
              </a:lnSpc>
              <a:spcBef>
                <a:spcPct val="0"/>
              </a:spcBef>
            </a:pPr>
            <a:r>
              <a:rPr lang="zh-TW" altLang="en-US" sz="1100" smtClean="0"/>
              <a:t>使用</a:t>
            </a:r>
            <a:r>
              <a:rPr lang="en-US" altLang="zh-TW" sz="1100" smtClean="0"/>
              <a:t> make </a:t>
            </a:r>
            <a:r>
              <a:rPr lang="zh-TW" altLang="en-US" sz="1100" smtClean="0"/>
              <a:t>讀取</a:t>
            </a:r>
            <a:r>
              <a:rPr lang="en-US" altLang="zh-TW" sz="1100" smtClean="0"/>
              <a:t> Makefile </a:t>
            </a:r>
            <a:r>
              <a:rPr lang="zh-TW" altLang="en-US" sz="1100" smtClean="0"/>
              <a:t>來編譯程式； </a:t>
            </a:r>
          </a:p>
          <a:p>
            <a:pPr lvl="1" eaLnBrk="1" hangingPunct="1">
              <a:lnSpc>
                <a:spcPct val="80000"/>
              </a:lnSpc>
              <a:spcBef>
                <a:spcPct val="0"/>
              </a:spcBef>
            </a:pPr>
            <a:r>
              <a:rPr lang="zh-TW" altLang="en-US" sz="1100" smtClean="0"/>
              <a:t>使用</a:t>
            </a:r>
            <a:r>
              <a:rPr lang="en-US" altLang="zh-TW" sz="1100" smtClean="0"/>
              <a:t> make install </a:t>
            </a:r>
            <a:r>
              <a:rPr lang="zh-TW" altLang="en-US" sz="1100" smtClean="0"/>
              <a:t>來安裝程式！ </a:t>
            </a:r>
            <a:endParaRPr lang="en-US" altLang="zh-TW" sz="1100" smtClean="0"/>
          </a:p>
          <a:p>
            <a:pPr lvl="1" eaLnBrk="1" hangingPunct="1">
              <a:lnSpc>
                <a:spcPct val="80000"/>
              </a:lnSpc>
              <a:spcBef>
                <a:spcPct val="0"/>
              </a:spcBef>
            </a:pPr>
            <a:endParaRPr lang="en-US" altLang="zh-TW" sz="1100" smtClean="0"/>
          </a:p>
          <a:p>
            <a:pPr lvl="1" eaLnBrk="1" hangingPunct="1">
              <a:lnSpc>
                <a:spcPct val="80000"/>
              </a:lnSpc>
              <a:spcBef>
                <a:spcPct val="0"/>
              </a:spcBef>
            </a:pPr>
            <a:endParaRPr lang="en-US" altLang="zh-TW" sz="1100" smtClean="0"/>
          </a:p>
          <a:p>
            <a:pPr lvl="1" eaLnBrk="1" hangingPunct="1">
              <a:lnSpc>
                <a:spcPct val="80000"/>
              </a:lnSpc>
              <a:spcBef>
                <a:spcPct val="0"/>
              </a:spcBef>
            </a:pPr>
            <a:endParaRPr lang="zh-TW" altLang="en-US" sz="1100" smtClean="0"/>
          </a:p>
          <a:p>
            <a:pPr eaLnBrk="1" hangingPunct="1">
              <a:lnSpc>
                <a:spcPct val="80000"/>
              </a:lnSpc>
              <a:spcBef>
                <a:spcPct val="0"/>
              </a:spcBef>
            </a:pPr>
            <a:r>
              <a:rPr lang="zh-TW" altLang="en-US" sz="1100" smtClean="0"/>
              <a:t>我總是無法編輯某個檔案，您認為應該是什麼問題造成的？那又要怎麼解決？</a:t>
            </a:r>
            <a:r>
              <a:rPr lang="en-US" altLang="zh-TW" sz="1100" smtClean="0"/>
              <a:t> </a:t>
            </a:r>
            <a:br>
              <a:rPr lang="en-US" altLang="zh-TW" sz="1100" smtClean="0"/>
            </a:br>
            <a:r>
              <a:rPr lang="zh-TW" altLang="en-US" sz="1100" smtClean="0"/>
              <a:t>無法編輯某個檔案，可以先使用</a:t>
            </a:r>
            <a:r>
              <a:rPr lang="en-US" altLang="zh-TW" sz="1100" smtClean="0"/>
              <a:t> file </a:t>
            </a:r>
            <a:r>
              <a:rPr lang="zh-TW" altLang="en-US" sz="1100" smtClean="0"/>
              <a:t>這個指令來查詢一下該檔案的格式，例如想察看</a:t>
            </a:r>
            <a:r>
              <a:rPr lang="en-US" altLang="zh-TW" sz="1100" smtClean="0"/>
              <a:t> /etc/shadow </a:t>
            </a:r>
            <a:r>
              <a:rPr lang="zh-TW" altLang="en-US" sz="1100" smtClean="0"/>
              <a:t>的格式，可以下達：</a:t>
            </a:r>
            <a:r>
              <a:rPr lang="en-US" altLang="zh-TW" sz="1100" smtClean="0"/>
              <a:t>『file /etc/shadow』</a:t>
            </a:r>
            <a:r>
              <a:rPr lang="zh-TW" altLang="en-US" sz="1100" smtClean="0"/>
              <a:t>，如果是文字檔，卻還是無法編輯，那麼最可能發生的原因就是</a:t>
            </a:r>
            <a:r>
              <a:rPr lang="en-US" altLang="zh-TW" sz="1100" smtClean="0"/>
              <a:t>『</a:t>
            </a:r>
            <a:r>
              <a:rPr lang="zh-TW" altLang="en-US" sz="1100" smtClean="0"/>
              <a:t>權限</a:t>
            </a:r>
            <a:r>
              <a:rPr lang="en-US" altLang="zh-TW" sz="1100" smtClean="0"/>
              <a:t>』</a:t>
            </a:r>
            <a:r>
              <a:rPr lang="zh-TW" altLang="en-US" sz="1100" smtClean="0"/>
              <a:t>的問題了。可以使用</a:t>
            </a:r>
            <a:r>
              <a:rPr lang="en-US" altLang="zh-TW" sz="1100" smtClean="0"/>
              <a:t> ls -l filename </a:t>
            </a:r>
            <a:r>
              <a:rPr lang="zh-TW" altLang="en-US" sz="1100" smtClean="0"/>
              <a:t>察看檔案權限，再以</a:t>
            </a:r>
            <a:r>
              <a:rPr lang="en-US" altLang="zh-TW" sz="1100" smtClean="0"/>
              <a:t> chmod </a:t>
            </a:r>
            <a:r>
              <a:rPr lang="zh-TW" altLang="en-US" sz="1100" smtClean="0"/>
              <a:t>或</a:t>
            </a:r>
            <a:r>
              <a:rPr lang="en-US" altLang="zh-TW" sz="1100" smtClean="0"/>
              <a:t> chown </a:t>
            </a:r>
            <a:r>
              <a:rPr lang="zh-TW" altLang="en-US" sz="1100" smtClean="0"/>
              <a:t>來修訂該檔案的權限。此外，該檔案也可能含有隱藏屬性，可以使用</a:t>
            </a:r>
            <a:r>
              <a:rPr lang="en-US" altLang="zh-TW" sz="1100" smtClean="0"/>
              <a:t> lsattr filename </a:t>
            </a:r>
            <a:r>
              <a:rPr lang="zh-TW" altLang="en-US" sz="1100" smtClean="0"/>
              <a:t>查閱，再以</a:t>
            </a:r>
            <a:r>
              <a:rPr lang="en-US" altLang="zh-TW" sz="1100" smtClean="0"/>
              <a:t> chattr </a:t>
            </a:r>
            <a:r>
              <a:rPr lang="zh-TW" altLang="en-US" sz="1100" smtClean="0"/>
              <a:t>來修訂隱藏屬性。</a:t>
            </a:r>
          </a:p>
          <a:p>
            <a:pPr eaLnBrk="1" hangingPunct="1">
              <a:lnSpc>
                <a:spcPct val="80000"/>
              </a:lnSpc>
              <a:spcBef>
                <a:spcPct val="0"/>
              </a:spcBef>
            </a:pPr>
            <a:endParaRPr lang="zh-TW" altLang="en-US" sz="1100" smtClean="0"/>
          </a:p>
        </p:txBody>
      </p:sp>
      <p:sp>
        <p:nvSpPr>
          <p:cNvPr id="522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479BA55-E9E3-434C-942E-FB319707159A}" type="slidenum">
              <a:rPr lang="zh-TW" altLang="en-US" smtClean="0">
                <a:latin typeface="Arial" panose="020B0604020202020204" pitchFamily="34" charset="0"/>
              </a:rPr>
              <a:pPr>
                <a:spcBef>
                  <a:spcPct val="0"/>
                </a:spcBef>
              </a:pPr>
              <a:t>30</a:t>
            </a:fld>
            <a:endParaRPr lang="en-US" altLang="zh-TW"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備忘稿版面配置區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zh-TW" sz="800" b="1" smtClean="0"/>
              <a:t>Linux     </a:t>
            </a:r>
            <a:endParaRPr lang="zh-TW" altLang="en-US" sz="800" smtClean="0"/>
          </a:p>
          <a:p>
            <a:pPr eaLnBrk="1" hangingPunct="1">
              <a:lnSpc>
                <a:spcPct val="80000"/>
              </a:lnSpc>
              <a:spcBef>
                <a:spcPct val="0"/>
              </a:spcBef>
            </a:pPr>
            <a:r>
              <a:rPr lang="en-US" altLang="zh-TW" sz="800" smtClean="0"/>
              <a:t>Linux</a:t>
            </a:r>
            <a:r>
              <a:rPr lang="zh-TW" altLang="en-US" sz="800" smtClean="0"/>
              <a:t>，是一類</a:t>
            </a:r>
            <a:r>
              <a:rPr lang="en-US" altLang="zh-TW" sz="800" smtClean="0"/>
              <a:t>Unix</a:t>
            </a:r>
            <a:r>
              <a:rPr lang="zh-TW" altLang="en-US" sz="800" smtClean="0"/>
              <a:t>電腦作業系統的統稱。</a:t>
            </a:r>
            <a:r>
              <a:rPr lang="en-US" altLang="zh-TW" sz="800" smtClean="0"/>
              <a:t>Linux</a:t>
            </a:r>
            <a:r>
              <a:rPr lang="zh-TW" altLang="en-US" sz="800" smtClean="0"/>
              <a:t>作業系統是自由軟體和開放原始碼發展中最著名的例子。嚴格講，</a:t>
            </a:r>
            <a:r>
              <a:rPr lang="en-US" altLang="zh-TW" sz="800" smtClean="0"/>
              <a:t>Linux</a:t>
            </a:r>
            <a:r>
              <a:rPr lang="zh-TW" altLang="en-US" sz="800" smtClean="0"/>
              <a:t>詞表示</a:t>
            </a:r>
            <a:r>
              <a:rPr lang="en-US" altLang="zh-TW" sz="800" smtClean="0"/>
              <a:t>Linux</a:t>
            </a:r>
            <a:r>
              <a:rPr lang="zh-TW" altLang="en-US" sz="800" smtClean="0"/>
              <a:t>核心，實際上，人們已習慣用</a:t>
            </a:r>
            <a:r>
              <a:rPr lang="en-US" altLang="zh-TW" sz="800" smtClean="0"/>
              <a:t>Linux</a:t>
            </a:r>
            <a:r>
              <a:rPr lang="zh-TW" altLang="en-US" sz="800" smtClean="0"/>
              <a:t>形容整個基於</a:t>
            </a:r>
            <a:r>
              <a:rPr lang="en-US" altLang="zh-TW" sz="800" smtClean="0"/>
              <a:t>Linux</a:t>
            </a:r>
            <a:r>
              <a:rPr lang="zh-TW" altLang="en-US" sz="800" smtClean="0"/>
              <a:t>核心，並使用</a:t>
            </a:r>
            <a:r>
              <a:rPr lang="en-US" altLang="zh-TW" sz="800" smtClean="0"/>
              <a:t>GNU </a:t>
            </a:r>
            <a:r>
              <a:rPr lang="zh-TW" altLang="en-US" sz="800" smtClean="0"/>
              <a:t>專案各種工具和資料庫的作業系統（稱</a:t>
            </a:r>
            <a:r>
              <a:rPr lang="en-US" altLang="zh-TW" sz="800" smtClean="0"/>
              <a:t>GNU/Linux</a:t>
            </a:r>
            <a:r>
              <a:rPr lang="zh-TW" altLang="en-US" sz="800" smtClean="0"/>
              <a:t>）。基於這些零件的</a:t>
            </a:r>
            <a:r>
              <a:rPr lang="en-US" altLang="zh-TW" sz="800" smtClean="0"/>
              <a:t>Linux</a:t>
            </a:r>
            <a:r>
              <a:rPr lang="zh-TW" altLang="en-US" sz="800" smtClean="0"/>
              <a:t>軟體稱</a:t>
            </a:r>
            <a:r>
              <a:rPr lang="en-US" altLang="zh-TW" sz="800" smtClean="0"/>
              <a:t>Linux</a:t>
            </a:r>
            <a:r>
              <a:rPr lang="zh-TW" altLang="en-US" sz="800" smtClean="0"/>
              <a:t>套件。</a:t>
            </a:r>
            <a:r>
              <a:rPr lang="en-US" altLang="zh-TW" sz="800" smtClean="0"/>
              <a:t>Linux</a:t>
            </a:r>
            <a:r>
              <a:rPr lang="zh-TW" altLang="en-US" sz="800" smtClean="0"/>
              <a:t>發行套件包含大量的軟體，如軟體開發工具（例如</a:t>
            </a:r>
            <a:r>
              <a:rPr lang="en-US" altLang="zh-TW" sz="800" smtClean="0"/>
              <a:t>gcc</a:t>
            </a:r>
            <a:r>
              <a:rPr lang="zh-TW" altLang="en-US" sz="800" smtClean="0"/>
              <a:t>）、資料函式庫（例如</a:t>
            </a:r>
            <a:r>
              <a:rPr lang="en-US" altLang="zh-TW" sz="800" smtClean="0"/>
              <a:t>PostgreSQL</a:t>
            </a:r>
            <a:r>
              <a:rPr lang="zh-TW" altLang="en-US" sz="800" smtClean="0"/>
              <a:t>、</a:t>
            </a:r>
            <a:r>
              <a:rPr lang="en-US" altLang="zh-TW" sz="800" smtClean="0"/>
              <a:t>MySQL</a:t>
            </a:r>
            <a:r>
              <a:rPr lang="zh-TW" altLang="en-US" sz="800" smtClean="0"/>
              <a:t>）、</a:t>
            </a:r>
            <a:r>
              <a:rPr lang="en-US" altLang="zh-TW" sz="800" smtClean="0"/>
              <a:t>Web</a:t>
            </a:r>
            <a:r>
              <a:rPr lang="zh-TW" altLang="en-US" sz="800" smtClean="0"/>
              <a:t>伺服器（例如</a:t>
            </a:r>
            <a:r>
              <a:rPr lang="en-US" altLang="zh-TW" sz="800" smtClean="0"/>
              <a:t>Apache</a:t>
            </a:r>
            <a:r>
              <a:rPr lang="zh-TW" altLang="en-US" sz="800" smtClean="0"/>
              <a:t>）、</a:t>
            </a:r>
            <a:r>
              <a:rPr lang="en-US" altLang="zh-TW" sz="800" smtClean="0"/>
              <a:t>X Window</a:t>
            </a:r>
            <a:r>
              <a:rPr lang="zh-TW" altLang="en-US" sz="800" smtClean="0"/>
              <a:t>、桌面環境（例如</a:t>
            </a:r>
            <a:r>
              <a:rPr lang="en-US" altLang="zh-TW" sz="800" smtClean="0"/>
              <a:t>GNOME</a:t>
            </a:r>
            <a:r>
              <a:rPr lang="zh-TW" altLang="en-US" sz="800" smtClean="0"/>
              <a:t>和</a:t>
            </a:r>
            <a:r>
              <a:rPr lang="en-US" altLang="zh-TW" sz="800" smtClean="0"/>
              <a:t>KDE</a:t>
            </a:r>
            <a:r>
              <a:rPr lang="zh-TW" altLang="en-US" sz="800" smtClean="0"/>
              <a:t>）、辦公套件（例如</a:t>
            </a:r>
            <a:r>
              <a:rPr lang="en-US" altLang="zh-TW" sz="800" smtClean="0"/>
              <a:t>OpenOffice.org</a:t>
            </a:r>
            <a:r>
              <a:rPr lang="zh-TW" altLang="en-US" sz="800" smtClean="0"/>
              <a:t>）、腳本語言（例如</a:t>
            </a:r>
            <a:r>
              <a:rPr lang="en-US" altLang="zh-TW" sz="800" smtClean="0"/>
              <a:t>Perl</a:t>
            </a:r>
            <a:r>
              <a:rPr lang="zh-TW" altLang="en-US" sz="800" smtClean="0"/>
              <a:t>、</a:t>
            </a:r>
            <a:r>
              <a:rPr lang="en-US" altLang="zh-TW" sz="800" smtClean="0"/>
              <a:t>PHP</a:t>
            </a:r>
            <a:r>
              <a:rPr lang="zh-TW" altLang="en-US" sz="800" smtClean="0"/>
              <a:t>和</a:t>
            </a:r>
            <a:r>
              <a:rPr lang="en-US" altLang="zh-TW" sz="800" smtClean="0"/>
              <a:t>Python</a:t>
            </a:r>
            <a:r>
              <a:rPr lang="zh-TW" altLang="en-US" sz="800" smtClean="0"/>
              <a:t>）等。</a:t>
            </a:r>
          </a:p>
          <a:p>
            <a:pPr eaLnBrk="1" hangingPunct="1">
              <a:lnSpc>
                <a:spcPct val="80000"/>
              </a:lnSpc>
              <a:spcBef>
                <a:spcPct val="0"/>
              </a:spcBef>
            </a:pPr>
            <a:r>
              <a:rPr lang="en-US" altLang="zh-TW" sz="800" smtClean="0"/>
              <a:t>Linux</a:t>
            </a:r>
            <a:r>
              <a:rPr lang="zh-TW" altLang="en-US" sz="800" smtClean="0"/>
              <a:t>核心最初為英特爾</a:t>
            </a:r>
            <a:r>
              <a:rPr lang="en-US" altLang="zh-TW" sz="800" smtClean="0"/>
              <a:t>386</a:t>
            </a:r>
            <a:r>
              <a:rPr lang="zh-TW" altLang="en-US" sz="800" smtClean="0"/>
              <a:t>微處理器設計。現在</a:t>
            </a:r>
            <a:r>
              <a:rPr lang="en-US" altLang="zh-TW" sz="800" smtClean="0"/>
              <a:t>Linux</a:t>
            </a:r>
            <a:r>
              <a:rPr lang="zh-TW" altLang="en-US" sz="800" smtClean="0"/>
              <a:t>核心支援從個人電腦到大型主機甚至嵌入式系統在內的各種硬體裝置。</a:t>
            </a:r>
            <a:r>
              <a:rPr lang="en-US" altLang="zh-TW" sz="800" smtClean="0"/>
              <a:t>Linux</a:t>
            </a:r>
            <a:r>
              <a:rPr lang="zh-TW" altLang="en-US" sz="800" smtClean="0"/>
              <a:t>已成為廣泛關注和支援的作業系統。包括</a:t>
            </a:r>
            <a:r>
              <a:rPr lang="en-US" altLang="zh-TW" sz="800" smtClean="0"/>
              <a:t>IBM</a:t>
            </a:r>
            <a:r>
              <a:rPr lang="zh-TW" altLang="en-US" sz="800" smtClean="0"/>
              <a:t>和惠普、戴爾也陸續支援</a:t>
            </a:r>
            <a:r>
              <a:rPr lang="en-US" altLang="zh-TW" sz="800" smtClean="0"/>
              <a:t>Linux</a:t>
            </a:r>
            <a:r>
              <a:rPr lang="zh-TW" altLang="en-US" sz="800" smtClean="0"/>
              <a:t>，並且成立組織支援其發展，如</a:t>
            </a:r>
            <a:r>
              <a:rPr lang="en-US" altLang="zh-TW" sz="800" smtClean="0"/>
              <a:t>Open Invention Network</a:t>
            </a:r>
            <a:r>
              <a:rPr lang="zh-TW" altLang="en-US" sz="800" smtClean="0"/>
              <a:t>（</a:t>
            </a:r>
            <a:r>
              <a:rPr lang="en-US" altLang="zh-TW" sz="800" smtClean="0"/>
              <a:t>OIN</a:t>
            </a:r>
            <a:r>
              <a:rPr lang="zh-TW" altLang="en-US" sz="800" smtClean="0"/>
              <a:t>）（成員有</a:t>
            </a:r>
            <a:r>
              <a:rPr lang="en-US" altLang="zh-TW" sz="800" smtClean="0"/>
              <a:t>IBM</a:t>
            </a:r>
            <a:r>
              <a:rPr lang="zh-TW" altLang="en-US" sz="800" smtClean="0"/>
              <a:t>，</a:t>
            </a:r>
            <a:r>
              <a:rPr lang="en-US" altLang="zh-TW" sz="800" smtClean="0"/>
              <a:t>SONY</a:t>
            </a:r>
            <a:r>
              <a:rPr lang="zh-TW" altLang="en-US" sz="800" smtClean="0"/>
              <a:t>，</a:t>
            </a:r>
            <a:r>
              <a:rPr lang="en-US" altLang="zh-TW" sz="800" smtClean="0"/>
              <a:t>NEC</a:t>
            </a:r>
            <a:r>
              <a:rPr lang="zh-TW" altLang="en-US" sz="800" smtClean="0"/>
              <a:t>，</a:t>
            </a:r>
            <a:r>
              <a:rPr lang="en-US" altLang="zh-TW" sz="800" smtClean="0"/>
              <a:t>Philips</a:t>
            </a:r>
            <a:r>
              <a:rPr lang="zh-TW" altLang="en-US" sz="800" smtClean="0"/>
              <a:t>，</a:t>
            </a:r>
            <a:r>
              <a:rPr lang="en-US" altLang="zh-TW" sz="800" smtClean="0"/>
              <a:t>Novell</a:t>
            </a:r>
            <a:r>
              <a:rPr lang="zh-TW" altLang="en-US" sz="800" smtClean="0"/>
              <a:t>，</a:t>
            </a:r>
            <a:r>
              <a:rPr lang="en-US" altLang="zh-TW" sz="800" smtClean="0"/>
              <a:t>Red hat</a:t>
            </a:r>
            <a:r>
              <a:rPr lang="zh-TW" altLang="en-US" sz="800" smtClean="0"/>
              <a:t>等）購買微軟專利，允許任何個體以開放原則使用。和其他商用</a:t>
            </a:r>
            <a:r>
              <a:rPr lang="en-US" altLang="zh-TW" sz="800" smtClean="0"/>
              <a:t>Unix</a:t>
            </a:r>
            <a:r>
              <a:rPr lang="zh-TW" altLang="en-US" sz="800" smtClean="0"/>
              <a:t>系統及微軟</a:t>
            </a:r>
            <a:r>
              <a:rPr lang="en-US" altLang="zh-TW" sz="800" smtClean="0"/>
              <a:t>Windows</a:t>
            </a:r>
            <a:r>
              <a:rPr lang="zh-TW" altLang="en-US" sz="800" smtClean="0"/>
              <a:t>相比，自由軟體</a:t>
            </a:r>
            <a:r>
              <a:rPr lang="en-US" altLang="zh-TW" sz="800" smtClean="0"/>
              <a:t>Linux</a:t>
            </a:r>
            <a:r>
              <a:rPr lang="zh-TW" altLang="en-US" sz="800" smtClean="0"/>
              <a:t>具低構建成本，高安全性，更可信賴等優勢。</a:t>
            </a:r>
          </a:p>
          <a:p>
            <a:pPr eaLnBrk="1" hangingPunct="1">
              <a:lnSpc>
                <a:spcPct val="80000"/>
              </a:lnSpc>
              <a:spcBef>
                <a:spcPct val="0"/>
              </a:spcBef>
            </a:pPr>
            <a:r>
              <a:rPr lang="en-US" altLang="zh-TW" sz="800" smtClean="0"/>
              <a:t> </a:t>
            </a:r>
            <a:endParaRPr lang="zh-TW" altLang="en-US" sz="800" smtClean="0"/>
          </a:p>
          <a:p>
            <a:pPr eaLnBrk="1" hangingPunct="1">
              <a:lnSpc>
                <a:spcPct val="80000"/>
              </a:lnSpc>
              <a:spcBef>
                <a:spcPct val="0"/>
              </a:spcBef>
            </a:pPr>
            <a:endParaRPr lang="zh-TW" altLang="en-US" sz="800" smtClean="0"/>
          </a:p>
          <a:p>
            <a:pPr eaLnBrk="1" hangingPunct="1">
              <a:lnSpc>
                <a:spcPct val="80000"/>
              </a:lnSpc>
              <a:spcBef>
                <a:spcPct val="0"/>
              </a:spcBef>
            </a:pPr>
            <a:r>
              <a:rPr lang="en-US" altLang="zh-TW" sz="800" b="1" smtClean="0"/>
              <a:t>Ubuntu</a:t>
            </a:r>
            <a:br>
              <a:rPr lang="en-US" altLang="zh-TW" sz="800" b="1" smtClean="0"/>
            </a:br>
            <a:r>
              <a:rPr lang="en-US" altLang="zh-TW" sz="800" b="1" smtClean="0"/>
              <a:t>Ubuntu</a:t>
            </a:r>
            <a:r>
              <a:rPr lang="zh-TW" altLang="en-US" sz="800" smtClean="0"/>
              <a:t>是一個以桌面應用為主的</a:t>
            </a:r>
            <a:r>
              <a:rPr lang="en-US" altLang="zh-TW" sz="800" smtClean="0"/>
              <a:t>Linux</a:t>
            </a:r>
            <a:r>
              <a:rPr lang="zh-TW" altLang="en-US" sz="800" smtClean="0"/>
              <a:t>作業系統，其名稱來自非洲南部祖魯語或豪薩語的「</a:t>
            </a:r>
            <a:r>
              <a:rPr lang="en-US" altLang="zh-TW" sz="800" smtClean="0"/>
              <a:t>ubuntu</a:t>
            </a:r>
            <a:r>
              <a:rPr lang="zh-TW" altLang="en-US" sz="800" smtClean="0"/>
              <a:t>」一詞（譯為吾幫托或烏班圖），是非洲傳統的一種價值觀，類似華人社會的「仁愛」思想。</a:t>
            </a:r>
          </a:p>
          <a:p>
            <a:pPr eaLnBrk="1" hangingPunct="1">
              <a:lnSpc>
                <a:spcPct val="80000"/>
              </a:lnSpc>
              <a:spcBef>
                <a:spcPct val="0"/>
              </a:spcBef>
            </a:pPr>
            <a:r>
              <a:rPr lang="en-US" altLang="zh-TW" sz="800" smtClean="0"/>
              <a:t>Ubuntu</a:t>
            </a:r>
            <a:r>
              <a:rPr lang="zh-TW" altLang="en-US" sz="800" smtClean="0"/>
              <a:t>基於</a:t>
            </a:r>
            <a:r>
              <a:rPr lang="en-US" altLang="zh-TW" sz="800" smtClean="0"/>
              <a:t>Debian</a:t>
            </a:r>
            <a:r>
              <a:rPr lang="zh-TW" altLang="en-US" sz="800" smtClean="0"/>
              <a:t>發行版和</a:t>
            </a:r>
            <a:r>
              <a:rPr lang="en-US" altLang="zh-TW" sz="800" smtClean="0"/>
              <a:t>GNOME</a:t>
            </a:r>
            <a:r>
              <a:rPr lang="zh-TW" altLang="en-US" sz="800" smtClean="0"/>
              <a:t>桌面環境，與</a:t>
            </a:r>
            <a:r>
              <a:rPr lang="en-US" altLang="zh-TW" sz="800" smtClean="0"/>
              <a:t>Debian</a:t>
            </a:r>
            <a:r>
              <a:rPr lang="zh-TW" altLang="en-US" sz="800" smtClean="0"/>
              <a:t>的不同在於它每</a:t>
            </a:r>
            <a:r>
              <a:rPr lang="en-US" altLang="zh-TW" sz="800" smtClean="0"/>
              <a:t>6</a:t>
            </a:r>
            <a:r>
              <a:rPr lang="zh-TW" altLang="en-US" sz="800" smtClean="0"/>
              <a:t>個月會發佈一個新版本。普通的桌面應用版可以獲得</a:t>
            </a:r>
            <a:r>
              <a:rPr lang="en-US" altLang="zh-TW" sz="800" smtClean="0"/>
              <a:t>18</a:t>
            </a:r>
            <a:r>
              <a:rPr lang="zh-TW" altLang="en-US" sz="800" smtClean="0"/>
              <a:t>個月的支援，標為</a:t>
            </a:r>
            <a:r>
              <a:rPr lang="en-US" altLang="zh-TW" sz="800" smtClean="0"/>
              <a:t>LTS</a:t>
            </a:r>
            <a:r>
              <a:rPr lang="zh-TW" altLang="en-US" sz="800" smtClean="0"/>
              <a:t>的桌面應用版可以獲得更長時間的支援。例如，</a:t>
            </a:r>
            <a:r>
              <a:rPr lang="en-US" altLang="zh-TW" sz="800" smtClean="0"/>
              <a:t>Ubuntu8.04 LTS</a:t>
            </a:r>
            <a:r>
              <a:rPr lang="zh-TW" altLang="en-US" sz="800" smtClean="0"/>
              <a:t>（代號</a:t>
            </a:r>
            <a:r>
              <a:rPr lang="en-US" altLang="zh-TW" sz="800" smtClean="0"/>
              <a:t>Hardy Heron</a:t>
            </a:r>
            <a:r>
              <a:rPr lang="zh-TW" altLang="en-US" sz="800" smtClean="0"/>
              <a:t>），其桌面應用系列可以獲得為期三年的技術支援，伺服器版可以獲得為期五年的技術支援。</a:t>
            </a:r>
            <a:r>
              <a:rPr lang="en-US" altLang="zh-TW" sz="800" smtClean="0"/>
              <a:t>Ubuntu</a:t>
            </a:r>
            <a:r>
              <a:rPr lang="zh-TW" altLang="en-US" sz="800" smtClean="0"/>
              <a:t>的目標在於為一般用戶提供一個最新的、同時又相當穩定的主要由自由軟體構建而成的作業系統。</a:t>
            </a:r>
            <a:r>
              <a:rPr lang="en-US" altLang="zh-TW" sz="800" smtClean="0"/>
              <a:t>Ubuntu</a:t>
            </a:r>
            <a:r>
              <a:rPr lang="zh-TW" altLang="en-US" sz="800" smtClean="0"/>
              <a:t>具有龐大的社群力量，用戶可以方便地從社群獲得幫助。</a:t>
            </a:r>
            <a:r>
              <a:rPr lang="en-US" altLang="zh-TW" sz="800" smtClean="0"/>
              <a:t>Kubuntu</a:t>
            </a:r>
            <a:r>
              <a:rPr lang="zh-TW" altLang="en-US" sz="800" smtClean="0"/>
              <a:t>與</a:t>
            </a:r>
            <a:r>
              <a:rPr lang="en-US" altLang="zh-TW" sz="800" smtClean="0"/>
              <a:t>Xubuntu</a:t>
            </a:r>
            <a:r>
              <a:rPr lang="zh-TW" altLang="en-US" sz="800" smtClean="0"/>
              <a:t>是</a:t>
            </a:r>
            <a:r>
              <a:rPr lang="en-US" altLang="zh-TW" sz="800" smtClean="0"/>
              <a:t>Ubuntu</a:t>
            </a:r>
            <a:r>
              <a:rPr lang="zh-TW" altLang="en-US" sz="800" smtClean="0"/>
              <a:t>計畫正式支援的衍生版本，分別將</a:t>
            </a:r>
            <a:r>
              <a:rPr lang="en-US" altLang="zh-TW" sz="800" smtClean="0"/>
              <a:t>KDE</a:t>
            </a:r>
            <a:r>
              <a:rPr lang="zh-TW" altLang="en-US" sz="800" smtClean="0"/>
              <a:t>與</a:t>
            </a:r>
            <a:r>
              <a:rPr lang="en-US" altLang="zh-TW" sz="800" smtClean="0"/>
              <a:t>Xfce</a:t>
            </a:r>
            <a:r>
              <a:rPr lang="zh-TW" altLang="en-US" sz="800" smtClean="0"/>
              <a:t>桌面環境帶入</a:t>
            </a:r>
            <a:r>
              <a:rPr lang="en-US" altLang="zh-TW" sz="800" smtClean="0"/>
              <a:t>Ubuntu</a:t>
            </a:r>
            <a:r>
              <a:rPr lang="zh-TW" altLang="en-US" sz="800" smtClean="0"/>
              <a:t>，</a:t>
            </a:r>
            <a:r>
              <a:rPr lang="en-US" altLang="zh-TW" sz="800" smtClean="0"/>
              <a:t>Edubuntu</a:t>
            </a:r>
            <a:r>
              <a:rPr lang="zh-TW" altLang="en-US" sz="800" smtClean="0"/>
              <a:t>是一個針對學校教學環境而設計，試圖讓低齡兒童可以輕鬆學會使用的衍生版本。</a:t>
            </a:r>
          </a:p>
          <a:p>
            <a:pPr eaLnBrk="1" hangingPunct="1">
              <a:lnSpc>
                <a:spcPct val="80000"/>
              </a:lnSpc>
              <a:spcBef>
                <a:spcPct val="0"/>
              </a:spcBef>
            </a:pPr>
            <a:r>
              <a:rPr lang="en-US" altLang="zh-TW" sz="800" smtClean="0"/>
              <a:t>Ubuntu</a:t>
            </a:r>
            <a:r>
              <a:rPr lang="zh-TW" altLang="en-US" sz="800" smtClean="0"/>
              <a:t>以</a:t>
            </a:r>
            <a:r>
              <a:rPr lang="en-US" altLang="zh-TW" sz="800" smtClean="0"/>
              <a:t>Debian</a:t>
            </a:r>
            <a:r>
              <a:rPr lang="zh-TW" altLang="en-US" sz="800" smtClean="0"/>
              <a:t>為開發藍本。與</a:t>
            </a:r>
            <a:r>
              <a:rPr lang="en-US" altLang="zh-TW" sz="800" smtClean="0"/>
              <a:t>Debian</a:t>
            </a:r>
            <a:r>
              <a:rPr lang="zh-TW" altLang="en-US" sz="800" smtClean="0"/>
              <a:t>穩健的升級策略不同，</a:t>
            </a:r>
            <a:r>
              <a:rPr lang="en-US" altLang="zh-TW" sz="800" smtClean="0"/>
              <a:t>Ubuntu</a:t>
            </a:r>
            <a:r>
              <a:rPr lang="zh-TW" altLang="en-US" sz="800" smtClean="0"/>
              <a:t>每六個月便會發佈一個新版，以便人們及時地獲取和使用新軟體。</a:t>
            </a:r>
            <a:r>
              <a:rPr lang="en-US" altLang="zh-TW" sz="800" smtClean="0"/>
              <a:t>Ubuntu</a:t>
            </a:r>
            <a:r>
              <a:rPr lang="zh-TW" altLang="en-US" sz="800" smtClean="0"/>
              <a:t>的開發目的是為了使個人電腦變得簡單易用，同時也提供針對企業應用的伺服器版本。</a:t>
            </a:r>
            <a:r>
              <a:rPr lang="en-US" altLang="zh-TW" sz="800" smtClean="0"/>
              <a:t>Ubuntu</a:t>
            </a:r>
            <a:r>
              <a:rPr lang="zh-TW" altLang="en-US" sz="800" smtClean="0"/>
              <a:t>的每個新版本均會包含當時最新的</a:t>
            </a:r>
            <a:r>
              <a:rPr lang="en-US" altLang="zh-TW" sz="800" smtClean="0"/>
              <a:t>GNOME</a:t>
            </a:r>
            <a:r>
              <a:rPr lang="zh-TW" altLang="en-US" sz="800" smtClean="0"/>
              <a:t>桌面環境，通常在</a:t>
            </a:r>
            <a:r>
              <a:rPr lang="en-US" altLang="zh-TW" sz="800" smtClean="0"/>
              <a:t>GNOME</a:t>
            </a:r>
            <a:r>
              <a:rPr lang="zh-TW" altLang="en-US" sz="800" smtClean="0"/>
              <a:t>發佈新版本後一個月內發行。與其他基於</a:t>
            </a:r>
            <a:r>
              <a:rPr lang="en-US" altLang="zh-TW" sz="800" smtClean="0"/>
              <a:t>Debian</a:t>
            </a:r>
            <a:r>
              <a:rPr lang="zh-TW" altLang="en-US" sz="800" smtClean="0"/>
              <a:t>的</a:t>
            </a:r>
            <a:r>
              <a:rPr lang="en-US" altLang="zh-TW" sz="800" smtClean="0"/>
              <a:t>Linux</a:t>
            </a:r>
            <a:r>
              <a:rPr lang="zh-TW" altLang="en-US" sz="800" smtClean="0"/>
              <a:t>發行版，如</a:t>
            </a:r>
            <a:r>
              <a:rPr lang="en-US" altLang="zh-TW" sz="800" smtClean="0"/>
              <a:t>MEPIS</a:t>
            </a:r>
            <a:r>
              <a:rPr lang="zh-TW" altLang="en-US" sz="800" smtClean="0"/>
              <a:t>、</a:t>
            </a:r>
            <a:r>
              <a:rPr lang="en-US" altLang="zh-TW" sz="800" smtClean="0"/>
              <a:t>Xandros</a:t>
            </a:r>
            <a:r>
              <a:rPr lang="zh-TW" altLang="en-US" sz="800" smtClean="0"/>
              <a:t>、</a:t>
            </a:r>
            <a:r>
              <a:rPr lang="en-US" altLang="zh-TW" sz="800" smtClean="0"/>
              <a:t>Linspire</a:t>
            </a:r>
            <a:r>
              <a:rPr lang="zh-TW" altLang="en-US" sz="800" smtClean="0"/>
              <a:t>、</a:t>
            </a:r>
            <a:r>
              <a:rPr lang="en-US" altLang="zh-TW" sz="800" smtClean="0"/>
              <a:t>Progeny</a:t>
            </a:r>
            <a:r>
              <a:rPr lang="zh-TW" altLang="en-US" sz="800" smtClean="0"/>
              <a:t>和</a:t>
            </a:r>
            <a:r>
              <a:rPr lang="en-US" altLang="zh-TW" sz="800" smtClean="0"/>
              <a:t>Libranet</a:t>
            </a:r>
            <a:r>
              <a:rPr lang="zh-TW" altLang="en-US" sz="800" smtClean="0"/>
              <a:t>等相比，</a:t>
            </a:r>
            <a:r>
              <a:rPr lang="en-US" altLang="zh-TW" sz="800" smtClean="0"/>
              <a:t>Ubuntu</a:t>
            </a:r>
            <a:r>
              <a:rPr lang="zh-TW" altLang="en-US" sz="800" smtClean="0"/>
              <a:t>更接近</a:t>
            </a:r>
            <a:r>
              <a:rPr lang="en-US" altLang="zh-TW" sz="800" smtClean="0"/>
              <a:t>Debian</a:t>
            </a:r>
            <a:r>
              <a:rPr lang="zh-TW" altLang="en-US" sz="800" smtClean="0"/>
              <a:t>的開發理念，它主要使用自由、開源的軟體，而其他發行版往往會附帶很多閉源的軟體。</a:t>
            </a:r>
          </a:p>
          <a:p>
            <a:pPr eaLnBrk="1" hangingPunct="1">
              <a:lnSpc>
                <a:spcPct val="80000"/>
              </a:lnSpc>
              <a:spcBef>
                <a:spcPct val="0"/>
              </a:spcBef>
            </a:pPr>
            <a:r>
              <a:rPr lang="en-US" altLang="zh-TW" sz="800" smtClean="0"/>
              <a:t>Ubuntu</a:t>
            </a:r>
            <a:r>
              <a:rPr lang="zh-TW" altLang="en-US" sz="800" smtClean="0"/>
              <a:t>建基於</a:t>
            </a:r>
            <a:r>
              <a:rPr lang="en-US" altLang="zh-TW" sz="800" smtClean="0"/>
              <a:t>Debian</a:t>
            </a:r>
            <a:r>
              <a:rPr lang="zh-TW" altLang="en-US" sz="800" smtClean="0"/>
              <a:t>的不穩定分支：不論其軟體格式（</a:t>
            </a:r>
            <a:r>
              <a:rPr lang="en-US" altLang="zh-TW" sz="800" smtClean="0"/>
              <a:t>deb</a:t>
            </a:r>
            <a:r>
              <a:rPr lang="zh-TW" altLang="en-US" sz="800" smtClean="0"/>
              <a:t>）還是軟體管理與安裝系統（</a:t>
            </a:r>
            <a:r>
              <a:rPr lang="en-US" altLang="zh-TW" sz="800" smtClean="0"/>
              <a:t>Debian Apt</a:t>
            </a:r>
            <a:r>
              <a:rPr lang="zh-TW" altLang="en-US" sz="800" smtClean="0"/>
              <a:t>／</a:t>
            </a:r>
            <a:r>
              <a:rPr lang="en-US" altLang="zh-TW" sz="800" smtClean="0"/>
              <a:t>Synaptic</a:t>
            </a:r>
            <a:r>
              <a:rPr lang="zh-TW" altLang="en-US" sz="800" smtClean="0"/>
              <a:t>）。</a:t>
            </a:r>
            <a:r>
              <a:rPr lang="en-US" altLang="zh-TW" sz="800" smtClean="0"/>
              <a:t>Ubuntu</a:t>
            </a:r>
            <a:r>
              <a:rPr lang="zh-TW" altLang="en-US" sz="800" smtClean="0"/>
              <a:t>的開發者會把對軟體的修改及時反饋給</a:t>
            </a:r>
            <a:r>
              <a:rPr lang="en-US" altLang="zh-TW" sz="800" smtClean="0"/>
              <a:t>Debian</a:t>
            </a:r>
            <a:r>
              <a:rPr lang="zh-TW" altLang="en-US" sz="800" smtClean="0"/>
              <a:t>社群，而不是在發佈新版時才宣佈這些修改。事實上，很多</a:t>
            </a:r>
            <a:r>
              <a:rPr lang="en-US" altLang="zh-TW" sz="800" smtClean="0"/>
              <a:t>Ubuntu</a:t>
            </a:r>
            <a:r>
              <a:rPr lang="zh-TW" altLang="en-US" sz="800" smtClean="0"/>
              <a:t>的開發者同時也是</a:t>
            </a:r>
            <a:r>
              <a:rPr lang="en-US" altLang="zh-TW" sz="800" smtClean="0"/>
              <a:t>Debian</a:t>
            </a:r>
            <a:r>
              <a:rPr lang="zh-TW" altLang="en-US" sz="800" smtClean="0"/>
              <a:t>主要軟體的維護者。不過，</a:t>
            </a:r>
            <a:r>
              <a:rPr lang="en-US" altLang="zh-TW" sz="800" smtClean="0"/>
              <a:t>Debian</a:t>
            </a:r>
            <a:r>
              <a:rPr lang="zh-TW" altLang="en-US" sz="800" smtClean="0"/>
              <a:t>與</a:t>
            </a:r>
            <a:r>
              <a:rPr lang="en-US" altLang="zh-TW" sz="800" smtClean="0"/>
              <a:t>Ubuntu</a:t>
            </a:r>
            <a:r>
              <a:rPr lang="zh-TW" altLang="en-US" sz="800" smtClean="0"/>
              <a:t>的軟體並不一定完全相容，也就是說，將</a:t>
            </a:r>
            <a:r>
              <a:rPr lang="en-US" altLang="zh-TW" sz="800" smtClean="0"/>
              <a:t>Debian</a:t>
            </a:r>
            <a:r>
              <a:rPr lang="zh-TW" altLang="en-US" sz="800" smtClean="0"/>
              <a:t>的套件安裝在</a:t>
            </a:r>
            <a:r>
              <a:rPr lang="en-US" altLang="zh-TW" sz="800" smtClean="0"/>
              <a:t>Ubuntu</a:t>
            </a:r>
            <a:r>
              <a:rPr lang="zh-TW" altLang="en-US" sz="800" smtClean="0"/>
              <a:t>上可能會出現相容性問題，反之亦然。</a:t>
            </a:r>
          </a:p>
          <a:p>
            <a:pPr eaLnBrk="1" hangingPunct="1">
              <a:lnSpc>
                <a:spcPct val="80000"/>
              </a:lnSpc>
              <a:spcBef>
                <a:spcPct val="0"/>
              </a:spcBef>
            </a:pPr>
            <a:endParaRPr lang="zh-TW" altLang="en-US" sz="800" smtClean="0"/>
          </a:p>
        </p:txBody>
      </p:sp>
      <p:sp>
        <p:nvSpPr>
          <p:cNvPr id="61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AB4E06F4-A11D-4982-9E14-6D86247FC1F8}" type="slidenum">
              <a:rPr lang="zh-TW" altLang="en-US" smtClean="0">
                <a:latin typeface="Arial" panose="020B0604020202020204" pitchFamily="34" charset="0"/>
              </a:rPr>
              <a:pPr>
                <a:spcBef>
                  <a:spcPct val="0"/>
                </a:spcBef>
              </a:pPr>
              <a:t>2</a:t>
            </a:fld>
            <a:endParaRPr lang="zh-TW"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smtClean="0"/>
              <a:t>Windows </a:t>
            </a:r>
            <a:r>
              <a:rPr lang="zh-TW" altLang="en-US" smtClean="0"/>
              <a:t>與</a:t>
            </a:r>
            <a:r>
              <a:rPr lang="en-US" altLang="zh-TW" smtClean="0"/>
              <a:t> Linux </a:t>
            </a:r>
            <a:r>
              <a:rPr lang="zh-TW" altLang="en-US" smtClean="0"/>
              <a:t>兩套系統在</a:t>
            </a:r>
            <a:r>
              <a:rPr lang="en-US" altLang="zh-TW" smtClean="0"/>
              <a:t>『</a:t>
            </a:r>
            <a:r>
              <a:rPr lang="zh-TW" altLang="en-US" smtClean="0"/>
              <a:t>檔案目錄</a:t>
            </a:r>
            <a:r>
              <a:rPr lang="en-US" altLang="zh-TW" smtClean="0"/>
              <a:t>』</a:t>
            </a:r>
            <a:r>
              <a:rPr lang="zh-TW" altLang="en-US" smtClean="0"/>
              <a:t>結構上有什麼不同？ </a:t>
            </a:r>
          </a:p>
          <a:p>
            <a:pPr eaLnBrk="1" hangingPunct="1">
              <a:spcBef>
                <a:spcPct val="0"/>
              </a:spcBef>
            </a:pPr>
            <a:r>
              <a:rPr lang="zh-TW" altLang="en-US" smtClean="0"/>
              <a:t>在</a:t>
            </a:r>
            <a:r>
              <a:rPr lang="en-US" altLang="zh-TW" smtClean="0"/>
              <a:t> Windows </a:t>
            </a:r>
            <a:r>
              <a:rPr lang="zh-TW" altLang="en-US" smtClean="0"/>
              <a:t>當中，磁碟分割是由</a:t>
            </a:r>
            <a:r>
              <a:rPr lang="en-US" altLang="zh-TW" smtClean="0"/>
              <a:t>『C:\</a:t>
            </a:r>
            <a:r>
              <a:rPr lang="zh-TW" altLang="en-US" smtClean="0"/>
              <a:t>、</a:t>
            </a:r>
            <a:r>
              <a:rPr lang="en-US" altLang="zh-TW" smtClean="0"/>
              <a:t>D:\』</a:t>
            </a:r>
            <a:r>
              <a:rPr lang="zh-TW" altLang="en-US" smtClean="0"/>
              <a:t>這樣的順序編排而成；在 </a:t>
            </a:r>
          </a:p>
          <a:p>
            <a:pPr eaLnBrk="1" hangingPunct="1">
              <a:spcBef>
                <a:spcPct val="0"/>
              </a:spcBef>
            </a:pPr>
            <a:r>
              <a:rPr lang="en-US" altLang="zh-TW" smtClean="0"/>
              <a:t>Linux </a:t>
            </a:r>
            <a:r>
              <a:rPr lang="zh-TW" altLang="en-US" smtClean="0"/>
              <a:t>底下則是統一由</a:t>
            </a:r>
            <a:r>
              <a:rPr lang="en-US" altLang="zh-TW" smtClean="0"/>
              <a:t>『/ (root)』</a:t>
            </a:r>
            <a:r>
              <a:rPr lang="zh-TW" altLang="en-US" smtClean="0"/>
              <a:t>作為系統的</a:t>
            </a:r>
            <a:r>
              <a:rPr lang="en-US" altLang="zh-TW" smtClean="0"/>
              <a:t>『</a:t>
            </a:r>
            <a:r>
              <a:rPr lang="zh-TW" altLang="en-US" smtClean="0"/>
              <a:t>根目錄</a:t>
            </a:r>
            <a:r>
              <a:rPr lang="en-US" altLang="zh-TW" smtClean="0"/>
              <a:t>』</a:t>
            </a:r>
            <a:r>
              <a:rPr lang="zh-TW" altLang="en-US" smtClean="0"/>
              <a:t>，系統內所有的 </a:t>
            </a:r>
          </a:p>
          <a:p>
            <a:pPr eaLnBrk="1" hangingPunct="1">
              <a:spcBef>
                <a:spcPct val="0"/>
              </a:spcBef>
            </a:pPr>
            <a:r>
              <a:rPr lang="zh-TW" altLang="en-US" smtClean="0"/>
              <a:t>目錄都依附在</a:t>
            </a:r>
            <a:r>
              <a:rPr lang="en-US" altLang="zh-TW" smtClean="0"/>
              <a:t>『/ (root)』</a:t>
            </a:r>
            <a:r>
              <a:rPr lang="zh-TW" altLang="en-US" smtClean="0"/>
              <a:t>底下。假使不同的硬碟或分割區</a:t>
            </a:r>
            <a:r>
              <a:rPr lang="en-US" altLang="zh-TW" smtClean="0"/>
              <a:t> (Partition)</a:t>
            </a:r>
            <a:r>
              <a:rPr lang="zh-TW" altLang="en-US" smtClean="0"/>
              <a:t>， </a:t>
            </a:r>
          </a:p>
          <a:p>
            <a:pPr eaLnBrk="1" hangingPunct="1">
              <a:spcBef>
                <a:spcPct val="0"/>
              </a:spcBef>
            </a:pPr>
            <a:r>
              <a:rPr lang="zh-TW" altLang="en-US" smtClean="0"/>
              <a:t>也一樣都依附在</a:t>
            </a:r>
            <a:r>
              <a:rPr lang="en-US" altLang="zh-TW" smtClean="0"/>
              <a:t>『/ (root)』</a:t>
            </a:r>
            <a:r>
              <a:rPr lang="zh-TW" altLang="en-US" smtClean="0"/>
              <a:t>底下，透過</a:t>
            </a:r>
            <a:r>
              <a:rPr lang="en-US" altLang="zh-TW" smtClean="0"/>
              <a:t>『mount (</a:t>
            </a:r>
            <a:r>
              <a:rPr lang="zh-TW" altLang="en-US" smtClean="0"/>
              <a:t>掛載</a:t>
            </a:r>
            <a:r>
              <a:rPr lang="en-US" altLang="zh-TW" smtClean="0"/>
              <a:t>)』</a:t>
            </a:r>
            <a:r>
              <a:rPr lang="zh-TW" altLang="en-US" smtClean="0"/>
              <a:t>的方式，將它們 </a:t>
            </a:r>
          </a:p>
          <a:p>
            <a:pPr eaLnBrk="1" hangingPunct="1">
              <a:spcBef>
                <a:spcPct val="0"/>
              </a:spcBef>
            </a:pPr>
            <a:r>
              <a:rPr lang="zh-TW" altLang="en-US" smtClean="0"/>
              <a:t>掛載起來使用。 </a:t>
            </a:r>
          </a:p>
          <a:p>
            <a:pPr eaLnBrk="1" hangingPunct="1">
              <a:spcBef>
                <a:spcPct val="0"/>
              </a:spcBef>
            </a:pPr>
            <a:endParaRPr lang="zh-TW" altLang="en-US" smtClean="0"/>
          </a:p>
        </p:txBody>
      </p:sp>
      <p:sp>
        <p:nvSpPr>
          <p:cNvPr id="92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F1DFF47E-4DEA-4796-8B31-68BD5D3CADBC}" type="slidenum">
              <a:rPr lang="zh-TW" altLang="en-US" smtClean="0">
                <a:latin typeface="Arial" panose="020B0604020202020204" pitchFamily="34" charset="0"/>
              </a:rPr>
              <a:pPr>
                <a:spcBef>
                  <a:spcPct val="0"/>
                </a:spcBef>
              </a:pPr>
              <a:t>4</a:t>
            </a:fld>
            <a:endParaRPr lang="zh-TW"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簡單來說，</a:t>
            </a:r>
            <a:r>
              <a:rPr lang="en-US" altLang="zh-TW" smtClean="0"/>
              <a:t>Linux </a:t>
            </a:r>
            <a:r>
              <a:rPr lang="zh-TW" altLang="en-US" smtClean="0"/>
              <a:t>作業系統由以下幾個部分所組成： </a:t>
            </a:r>
          </a:p>
          <a:p>
            <a:pPr eaLnBrk="1" hangingPunct="1">
              <a:spcBef>
                <a:spcPct val="0"/>
              </a:spcBef>
            </a:pPr>
            <a:r>
              <a:rPr lang="en-US" altLang="zh-TW" smtClean="0"/>
              <a:t> </a:t>
            </a:r>
            <a:endParaRPr lang="zh-TW" altLang="en-US" smtClean="0"/>
          </a:p>
          <a:p>
            <a:pPr eaLnBrk="1" hangingPunct="1">
              <a:spcBef>
                <a:spcPct val="0"/>
              </a:spcBef>
            </a:pPr>
            <a:r>
              <a:rPr lang="en-US" altLang="zh-TW" smtClean="0"/>
              <a:t>1. Linux Kernel (</a:t>
            </a:r>
            <a:r>
              <a:rPr lang="zh-TW" altLang="en-US" smtClean="0"/>
              <a:t>核心</a:t>
            </a:r>
            <a:r>
              <a:rPr lang="en-US" altLang="zh-TW" smtClean="0"/>
              <a:t>) </a:t>
            </a:r>
            <a:endParaRPr lang="zh-TW" altLang="en-US" smtClean="0"/>
          </a:p>
          <a:p>
            <a:pPr eaLnBrk="1" hangingPunct="1">
              <a:spcBef>
                <a:spcPct val="0"/>
              </a:spcBef>
            </a:pPr>
            <a:r>
              <a:rPr lang="en-US" altLang="zh-TW" smtClean="0"/>
              <a:t> </a:t>
            </a:r>
            <a:endParaRPr lang="zh-TW" altLang="en-US" smtClean="0"/>
          </a:p>
          <a:p>
            <a:pPr eaLnBrk="1" hangingPunct="1">
              <a:spcBef>
                <a:spcPct val="0"/>
              </a:spcBef>
            </a:pPr>
            <a:r>
              <a:rPr lang="en-US" altLang="zh-TW" smtClean="0"/>
              <a:t>2. OS Utilities / Applications (</a:t>
            </a:r>
            <a:r>
              <a:rPr lang="zh-TW" altLang="en-US" smtClean="0"/>
              <a:t>系統層級的應用程式或管理工具</a:t>
            </a:r>
            <a:r>
              <a:rPr lang="en-US" altLang="zh-TW" smtClean="0"/>
              <a:t>) </a:t>
            </a:r>
            <a:endParaRPr lang="zh-TW" altLang="en-US" smtClean="0"/>
          </a:p>
          <a:p>
            <a:pPr eaLnBrk="1" hangingPunct="1">
              <a:spcBef>
                <a:spcPct val="0"/>
              </a:spcBef>
            </a:pPr>
            <a:r>
              <a:rPr lang="en-US" altLang="zh-TW" smtClean="0"/>
              <a:t> </a:t>
            </a:r>
            <a:endParaRPr lang="zh-TW" altLang="en-US" smtClean="0"/>
          </a:p>
          <a:p>
            <a:pPr eaLnBrk="1" hangingPunct="1">
              <a:spcBef>
                <a:spcPct val="0"/>
              </a:spcBef>
            </a:pPr>
            <a:r>
              <a:rPr lang="en-US" altLang="zh-TW" smtClean="0"/>
              <a:t>3. Applications (</a:t>
            </a:r>
            <a:r>
              <a:rPr lang="zh-TW" altLang="en-US" smtClean="0"/>
              <a:t>一般應用程式</a:t>
            </a:r>
            <a:r>
              <a:rPr lang="en-US" altLang="zh-TW" smtClean="0"/>
              <a:t>) </a:t>
            </a:r>
            <a:endParaRPr lang="zh-TW" altLang="en-US" smtClean="0"/>
          </a:p>
          <a:p>
            <a:pPr eaLnBrk="1" hangingPunct="1">
              <a:spcBef>
                <a:spcPct val="0"/>
              </a:spcBef>
            </a:pPr>
            <a:r>
              <a:rPr lang="en-US" altLang="zh-TW" smtClean="0"/>
              <a:t> </a:t>
            </a:r>
            <a:endParaRPr lang="zh-TW" altLang="en-US" smtClean="0"/>
          </a:p>
          <a:p>
            <a:pPr eaLnBrk="1" hangingPunct="1">
              <a:spcBef>
                <a:spcPct val="0"/>
              </a:spcBef>
            </a:pPr>
            <a:r>
              <a:rPr lang="en-US" altLang="zh-TW" smtClean="0"/>
              <a:t>a.  Server Applications (</a:t>
            </a:r>
            <a:r>
              <a:rPr lang="zh-TW" altLang="en-US" smtClean="0"/>
              <a:t>伺服應用軟體</a:t>
            </a:r>
            <a:r>
              <a:rPr lang="en-US" altLang="zh-TW" smtClean="0"/>
              <a:t>) </a:t>
            </a:r>
            <a:endParaRPr lang="zh-TW" altLang="en-US" smtClean="0"/>
          </a:p>
          <a:p>
            <a:pPr eaLnBrk="1" hangingPunct="1">
              <a:spcBef>
                <a:spcPct val="0"/>
              </a:spcBef>
            </a:pPr>
            <a:r>
              <a:rPr lang="en-US" altLang="zh-TW" smtClean="0"/>
              <a:t>b. X-Window Applications (</a:t>
            </a:r>
            <a:r>
              <a:rPr lang="zh-TW" altLang="en-US" smtClean="0"/>
              <a:t>桌面視窗應用軟體</a:t>
            </a:r>
            <a:r>
              <a:rPr lang="en-US" altLang="zh-TW" smtClean="0"/>
              <a:t>)  </a:t>
            </a:r>
            <a:endParaRPr lang="zh-TW" altLang="en-US" smtClean="0"/>
          </a:p>
          <a:p>
            <a:pPr eaLnBrk="1" hangingPunct="1">
              <a:spcBef>
                <a:spcPct val="0"/>
              </a:spcBef>
            </a:pPr>
            <a:r>
              <a:rPr lang="en-US" altLang="zh-TW" smtClean="0"/>
              <a:t>c. Other Applications (</a:t>
            </a:r>
            <a:r>
              <a:rPr lang="zh-TW" altLang="en-US" smtClean="0"/>
              <a:t>不屬於上述兩種的</a:t>
            </a:r>
            <a:r>
              <a:rPr lang="en-US" altLang="zh-TW" smtClean="0"/>
              <a:t>『</a:t>
            </a:r>
            <a:r>
              <a:rPr lang="zh-TW" altLang="en-US" smtClean="0"/>
              <a:t>其他軟體</a:t>
            </a:r>
            <a:r>
              <a:rPr lang="en-US" altLang="zh-TW" smtClean="0"/>
              <a:t>』)</a:t>
            </a:r>
            <a:endParaRPr lang="zh-TW" altLang="en-US" smtClean="0"/>
          </a:p>
          <a:p>
            <a:pPr eaLnBrk="1" hangingPunct="1">
              <a:spcBef>
                <a:spcPct val="0"/>
              </a:spcBef>
            </a:pPr>
            <a:endParaRPr lang="zh-TW" altLang="en-US" smtClean="0"/>
          </a:p>
        </p:txBody>
      </p:sp>
      <p:sp>
        <p:nvSpPr>
          <p:cNvPr id="112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094F3C67-F097-4E22-9A03-3C961A2CD2C7}" type="slidenum">
              <a:rPr lang="zh-TW" altLang="en-US" smtClean="0">
                <a:latin typeface="Arial" panose="020B0604020202020204" pitchFamily="34" charset="0"/>
              </a:rPr>
              <a:pPr>
                <a:spcBef>
                  <a:spcPct val="0"/>
                </a:spcBef>
              </a:pPr>
              <a:t>5</a:t>
            </a:fld>
            <a:endParaRPr lang="zh-TW"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系統中常見的目錄與說明</a:t>
            </a:r>
          </a:p>
          <a:p>
            <a:pPr eaLnBrk="1" hangingPunct="1">
              <a:spcBef>
                <a:spcPct val="0"/>
              </a:spcBef>
            </a:pPr>
            <a:endParaRPr lang="zh-TW" altLang="en-US" smtClean="0"/>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4A66434B-A632-4703-9DE9-BC83EDA3AA16}" type="slidenum">
              <a:rPr lang="zh-TW" altLang="en-US" smtClean="0">
                <a:latin typeface="Arial" panose="020B0604020202020204" pitchFamily="34" charset="0"/>
              </a:rPr>
              <a:pPr>
                <a:spcBef>
                  <a:spcPct val="0"/>
                </a:spcBef>
              </a:pPr>
              <a:t>6</a:t>
            </a:fld>
            <a:endParaRPr lang="zh-TW"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174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86533C1A-E253-4DF2-BB43-C510CCAE9BAE}" type="slidenum">
              <a:rPr lang="zh-TW" altLang="en-US" smtClean="0">
                <a:latin typeface="Arial" panose="020B0604020202020204" pitchFamily="34" charset="0"/>
              </a:rPr>
              <a:pPr>
                <a:spcBef>
                  <a:spcPct val="0"/>
                </a:spcBef>
              </a:pPr>
              <a:t>9</a:t>
            </a:fld>
            <a:endParaRPr lang="zh-TW"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打包的概念是</a:t>
            </a:r>
            <a:r>
              <a:rPr lang="en-US" altLang="zh-TW" smtClean="0"/>
              <a:t>『</a:t>
            </a:r>
            <a:r>
              <a:rPr lang="zh-TW" altLang="en-US" smtClean="0"/>
              <a:t>集結檔案</a:t>
            </a:r>
            <a:r>
              <a:rPr lang="en-US" altLang="zh-TW" smtClean="0"/>
              <a:t>』</a:t>
            </a:r>
            <a:r>
              <a:rPr lang="zh-TW" altLang="en-US" smtClean="0"/>
              <a:t>的意思，好比去超商買一大堆東西，如果不買袋子，那就需很多人幫忙拿，假使用大袋子裝起來，就變得很好拿。 </a:t>
            </a:r>
          </a:p>
          <a:p>
            <a:pPr eaLnBrk="1" hangingPunct="1">
              <a:spcBef>
                <a:spcPct val="0"/>
              </a:spcBef>
            </a:pPr>
            <a:r>
              <a:rPr lang="zh-TW" altLang="en-US" smtClean="0"/>
              <a:t>檔案處理上，假如要傳一百個檔案給對方，可把一百個檔案</a:t>
            </a:r>
            <a:r>
              <a:rPr lang="en-US" altLang="zh-TW" smtClean="0"/>
              <a:t>『</a:t>
            </a:r>
            <a:r>
              <a:rPr lang="zh-TW" altLang="en-US" smtClean="0"/>
              <a:t>打包</a:t>
            </a:r>
            <a:r>
              <a:rPr lang="en-US" altLang="zh-TW" smtClean="0"/>
              <a:t>』</a:t>
            </a:r>
            <a:r>
              <a:rPr lang="zh-TW" altLang="en-US" smtClean="0"/>
              <a:t>後，直接傳一個檔案。假使這個打包檔案太大，就需用到</a:t>
            </a:r>
            <a:r>
              <a:rPr lang="en-US" altLang="zh-TW" smtClean="0"/>
              <a:t>『</a:t>
            </a:r>
            <a:r>
              <a:rPr lang="zh-TW" altLang="en-US" smtClean="0"/>
              <a:t>檔案壓縮</a:t>
            </a:r>
            <a:r>
              <a:rPr lang="en-US" altLang="zh-TW" smtClean="0"/>
              <a:t>』</a:t>
            </a:r>
            <a:r>
              <a:rPr lang="zh-TW" altLang="en-US" smtClean="0"/>
              <a:t>工具</a:t>
            </a:r>
          </a:p>
          <a:p>
            <a:pPr eaLnBrk="1" hangingPunct="1">
              <a:spcBef>
                <a:spcPct val="0"/>
              </a:spcBef>
            </a:pPr>
            <a:endParaRPr lang="zh-TW" altLang="en-US" smtClean="0"/>
          </a:p>
        </p:txBody>
      </p:sp>
      <p:sp>
        <p:nvSpPr>
          <p:cNvPr id="194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0ACB0335-57F2-4BBD-B0F5-9A1EB56608D6}" type="slidenum">
              <a:rPr lang="zh-TW" altLang="en-US" smtClean="0">
                <a:latin typeface="Arial" panose="020B0604020202020204" pitchFamily="34" charset="0"/>
              </a:rPr>
              <a:pPr>
                <a:spcBef>
                  <a:spcPct val="0"/>
                </a:spcBef>
              </a:pPr>
              <a:t>10</a:t>
            </a:fld>
            <a:endParaRPr lang="zh-TW"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更改檔案權限</a:t>
            </a:r>
          </a:p>
          <a:p>
            <a:pPr eaLnBrk="1" hangingPunct="1">
              <a:spcBef>
                <a:spcPct val="0"/>
              </a:spcBef>
            </a:pPr>
            <a:r>
              <a:rPr lang="zh-TW" altLang="en-US" smtClean="0"/>
              <a:t>在</a:t>
            </a:r>
            <a:r>
              <a:rPr lang="en-US" altLang="zh-TW" smtClean="0"/>
              <a:t> Linux </a:t>
            </a:r>
            <a:r>
              <a:rPr lang="zh-TW" altLang="en-US" smtClean="0"/>
              <a:t>系統下，每一個檔案都有著相關的屬性。</a:t>
            </a:r>
            <a:endParaRPr lang="en-US" altLang="zh-TW" smtClean="0"/>
          </a:p>
          <a:p>
            <a:pPr eaLnBrk="1" hangingPunct="1">
              <a:spcBef>
                <a:spcPct val="0"/>
              </a:spcBef>
            </a:pPr>
            <a:r>
              <a:rPr lang="en-US" altLang="zh-TW" smtClean="0"/>
              <a:t> ls –l </a:t>
            </a:r>
            <a:r>
              <a:rPr lang="zh-TW" altLang="en-US" smtClean="0"/>
              <a:t>長格式屬性，第一欄位是權限。</a:t>
            </a:r>
            <a:endParaRPr lang="en-US" altLang="zh-TW" smtClean="0"/>
          </a:p>
          <a:p>
            <a:pPr eaLnBrk="1" hangingPunct="1">
              <a:spcBef>
                <a:spcPct val="0"/>
              </a:spcBef>
            </a:pPr>
            <a:r>
              <a:rPr lang="en-US" altLang="zh-TW" smtClean="0"/>
              <a:t>    1.  User </a:t>
            </a:r>
            <a:r>
              <a:rPr lang="zh-TW" altLang="en-US" smtClean="0"/>
              <a:t>權限：</a:t>
            </a:r>
            <a:r>
              <a:rPr lang="en-US" altLang="zh-TW" smtClean="0"/>
              <a:t>   </a:t>
            </a:r>
            <a:r>
              <a:rPr lang="zh-TW" altLang="en-US" smtClean="0"/>
              <a:t>檔案擁有人 對於該檔案能做哪些事情。 </a:t>
            </a:r>
          </a:p>
          <a:p>
            <a:pPr eaLnBrk="1" hangingPunct="1">
              <a:spcBef>
                <a:spcPct val="0"/>
              </a:spcBef>
            </a:pPr>
            <a:r>
              <a:rPr lang="en-US" altLang="zh-TW" smtClean="0"/>
              <a:t>    2.  Group </a:t>
            </a:r>
            <a:r>
              <a:rPr lang="zh-TW" altLang="en-US" smtClean="0"/>
              <a:t>權限： 群組使用者 對於該檔案能做哪些事情。 </a:t>
            </a:r>
          </a:p>
          <a:p>
            <a:pPr eaLnBrk="1" hangingPunct="1">
              <a:spcBef>
                <a:spcPct val="0"/>
              </a:spcBef>
            </a:pPr>
            <a:r>
              <a:rPr lang="en-US" altLang="zh-TW" smtClean="0"/>
              <a:t>    3.  Other </a:t>
            </a:r>
            <a:r>
              <a:rPr lang="zh-TW" altLang="en-US" smtClean="0"/>
              <a:t>權限：</a:t>
            </a:r>
            <a:r>
              <a:rPr lang="en-US" altLang="zh-TW" smtClean="0"/>
              <a:t>  </a:t>
            </a:r>
            <a:r>
              <a:rPr lang="zh-TW" altLang="en-US" smtClean="0"/>
              <a:t>其他所有人 對於該檔案能做哪些事情。</a:t>
            </a:r>
          </a:p>
          <a:p>
            <a:pPr eaLnBrk="1" hangingPunct="1">
              <a:spcBef>
                <a:spcPct val="0"/>
              </a:spcBef>
            </a:pPr>
            <a:endParaRPr lang="zh-TW" altLang="en-US" smtClean="0"/>
          </a:p>
        </p:txBody>
      </p:sp>
      <p:sp>
        <p:nvSpPr>
          <p:cNvPr id="215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6E4D428D-3607-47CC-A1B8-240C2AF84A91}" type="slidenum">
              <a:rPr lang="zh-TW" altLang="en-US" smtClean="0">
                <a:latin typeface="Arial" panose="020B0604020202020204" pitchFamily="34" charset="0"/>
              </a:rPr>
              <a:pPr>
                <a:spcBef>
                  <a:spcPct val="0"/>
                </a:spcBef>
              </a:pPr>
              <a:t>11</a:t>
            </a:fld>
            <a:endParaRPr lang="zh-TW"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t>對於檔案而言： </a:t>
            </a:r>
          </a:p>
          <a:p>
            <a:pPr eaLnBrk="1" hangingPunct="1">
              <a:spcBef>
                <a:spcPct val="0"/>
              </a:spcBef>
            </a:pPr>
            <a:r>
              <a:rPr lang="zh-TW" altLang="en-US" smtClean="0"/>
              <a:t>若它具有</a:t>
            </a:r>
            <a:r>
              <a:rPr lang="en-US" altLang="zh-TW" smtClean="0"/>
              <a:t>『r』</a:t>
            </a:r>
            <a:r>
              <a:rPr lang="zh-TW" altLang="en-US" smtClean="0"/>
              <a:t>的權限，表示各位可使用任何的工具來</a:t>
            </a:r>
            <a:r>
              <a:rPr lang="en-US" altLang="zh-TW" smtClean="0"/>
              <a:t>『</a:t>
            </a:r>
            <a:r>
              <a:rPr lang="zh-TW" altLang="en-US" smtClean="0"/>
              <a:t>讀取</a:t>
            </a:r>
            <a:r>
              <a:rPr lang="en-US" altLang="zh-TW" smtClean="0"/>
              <a:t>』</a:t>
            </a:r>
            <a:r>
              <a:rPr lang="zh-TW" altLang="en-US" smtClean="0"/>
              <a:t>檔案的</a:t>
            </a:r>
          </a:p>
          <a:p>
            <a:pPr eaLnBrk="1" hangingPunct="1">
              <a:spcBef>
                <a:spcPct val="0"/>
              </a:spcBef>
            </a:pPr>
            <a:r>
              <a:rPr lang="zh-TW" altLang="en-US" smtClean="0"/>
              <a:t>內容。如果它擁有</a:t>
            </a:r>
            <a:r>
              <a:rPr lang="en-US" altLang="zh-TW" smtClean="0"/>
              <a:t>『w』</a:t>
            </a:r>
            <a:r>
              <a:rPr lang="zh-TW" altLang="en-US" smtClean="0"/>
              <a:t>的權限，表示各位可以任意的</a:t>
            </a:r>
            <a:r>
              <a:rPr lang="en-US" altLang="zh-TW" smtClean="0"/>
              <a:t>『</a:t>
            </a:r>
            <a:r>
              <a:rPr lang="zh-TW" altLang="en-US" smtClean="0"/>
              <a:t>寫入與變更</a:t>
            </a:r>
            <a:r>
              <a:rPr lang="en-US" altLang="zh-TW" smtClean="0"/>
              <a:t>』</a:t>
            </a:r>
            <a:r>
              <a:rPr lang="zh-TW" altLang="en-US" smtClean="0"/>
              <a:t>檔案</a:t>
            </a:r>
          </a:p>
          <a:p>
            <a:pPr eaLnBrk="1" hangingPunct="1">
              <a:spcBef>
                <a:spcPct val="0"/>
              </a:spcBef>
            </a:pPr>
            <a:r>
              <a:rPr lang="zh-TW" altLang="en-US" smtClean="0"/>
              <a:t>如果具有</a:t>
            </a:r>
            <a:r>
              <a:rPr lang="en-US" altLang="zh-TW" smtClean="0"/>
              <a:t>『x』</a:t>
            </a:r>
            <a:r>
              <a:rPr lang="zh-TW" altLang="en-US" smtClean="0"/>
              <a:t>的權限，表示可把檔案</a:t>
            </a:r>
            <a:r>
              <a:rPr lang="en-US" altLang="zh-TW" smtClean="0"/>
              <a:t>『</a:t>
            </a:r>
            <a:r>
              <a:rPr lang="zh-TW" altLang="en-US" smtClean="0"/>
              <a:t>當作程式</a:t>
            </a:r>
            <a:r>
              <a:rPr lang="en-US" altLang="zh-TW" smtClean="0"/>
              <a:t>』</a:t>
            </a:r>
            <a:r>
              <a:rPr lang="zh-TW" altLang="en-US" smtClean="0"/>
              <a:t>來執行。 </a:t>
            </a:r>
            <a:r>
              <a:rPr lang="en-US" altLang="zh-TW" smtClean="0"/>
              <a:t> </a:t>
            </a:r>
            <a:endParaRPr lang="zh-TW" altLang="en-US" smtClean="0"/>
          </a:p>
          <a:p>
            <a:pPr eaLnBrk="1" hangingPunct="1">
              <a:spcBef>
                <a:spcPct val="0"/>
              </a:spcBef>
            </a:pPr>
            <a:r>
              <a:rPr lang="zh-TW" altLang="en-US" smtClean="0"/>
              <a:t>對於目錄而言： </a:t>
            </a:r>
          </a:p>
          <a:p>
            <a:pPr eaLnBrk="1" hangingPunct="1">
              <a:spcBef>
                <a:spcPct val="0"/>
              </a:spcBef>
            </a:pPr>
            <a:r>
              <a:rPr lang="zh-TW" altLang="en-US" smtClean="0"/>
              <a:t>若它具有</a:t>
            </a:r>
            <a:r>
              <a:rPr lang="en-US" altLang="zh-TW" smtClean="0"/>
              <a:t>『r』</a:t>
            </a:r>
            <a:r>
              <a:rPr lang="zh-TW" altLang="en-US" smtClean="0"/>
              <a:t>的權限，表示可使用類似</a:t>
            </a:r>
            <a:r>
              <a:rPr lang="en-US" altLang="zh-TW" smtClean="0"/>
              <a:t> ls </a:t>
            </a:r>
            <a:r>
              <a:rPr lang="zh-TW" altLang="en-US" smtClean="0"/>
              <a:t>等指令</a:t>
            </a:r>
            <a:r>
              <a:rPr lang="en-US" altLang="zh-TW" smtClean="0"/>
              <a:t>『</a:t>
            </a:r>
            <a:r>
              <a:rPr lang="zh-TW" altLang="en-US" smtClean="0"/>
              <a:t>列示</a:t>
            </a:r>
            <a:r>
              <a:rPr lang="en-US" altLang="zh-TW" smtClean="0"/>
              <a:t>』 </a:t>
            </a:r>
          </a:p>
          <a:p>
            <a:pPr eaLnBrk="1" hangingPunct="1">
              <a:spcBef>
                <a:spcPct val="0"/>
              </a:spcBef>
            </a:pPr>
            <a:r>
              <a:rPr lang="zh-TW" altLang="en-US" smtClean="0"/>
              <a:t>目錄的內容。如果它擁有</a:t>
            </a:r>
            <a:r>
              <a:rPr lang="en-US" altLang="zh-TW" smtClean="0"/>
              <a:t>『w』</a:t>
            </a:r>
            <a:r>
              <a:rPr lang="zh-TW" altLang="en-US" smtClean="0"/>
              <a:t>的權限，表示可對於該目錄中的檔案</a:t>
            </a:r>
          </a:p>
          <a:p>
            <a:pPr eaLnBrk="1" hangingPunct="1">
              <a:spcBef>
                <a:spcPct val="0"/>
              </a:spcBef>
            </a:pPr>
            <a:r>
              <a:rPr lang="zh-TW" altLang="en-US" smtClean="0"/>
              <a:t>做</a:t>
            </a:r>
            <a:r>
              <a:rPr lang="en-US" altLang="zh-TW" smtClean="0"/>
              <a:t>『</a:t>
            </a:r>
            <a:r>
              <a:rPr lang="zh-TW" altLang="en-US" smtClean="0"/>
              <a:t>任何的處置</a:t>
            </a:r>
            <a:r>
              <a:rPr lang="en-US" altLang="zh-TW" smtClean="0"/>
              <a:t>』(</a:t>
            </a:r>
            <a:r>
              <a:rPr lang="zh-TW" altLang="en-US" smtClean="0"/>
              <a:t>建立、刪除或變更等</a:t>
            </a:r>
            <a:r>
              <a:rPr lang="en-US" altLang="zh-TW" smtClean="0"/>
              <a:t>)</a:t>
            </a:r>
            <a:r>
              <a:rPr lang="zh-TW" altLang="en-US" smtClean="0"/>
              <a:t>。若它具有</a:t>
            </a:r>
            <a:r>
              <a:rPr lang="en-US" altLang="zh-TW" smtClean="0"/>
              <a:t>『x』</a:t>
            </a:r>
            <a:r>
              <a:rPr lang="zh-TW" altLang="en-US" smtClean="0"/>
              <a:t>的權限，表示這個</a:t>
            </a:r>
          </a:p>
          <a:p>
            <a:pPr eaLnBrk="1" hangingPunct="1">
              <a:spcBef>
                <a:spcPct val="0"/>
              </a:spcBef>
            </a:pPr>
            <a:r>
              <a:rPr lang="zh-TW" altLang="en-US" smtClean="0"/>
              <a:t>目錄允許使用者切換</a:t>
            </a:r>
            <a:r>
              <a:rPr lang="en-US" altLang="zh-TW" smtClean="0"/>
              <a:t> (cd </a:t>
            </a:r>
            <a:r>
              <a:rPr lang="zh-TW" altLang="en-US" smtClean="0"/>
              <a:t>進入</a:t>
            </a:r>
            <a:r>
              <a:rPr lang="en-US" altLang="zh-TW" smtClean="0"/>
              <a:t>) </a:t>
            </a:r>
            <a:r>
              <a:rPr lang="zh-TW" altLang="en-US" smtClean="0"/>
              <a:t>到目錄中；假使目錄不賦予</a:t>
            </a:r>
            <a:r>
              <a:rPr lang="en-US" altLang="zh-TW" smtClean="0"/>
              <a:t>『x』 </a:t>
            </a:r>
          </a:p>
          <a:p>
            <a:pPr eaLnBrk="1" hangingPunct="1">
              <a:spcBef>
                <a:spcPct val="0"/>
              </a:spcBef>
            </a:pPr>
            <a:r>
              <a:rPr lang="zh-TW" altLang="en-US" smtClean="0"/>
              <a:t>權限的話，將無法進入</a:t>
            </a:r>
            <a:r>
              <a:rPr lang="en-US" altLang="zh-TW" smtClean="0"/>
              <a:t> (cd) </a:t>
            </a:r>
            <a:r>
              <a:rPr lang="zh-TW" altLang="en-US" smtClean="0"/>
              <a:t>到目錄之中！</a:t>
            </a:r>
          </a:p>
          <a:p>
            <a:pPr eaLnBrk="1" hangingPunct="1">
              <a:spcBef>
                <a:spcPct val="0"/>
              </a:spcBef>
            </a:pPr>
            <a:endParaRPr lang="zh-TW" altLang="en-US" smtClean="0"/>
          </a:p>
        </p:txBody>
      </p:sp>
      <p:sp>
        <p:nvSpPr>
          <p:cNvPr id="235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新細明體" panose="02020500000000000000" pitchFamily="18" charset="-120"/>
              </a:defRPr>
            </a:lvl9pPr>
          </a:lstStyle>
          <a:p>
            <a:pPr>
              <a:spcBef>
                <a:spcPct val="0"/>
              </a:spcBef>
            </a:pPr>
            <a:fld id="{5FC17170-D66B-4F78-97BF-EF9F1DFFD7CE}" type="slidenum">
              <a:rPr lang="zh-TW" altLang="en-US" smtClean="0">
                <a:latin typeface="Arial" panose="020B0604020202020204" pitchFamily="34" charset="0"/>
              </a:rPr>
              <a:pPr>
                <a:spcBef>
                  <a:spcPct val="0"/>
                </a:spcBef>
              </a:pPr>
              <a:t>12</a:t>
            </a:fld>
            <a:endParaRPr lang="zh-TW"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ACAB3FE1-EA13-4815-8143-CFAA01384B4A}"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663ECD1B-DDAB-4969-8952-FCEA31DE7C9A}" type="slidenum">
              <a:rPr lang="zh-TW" altLang="en-US"/>
              <a:pPr>
                <a:defRPr/>
              </a:pPr>
              <a:t>‹#›</a:t>
            </a:fld>
            <a:endParaRPr lang="zh-TW" altLang="en-US"/>
          </a:p>
        </p:txBody>
      </p:sp>
    </p:spTree>
    <p:extLst>
      <p:ext uri="{BB962C8B-B14F-4D97-AF65-F5344CB8AC3E}">
        <p14:creationId xmlns:p14="http://schemas.microsoft.com/office/powerpoint/2010/main" val="262277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1E14067C-D909-4D54-8840-F48F613D887C}"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F66197ED-899E-4CB1-990E-0713A8CBE9ED}" type="slidenum">
              <a:rPr lang="zh-TW" altLang="en-US"/>
              <a:pPr>
                <a:defRPr/>
              </a:pPr>
              <a:t>‹#›</a:t>
            </a:fld>
            <a:endParaRPr lang="zh-TW" altLang="en-US"/>
          </a:p>
        </p:txBody>
      </p:sp>
    </p:spTree>
    <p:extLst>
      <p:ext uri="{BB962C8B-B14F-4D97-AF65-F5344CB8AC3E}">
        <p14:creationId xmlns:p14="http://schemas.microsoft.com/office/powerpoint/2010/main" val="270455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95AC6013-1506-40AC-A7E8-15C72972C663}"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A810201D-3E27-4874-A771-118DCB90A621}" type="slidenum">
              <a:rPr lang="zh-TW" altLang="en-US"/>
              <a:pPr>
                <a:defRPr/>
              </a:pPr>
              <a:t>‹#›</a:t>
            </a:fld>
            <a:endParaRPr lang="zh-TW" altLang="en-US"/>
          </a:p>
        </p:txBody>
      </p:sp>
    </p:spTree>
    <p:extLst>
      <p:ext uri="{BB962C8B-B14F-4D97-AF65-F5344CB8AC3E}">
        <p14:creationId xmlns:p14="http://schemas.microsoft.com/office/powerpoint/2010/main" val="43504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60FA4E5A-B7E8-4EDB-8063-C341FCFEC727}"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88E0610A-F1EE-4F79-B5B3-5AEC1476728D}" type="slidenum">
              <a:rPr lang="zh-TW" altLang="en-US"/>
              <a:pPr>
                <a:defRPr/>
              </a:pPr>
              <a:t>‹#›</a:t>
            </a:fld>
            <a:endParaRPr lang="zh-TW" altLang="en-US"/>
          </a:p>
        </p:txBody>
      </p:sp>
    </p:spTree>
    <p:extLst>
      <p:ext uri="{BB962C8B-B14F-4D97-AF65-F5344CB8AC3E}">
        <p14:creationId xmlns:p14="http://schemas.microsoft.com/office/powerpoint/2010/main" val="291648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B14E45A6-B328-458D-AD6A-6E2B4BEA98FF}"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DCADAC31-FBBF-44EE-852C-888C2F2EE8C2}" type="slidenum">
              <a:rPr lang="zh-TW" altLang="en-US"/>
              <a:pPr>
                <a:defRPr/>
              </a:pPr>
              <a:t>‹#›</a:t>
            </a:fld>
            <a:endParaRPr lang="zh-TW" altLang="en-US"/>
          </a:p>
        </p:txBody>
      </p:sp>
    </p:spTree>
    <p:extLst>
      <p:ext uri="{BB962C8B-B14F-4D97-AF65-F5344CB8AC3E}">
        <p14:creationId xmlns:p14="http://schemas.microsoft.com/office/powerpoint/2010/main" val="38743033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79C1B704-4A45-43F1-82FC-09A39A59ACE2}" type="datetime1">
              <a:rPr lang="zh-TW" altLang="en-US"/>
              <a:pPr>
                <a:defRPr/>
              </a:pPr>
              <a:t>2018/7/22</a:t>
            </a:fld>
            <a:endParaRPr lang="zh-TW" altLang="en-US"/>
          </a:p>
        </p:txBody>
      </p:sp>
      <p:sp>
        <p:nvSpPr>
          <p:cNvPr id="6"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7"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6EE9F6F9-B9E9-4AFC-81DC-11A06CB7DE32}" type="slidenum">
              <a:rPr lang="zh-TW" altLang="en-US"/>
              <a:pPr>
                <a:defRPr/>
              </a:pPr>
              <a:t>‹#›</a:t>
            </a:fld>
            <a:endParaRPr lang="zh-TW" altLang="en-US"/>
          </a:p>
        </p:txBody>
      </p:sp>
    </p:spTree>
    <p:extLst>
      <p:ext uri="{BB962C8B-B14F-4D97-AF65-F5344CB8AC3E}">
        <p14:creationId xmlns:p14="http://schemas.microsoft.com/office/powerpoint/2010/main" val="13810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
        <p:nvSpPr>
          <p:cNvPr id="7"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1AF7D7C1-2D85-42B4-8635-0D91420B6F15}" type="datetime1">
              <a:rPr lang="zh-TW" altLang="en-US"/>
              <a:pPr>
                <a:defRPr/>
              </a:pPr>
              <a:t>2018/7/22</a:t>
            </a:fld>
            <a:endParaRPr lang="zh-TW" altLang="en-US"/>
          </a:p>
        </p:txBody>
      </p:sp>
      <p:sp>
        <p:nvSpPr>
          <p:cNvPr id="8"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9"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2DACF3CE-08C4-498A-940A-AA00051959C1}" type="slidenum">
              <a:rPr lang="zh-TW" altLang="en-US"/>
              <a:pPr>
                <a:defRPr/>
              </a:pPr>
              <a:t>‹#›</a:t>
            </a:fld>
            <a:endParaRPr lang="zh-TW" altLang="en-US"/>
          </a:p>
        </p:txBody>
      </p:sp>
    </p:spTree>
    <p:extLst>
      <p:ext uri="{BB962C8B-B14F-4D97-AF65-F5344CB8AC3E}">
        <p14:creationId xmlns:p14="http://schemas.microsoft.com/office/powerpoint/2010/main" val="234415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a:p>
        </p:txBody>
      </p:sp>
      <p:sp>
        <p:nvSpPr>
          <p:cNvPr id="3"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F4CF6B37-3FAC-478E-BD57-DEAE72941530}" type="datetime1">
              <a:rPr lang="zh-TW" altLang="en-US"/>
              <a:pPr>
                <a:defRPr/>
              </a:pPr>
              <a:t>2018/7/22</a:t>
            </a:fld>
            <a:endParaRPr lang="zh-TW" altLang="en-US"/>
          </a:p>
        </p:txBody>
      </p:sp>
      <p:sp>
        <p:nvSpPr>
          <p:cNvPr id="4"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5"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243EDE94-530D-4D13-A796-FBB6615BF61C}" type="slidenum">
              <a:rPr lang="zh-TW" altLang="en-US"/>
              <a:pPr>
                <a:defRPr/>
              </a:pPr>
              <a:t>‹#›</a:t>
            </a:fld>
            <a:endParaRPr lang="zh-TW" altLang="en-US"/>
          </a:p>
        </p:txBody>
      </p:sp>
    </p:spTree>
    <p:extLst>
      <p:ext uri="{BB962C8B-B14F-4D97-AF65-F5344CB8AC3E}">
        <p14:creationId xmlns:p14="http://schemas.microsoft.com/office/powerpoint/2010/main" val="110778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B8EB7C6A-3342-447F-90FA-916082EF80DA}" type="datetime1">
              <a:rPr lang="zh-TW" altLang="en-US"/>
              <a:pPr>
                <a:defRPr/>
              </a:pPr>
              <a:t>2018/7/22</a:t>
            </a:fld>
            <a:endParaRPr lang="zh-TW" altLang="en-US"/>
          </a:p>
        </p:txBody>
      </p:sp>
      <p:sp>
        <p:nvSpPr>
          <p:cNvPr id="3"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4"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5EDEB1BC-1753-4369-AC6B-CC126DBB4905}" type="slidenum">
              <a:rPr lang="zh-TW" altLang="en-US"/>
              <a:pPr>
                <a:defRPr/>
              </a:pPr>
              <a:t>‹#›</a:t>
            </a:fld>
            <a:endParaRPr lang="zh-TW" altLang="en-US"/>
          </a:p>
        </p:txBody>
      </p:sp>
    </p:spTree>
    <p:extLst>
      <p:ext uri="{BB962C8B-B14F-4D97-AF65-F5344CB8AC3E}">
        <p14:creationId xmlns:p14="http://schemas.microsoft.com/office/powerpoint/2010/main" val="82115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BB745F2A-6A00-4E5B-9868-11196B51EBE4}" type="datetime1">
              <a:rPr lang="zh-TW" altLang="en-US"/>
              <a:pPr>
                <a:defRPr/>
              </a:pPr>
              <a:t>2018/7/22</a:t>
            </a:fld>
            <a:endParaRPr lang="zh-TW" altLang="en-US"/>
          </a:p>
        </p:txBody>
      </p:sp>
      <p:sp>
        <p:nvSpPr>
          <p:cNvPr id="6"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7"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7A8B2CA0-B9FC-4737-B26C-BA4F97AFAF5B}" type="slidenum">
              <a:rPr lang="zh-TW" altLang="en-US"/>
              <a:pPr>
                <a:defRPr/>
              </a:pPr>
              <a:t>‹#›</a:t>
            </a:fld>
            <a:endParaRPr lang="zh-TW" altLang="en-US"/>
          </a:p>
        </p:txBody>
      </p:sp>
    </p:spTree>
    <p:extLst>
      <p:ext uri="{BB962C8B-B14F-4D97-AF65-F5344CB8AC3E}">
        <p14:creationId xmlns:p14="http://schemas.microsoft.com/office/powerpoint/2010/main" val="287581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630936" y="2057400"/>
            <a:ext cx="2948940" cy="3810000"/>
          </a:xfrm>
        </p:spPr>
        <p:txBody>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3">
            <a:extLst>
              <a:ext uri="{FF2B5EF4-FFF2-40B4-BE49-F238E27FC236}">
                <a16:creationId xmlns:a16="http://schemas.microsoft.com/office/drawing/2014/main" id="{57B11A2B-5BC7-F142-B646-5E8C3CC892B0}"/>
              </a:ext>
            </a:extLst>
          </p:cNvPr>
          <p:cNvSpPr>
            <a:spLocks noGrp="1"/>
          </p:cNvSpPr>
          <p:nvPr>
            <p:ph type="dt" sz="half" idx="10"/>
          </p:nvPr>
        </p:nvSpPr>
        <p:spPr/>
        <p:txBody>
          <a:bodyPr/>
          <a:lstStyle>
            <a:lvl1pPr>
              <a:defRPr/>
            </a:lvl1pPr>
          </a:lstStyle>
          <a:p>
            <a:pPr>
              <a:defRPr/>
            </a:pPr>
            <a:fld id="{E1E401E2-2110-45B0-B019-16ADE4E5888B}" type="datetime1">
              <a:rPr lang="zh-TW" altLang="en-US"/>
              <a:pPr>
                <a:defRPr/>
              </a:pPr>
              <a:t>2018/7/22</a:t>
            </a:fld>
            <a:endParaRPr lang="zh-TW" altLang="en-US"/>
          </a:p>
        </p:txBody>
      </p:sp>
      <p:sp>
        <p:nvSpPr>
          <p:cNvPr id="6" name="Footer Placeholder 4">
            <a:extLst>
              <a:ext uri="{FF2B5EF4-FFF2-40B4-BE49-F238E27FC236}">
                <a16:creationId xmlns:a16="http://schemas.microsoft.com/office/drawing/2014/main" id="{A7ADC947-0E74-CB42-8F9E-6A1F7A13160B}"/>
              </a:ext>
            </a:extLst>
          </p:cNvPr>
          <p:cNvSpPr>
            <a:spLocks noGrp="1"/>
          </p:cNvSpPr>
          <p:nvPr>
            <p:ph type="ftr" sz="quarter" idx="11"/>
          </p:nvPr>
        </p:nvSpPr>
        <p:spPr/>
        <p:txBody>
          <a:bodyPr/>
          <a:lstStyle>
            <a:lvl1pPr>
              <a:defRPr/>
            </a:lvl1pPr>
          </a:lstStyle>
          <a:p>
            <a:pPr>
              <a:defRPr/>
            </a:pPr>
            <a:endParaRPr lang="zh-TW" altLang="en-US"/>
          </a:p>
        </p:txBody>
      </p:sp>
      <p:sp>
        <p:nvSpPr>
          <p:cNvPr id="7" name="Slide Number Placeholder 5">
            <a:extLst>
              <a:ext uri="{FF2B5EF4-FFF2-40B4-BE49-F238E27FC236}">
                <a16:creationId xmlns:a16="http://schemas.microsoft.com/office/drawing/2014/main" id="{265B7DB4-A36B-D848-A21B-5B33DE088A53}"/>
              </a:ext>
            </a:extLst>
          </p:cNvPr>
          <p:cNvSpPr>
            <a:spLocks noGrp="1"/>
          </p:cNvSpPr>
          <p:nvPr>
            <p:ph type="sldNum" sz="quarter" idx="12"/>
          </p:nvPr>
        </p:nvSpPr>
        <p:spPr/>
        <p:txBody>
          <a:bodyPr/>
          <a:lstStyle>
            <a:lvl1pPr>
              <a:defRPr/>
            </a:lvl1pPr>
          </a:lstStyle>
          <a:p>
            <a:pPr>
              <a:defRPr/>
            </a:pPr>
            <a:fld id="{E638E755-5AA8-4CDD-8FE0-92EEF29C2895}" type="slidenum">
              <a:rPr lang="zh-TW" altLang="en-US"/>
              <a:pPr>
                <a:defRPr/>
              </a:pPr>
              <a:t>‹#›</a:t>
            </a:fld>
            <a:endParaRPr lang="zh-TW" altLang="en-US"/>
          </a:p>
        </p:txBody>
      </p:sp>
    </p:spTree>
    <p:extLst>
      <p:ext uri="{BB962C8B-B14F-4D97-AF65-F5344CB8AC3E}">
        <p14:creationId xmlns:p14="http://schemas.microsoft.com/office/powerpoint/2010/main" val="347760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33413"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zh-TW" smtClean="0"/>
          </a:p>
        </p:txBody>
      </p:sp>
      <p:sp>
        <p:nvSpPr>
          <p:cNvPr id="1027" name="Text Placeholder 2"/>
          <p:cNvSpPr>
            <a:spLocks noGrp="1" noChangeArrowheads="1"/>
          </p:cNvSpPr>
          <p:nvPr>
            <p:ph type="body" idx="1"/>
          </p:nvPr>
        </p:nvSpPr>
        <p:spPr bwMode="auto">
          <a:xfrm>
            <a:off x="633413" y="1828800"/>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zh-TW" smtClean="0"/>
          </a:p>
        </p:txBody>
      </p:sp>
      <p:sp>
        <p:nvSpPr>
          <p:cNvPr id="4" name="Date Placeholder 3">
            <a:extLst>
              <a:ext uri="{FF2B5EF4-FFF2-40B4-BE49-F238E27FC236}">
                <a16:creationId xmlns:a16="http://schemas.microsoft.com/office/drawing/2014/main" id="{57B11A2B-5BC7-F142-B646-5E8C3CC892B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825">
                <a:solidFill>
                  <a:schemeClr val="tx1">
                    <a:lumMod val="65000"/>
                    <a:lumOff val="35000"/>
                  </a:schemeClr>
                </a:solidFill>
              </a:defRPr>
            </a:lvl1pPr>
          </a:lstStyle>
          <a:p>
            <a:pPr>
              <a:defRPr/>
            </a:pPr>
            <a:fld id="{ECC8FA96-2DD7-4966-B102-2DD73B0F9EE6}" type="datetime1">
              <a:rPr lang="zh-TW" altLang="en-US"/>
              <a:pPr>
                <a:defRPr/>
              </a:pPr>
              <a:t>2018/7/22</a:t>
            </a:fld>
            <a:endParaRPr lang="zh-TW" altLang="en-US"/>
          </a:p>
        </p:txBody>
      </p:sp>
      <p:sp>
        <p:nvSpPr>
          <p:cNvPr id="5" name="Footer Placeholder 4">
            <a:extLst>
              <a:ext uri="{FF2B5EF4-FFF2-40B4-BE49-F238E27FC236}">
                <a16:creationId xmlns:a16="http://schemas.microsoft.com/office/drawing/2014/main" id="{A7ADC947-0E74-CB42-8F9E-6A1F7A13160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825">
                <a:solidFill>
                  <a:schemeClr val="tx1">
                    <a:lumMod val="65000"/>
                    <a:lumOff val="35000"/>
                  </a:schemeClr>
                </a:solidFill>
              </a:defRPr>
            </a:lvl1pPr>
          </a:lstStyle>
          <a:p>
            <a:pPr>
              <a:defRPr/>
            </a:pPr>
            <a:endParaRPr lang="zh-TW" altLang="en-US"/>
          </a:p>
        </p:txBody>
      </p:sp>
      <p:sp>
        <p:nvSpPr>
          <p:cNvPr id="6" name="Slide Number Placeholder 5">
            <a:extLst>
              <a:ext uri="{FF2B5EF4-FFF2-40B4-BE49-F238E27FC236}">
                <a16:creationId xmlns:a16="http://schemas.microsoft.com/office/drawing/2014/main" id="{265B7DB4-A36B-D848-A21B-5B33DE088A53}"/>
              </a:ext>
            </a:extLst>
          </p:cNvPr>
          <p:cNvSpPr>
            <a:spLocks noGrp="1"/>
          </p:cNvSpPr>
          <p:nvPr>
            <p:ph type="sldNum" sz="quarter" idx="4"/>
          </p:nvPr>
        </p:nvSpPr>
        <p:spPr>
          <a:xfrm>
            <a:off x="6462713" y="6356350"/>
            <a:ext cx="2057400" cy="365125"/>
          </a:xfrm>
          <a:prstGeom prst="rect">
            <a:avLst/>
          </a:prstGeom>
        </p:spPr>
        <p:txBody>
          <a:bodyPr vert="horz" lIns="91440" tIns="45720" rIns="91440" bIns="45720" rtlCol="0" anchor="ctr"/>
          <a:lstStyle>
            <a:lvl1pPr algn="r" eaLnBrk="1" hangingPunct="1">
              <a:defRPr sz="825">
                <a:solidFill>
                  <a:schemeClr val="tx1">
                    <a:tint val="75000"/>
                  </a:schemeClr>
                </a:solidFill>
              </a:defRPr>
            </a:lvl1pPr>
          </a:lstStyle>
          <a:p>
            <a:pPr>
              <a:defRPr/>
            </a:pPr>
            <a:fld id="{8A7A6E8E-8B33-4A16-8443-31F5892DFCA9}"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新細明體" panose="02020500000000000000" pitchFamily="18" charset="-120"/>
        </a:defRPr>
      </a:lvl9pPr>
    </p:titleStyle>
    <p:bodyStyle>
      <a:lvl1pPr marL="171450" indent="-171450" algn="l" defTabSz="685800" rtl="0" eaLnBrk="0" fontAlgn="base" hangingPunct="0">
        <a:lnSpc>
          <a:spcPct val="90000"/>
        </a:lnSpc>
        <a:spcBef>
          <a:spcPts val="750"/>
        </a:spcBef>
        <a:spcAft>
          <a:spcPct val="0"/>
        </a:spcAft>
        <a:buFont typeface="Wingdings 2" panose="05020102010507070707" pitchFamily="18" charset="2"/>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Wingdings 2" panose="05020102010507070707" pitchFamily="18" charset="2"/>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Wingdings 2" panose="05020102010507070707" pitchFamily="18" charset="2"/>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Wingdings 2" panose="05020102010507070707" pitchFamily="18" charset="2"/>
        <a:buChar char=""/>
        <a:defRPr sz="130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programmingexamples.wikidot.com/bash-scrip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ntu.csie.org/~piaip/pietty/" TargetMode="External"/><Relationship Id="rId2" Type="http://schemas.openxmlformats.org/officeDocument/2006/relationships/hyperlink" Target="http://www.putty.nl/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sz="3600" smtClean="0">
                <a:latin typeface="微軟正黑體" panose="020B0604030504040204" pitchFamily="34" charset="-120"/>
                <a:ea typeface="微軟正黑體" panose="020B0604030504040204" pitchFamily="34" charset="-120"/>
              </a:rPr>
              <a:t>Linux</a:t>
            </a:r>
            <a:r>
              <a:rPr lang="zh-TW" altLang="en-US" sz="3600" smtClean="0">
                <a:latin typeface="微軟正黑體" panose="020B0604030504040204" pitchFamily="34" charset="-120"/>
                <a:ea typeface="微軟正黑體" panose="020B0604030504040204" pitchFamily="34" charset="-120"/>
              </a:rPr>
              <a:t>初階</a:t>
            </a:r>
            <a:endParaRPr lang="zh-TW" altLang="en-US" smtClean="0"/>
          </a:p>
        </p:txBody>
      </p:sp>
      <p:sp>
        <p:nvSpPr>
          <p:cNvPr id="3075" name="內容版面配置區 2"/>
          <p:cNvSpPr>
            <a:spLocks noGrp="1" noChangeArrowheads="1"/>
          </p:cNvSpPr>
          <p:nvPr>
            <p:ph idx="1"/>
          </p:nvPr>
        </p:nvSpPr>
        <p:spPr/>
        <p:txBody>
          <a:bodyPr/>
          <a:lstStyle/>
          <a:p>
            <a:pPr eaLnBrk="1" hangingPunct="1"/>
            <a:r>
              <a:rPr lang="zh-TW" altLang="en-US" sz="2400" b="1" smtClean="0"/>
              <a:t>系統結構與目錄架構</a:t>
            </a:r>
          </a:p>
          <a:p>
            <a:pPr eaLnBrk="1" hangingPunct="1"/>
            <a:r>
              <a:rPr lang="en-US" altLang="zh-TW" sz="2400" b="1" smtClean="0"/>
              <a:t>Linux</a:t>
            </a:r>
            <a:r>
              <a:rPr lang="zh-TW" altLang="en-US" sz="2400" b="1" smtClean="0"/>
              <a:t>指令與工具</a:t>
            </a:r>
          </a:p>
          <a:p>
            <a:pPr eaLnBrk="1" hangingPunct="1"/>
            <a:r>
              <a:rPr lang="en-US" altLang="zh-TW" sz="2400" b="1" smtClean="0"/>
              <a:t>Linux</a:t>
            </a:r>
            <a:r>
              <a:rPr lang="zh-TW" altLang="en-US" sz="2400" b="1" smtClean="0"/>
              <a:t>網路設定</a:t>
            </a:r>
            <a:endParaRPr lang="zh-TW" altLang="en-US" smtClean="0"/>
          </a:p>
        </p:txBody>
      </p:sp>
      <p:sp>
        <p:nvSpPr>
          <p:cNvPr id="4" name="投影片編號版面配置區 3">
            <a:extLst>
              <a:ext uri="{FF2B5EF4-FFF2-40B4-BE49-F238E27FC236}">
                <a16:creationId xmlns:a16="http://schemas.microsoft.com/office/drawing/2014/main" id="{8D0AE944-B42E-F642-9F29-C06B3E714705}"/>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D8CFA1B8-1534-40F7-8F44-14EE8DC288F4}" type="slidenum">
              <a:rPr kumimoji="0" lang="zh-TW" altLang="en-US">
                <a:solidFill>
                  <a:srgbClr val="898989"/>
                </a:solidFill>
                <a:latin typeface="Calibri" panose="020F0502020204030204" pitchFamily="34" charset="0"/>
              </a:rPr>
              <a:pPr eaLnBrk="1" hangingPunct="1">
                <a:defRPr/>
              </a:pPr>
              <a:t>1</a:t>
            </a:fld>
            <a:endParaRPr kumimoji="0" lang="zh-TW" altLang="en-US" dirty="0">
              <a:solidFill>
                <a:srgbClr val="898989"/>
              </a:solidFill>
              <a:latin typeface="Calibri" panose="020F0502020204030204" pitchFamily="34" charset="0"/>
            </a:endParaRPr>
          </a:p>
        </p:txBody>
      </p:sp>
      <p:pic>
        <p:nvPicPr>
          <p:cNvPr id="3077" name="Picture 6" descr="Linux Command å½ä»¤åæä»¤èåºæ¬æä½å¥é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225" y="4149725"/>
            <a:ext cx="3468688"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(3/15)</a:t>
            </a:r>
            <a:endParaRPr lang="zh-TW" altLang="en-US" smtClean="0"/>
          </a:p>
        </p:txBody>
      </p:sp>
      <p:pic>
        <p:nvPicPr>
          <p:cNvPr id="18435"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3713" y="1695450"/>
            <a:ext cx="5262562" cy="3754438"/>
          </a:xfrm>
        </p:spPr>
      </p:pic>
      <p:sp>
        <p:nvSpPr>
          <p:cNvPr id="4" name="投影片編號版面配置區 3">
            <a:extLst>
              <a:ext uri="{FF2B5EF4-FFF2-40B4-BE49-F238E27FC236}">
                <a16:creationId xmlns:a16="http://schemas.microsoft.com/office/drawing/2014/main" id="{CED85FA7-84A4-6544-A20F-CE5A3174E134}"/>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203A815-902D-407C-A3BD-62A224740F46}" type="slidenum">
              <a:rPr kumimoji="0" lang="zh-TW" altLang="en-US">
                <a:solidFill>
                  <a:srgbClr val="898989"/>
                </a:solidFill>
                <a:latin typeface="Calibri" panose="020F0502020204030204" pitchFamily="34" charset="0"/>
              </a:rPr>
              <a:pPr eaLnBrk="1" hangingPunct="1">
                <a:defRPr/>
              </a:pPr>
              <a:t>10</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(4/15)</a:t>
            </a:r>
            <a:endParaRPr lang="zh-TW" altLang="en-US" smtClean="0"/>
          </a:p>
        </p:txBody>
      </p:sp>
      <p:pic>
        <p:nvPicPr>
          <p:cNvPr id="20483"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52600" y="1690688"/>
            <a:ext cx="5648325" cy="4330700"/>
          </a:xfrm>
        </p:spPr>
      </p:pic>
      <p:sp>
        <p:nvSpPr>
          <p:cNvPr id="4" name="投影片編號版面配置區 3">
            <a:extLst>
              <a:ext uri="{FF2B5EF4-FFF2-40B4-BE49-F238E27FC236}">
                <a16:creationId xmlns:a16="http://schemas.microsoft.com/office/drawing/2014/main" id="{0857481D-D925-F34D-8800-274D7AC118C6}"/>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FC2FE5F9-A518-4412-BC78-A3C7AD1FD545}" type="slidenum">
              <a:rPr kumimoji="0" lang="zh-TW" altLang="en-US">
                <a:solidFill>
                  <a:srgbClr val="898989"/>
                </a:solidFill>
                <a:latin typeface="Calibri" panose="020F0502020204030204" pitchFamily="34" charset="0"/>
              </a:rPr>
              <a:pPr eaLnBrk="1" hangingPunct="1">
                <a:defRPr/>
              </a:pPr>
              <a:t>11</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(5/15)</a:t>
            </a:r>
            <a:endParaRPr lang="zh-TW" altLang="en-US" smtClean="0"/>
          </a:p>
        </p:txBody>
      </p:sp>
      <p:pic>
        <p:nvPicPr>
          <p:cNvPr id="22531"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2070100"/>
            <a:ext cx="6119813" cy="3230563"/>
          </a:xfrm>
        </p:spPr>
      </p:pic>
      <p:sp>
        <p:nvSpPr>
          <p:cNvPr id="4" name="投影片編號版面配置區 3">
            <a:extLst>
              <a:ext uri="{FF2B5EF4-FFF2-40B4-BE49-F238E27FC236}">
                <a16:creationId xmlns:a16="http://schemas.microsoft.com/office/drawing/2014/main" id="{DADF90BF-57CB-4F43-902F-AE17A7907602}"/>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FEB8D68C-E191-4475-A4C0-8FD7E45980FF}" type="slidenum">
              <a:rPr kumimoji="0" lang="zh-TW" altLang="en-US">
                <a:solidFill>
                  <a:srgbClr val="898989"/>
                </a:solidFill>
                <a:latin typeface="Calibri" panose="020F0502020204030204" pitchFamily="34" charset="0"/>
              </a:rPr>
              <a:pPr eaLnBrk="1" hangingPunct="1">
                <a:defRPr/>
              </a:pPr>
              <a:t>12</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(6/15)</a:t>
            </a:r>
            <a:endParaRPr lang="zh-TW" altLang="en-US" smtClean="0"/>
          </a:p>
        </p:txBody>
      </p:sp>
      <p:pic>
        <p:nvPicPr>
          <p:cNvPr id="24579" name="內容版面配置區 4"/>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39900" y="1690688"/>
            <a:ext cx="5673725" cy="3887787"/>
          </a:xfrm>
        </p:spPr>
      </p:pic>
      <p:sp>
        <p:nvSpPr>
          <p:cNvPr id="4" name="投影片編號版面配置區 3">
            <a:extLst>
              <a:ext uri="{FF2B5EF4-FFF2-40B4-BE49-F238E27FC236}">
                <a16:creationId xmlns:a16="http://schemas.microsoft.com/office/drawing/2014/main" id="{FEC75226-B36C-134A-AF6D-64E2AECC379A}"/>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79CFC740-2233-46C0-ADC3-2E4D880751A1}" type="slidenum">
              <a:rPr kumimoji="0" lang="zh-TW" altLang="en-US">
                <a:solidFill>
                  <a:srgbClr val="898989"/>
                </a:solidFill>
                <a:latin typeface="Calibri" panose="020F0502020204030204" pitchFamily="34" charset="0"/>
              </a:rPr>
              <a:pPr eaLnBrk="1" hangingPunct="1">
                <a:defRPr/>
              </a:pPr>
              <a:t>13</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(7/15)</a:t>
            </a:r>
            <a:endParaRPr lang="zh-TW" altLang="en-US" smtClean="0"/>
          </a:p>
        </p:txBody>
      </p:sp>
      <p:pic>
        <p:nvPicPr>
          <p:cNvPr id="25603" name="內容版面配置區 4"/>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5788" y="1387475"/>
            <a:ext cx="5441950" cy="4968875"/>
          </a:xfrm>
        </p:spPr>
      </p:pic>
      <p:sp>
        <p:nvSpPr>
          <p:cNvPr id="4" name="投影片編號版面配置區 3">
            <a:extLst>
              <a:ext uri="{FF2B5EF4-FFF2-40B4-BE49-F238E27FC236}">
                <a16:creationId xmlns:a16="http://schemas.microsoft.com/office/drawing/2014/main" id="{B71FE047-9A38-6045-A091-8848703E3AB1}"/>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549A320-F939-4B32-A345-705536267B29}" type="slidenum">
              <a:rPr kumimoji="0" lang="zh-TW" altLang="en-US">
                <a:solidFill>
                  <a:srgbClr val="898989"/>
                </a:solidFill>
                <a:latin typeface="Calibri" panose="020F0502020204030204" pitchFamily="34" charset="0"/>
              </a:rPr>
              <a:pPr eaLnBrk="1" hangingPunct="1">
                <a:defRPr/>
              </a:pPr>
              <a:t>14</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(8/15)</a:t>
            </a:r>
            <a:endParaRPr lang="zh-TW" altLang="en-US" smtClean="0"/>
          </a:p>
        </p:txBody>
      </p:sp>
      <p:pic>
        <p:nvPicPr>
          <p:cNvPr id="26627" name="內容版面配置區 4"/>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16063" y="1844675"/>
            <a:ext cx="6121400" cy="3898900"/>
          </a:xfrm>
        </p:spPr>
      </p:pic>
      <p:sp>
        <p:nvSpPr>
          <p:cNvPr id="4" name="投影片編號版面配置區 3">
            <a:extLst>
              <a:ext uri="{FF2B5EF4-FFF2-40B4-BE49-F238E27FC236}">
                <a16:creationId xmlns:a16="http://schemas.microsoft.com/office/drawing/2014/main" id="{DAA82AD6-77E9-1642-8625-1828A38CAF12}"/>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7A47AD3-FC1D-42EA-A5F4-E22D1CBBDCB9}" type="slidenum">
              <a:rPr kumimoji="0" lang="zh-TW" altLang="en-US">
                <a:solidFill>
                  <a:srgbClr val="898989"/>
                </a:solidFill>
                <a:latin typeface="Calibri" panose="020F0502020204030204" pitchFamily="34" charset="0"/>
              </a:rPr>
              <a:pPr eaLnBrk="1" hangingPunct="1">
                <a:defRPr/>
              </a:pPr>
              <a:t>15</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(9/15)</a:t>
            </a:r>
            <a:endParaRPr lang="zh-TW" altLang="en-US" smtClean="0"/>
          </a:p>
        </p:txBody>
      </p:sp>
      <p:pic>
        <p:nvPicPr>
          <p:cNvPr id="27651"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79613" y="1871663"/>
            <a:ext cx="5191125" cy="1847850"/>
          </a:xfrm>
        </p:spPr>
      </p:pic>
      <p:sp>
        <p:nvSpPr>
          <p:cNvPr id="4" name="投影片編號版面配置區 3">
            <a:extLst>
              <a:ext uri="{FF2B5EF4-FFF2-40B4-BE49-F238E27FC236}">
                <a16:creationId xmlns:a16="http://schemas.microsoft.com/office/drawing/2014/main" id="{70679690-214E-0741-9F77-D407256CAC31}"/>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8CE2C42-EA5D-4845-8009-C5BBD32308BC}" type="slidenum">
              <a:rPr kumimoji="0" lang="zh-TW" altLang="en-US">
                <a:solidFill>
                  <a:srgbClr val="898989"/>
                </a:solidFill>
                <a:latin typeface="Calibri" panose="020F0502020204030204" pitchFamily="34" charset="0"/>
              </a:rPr>
              <a:pPr eaLnBrk="1" hangingPunct="1">
                <a:defRPr/>
              </a:pPr>
              <a:t>16</a:t>
            </a:fld>
            <a:endParaRPr kumimoji="0" lang="zh-TW" altLang="en-US">
              <a:solidFill>
                <a:srgbClr val="898989"/>
              </a:solidFill>
              <a:latin typeface="Calibri" panose="020F0502020204030204" pitchFamily="34" charset="0"/>
            </a:endParaRPr>
          </a:p>
        </p:txBody>
      </p:sp>
      <p:pic>
        <p:nvPicPr>
          <p:cNvPr id="27653" name="圖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3900488"/>
            <a:ext cx="569753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(10/15)</a:t>
            </a:r>
            <a:endParaRPr lang="zh-TW" altLang="en-US" smtClean="0"/>
          </a:p>
        </p:txBody>
      </p:sp>
      <p:pic>
        <p:nvPicPr>
          <p:cNvPr id="29699"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1650" y="1341438"/>
            <a:ext cx="5335588" cy="3619500"/>
          </a:xfrm>
        </p:spPr>
      </p:pic>
      <p:sp>
        <p:nvSpPr>
          <p:cNvPr id="4" name="投影片編號版面配置區 3">
            <a:extLst>
              <a:ext uri="{FF2B5EF4-FFF2-40B4-BE49-F238E27FC236}">
                <a16:creationId xmlns:a16="http://schemas.microsoft.com/office/drawing/2014/main" id="{D71F6595-0C1A-BD40-9C5A-A0852A8F75F4}"/>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C9AA3309-B6BE-4653-AF06-61C0E8DBD4F6}" type="slidenum">
              <a:rPr kumimoji="0" lang="zh-TW" altLang="en-US">
                <a:solidFill>
                  <a:srgbClr val="898989"/>
                </a:solidFill>
                <a:latin typeface="Calibri" panose="020F0502020204030204" pitchFamily="34" charset="0"/>
              </a:rPr>
              <a:pPr eaLnBrk="1" hangingPunct="1">
                <a:defRPr/>
              </a:pPr>
              <a:t>17</a:t>
            </a:fld>
            <a:endParaRPr kumimoji="0" lang="zh-TW" altLang="en-US">
              <a:solidFill>
                <a:srgbClr val="898989"/>
              </a:solidFill>
              <a:latin typeface="Calibri" panose="020F0502020204030204" pitchFamily="34" charset="0"/>
            </a:endParaRPr>
          </a:p>
        </p:txBody>
      </p:sp>
      <p:pic>
        <p:nvPicPr>
          <p:cNvPr id="29701" name="圖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5146675"/>
            <a:ext cx="5316538"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(11/15)</a:t>
            </a:r>
            <a:endParaRPr lang="zh-TW" altLang="en-US" smtClean="0"/>
          </a:p>
        </p:txBody>
      </p:sp>
      <p:pic>
        <p:nvPicPr>
          <p:cNvPr id="31747" name="內容版面配置區 4"/>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916113"/>
            <a:ext cx="5905500" cy="4033837"/>
          </a:xfrm>
        </p:spPr>
      </p:pic>
      <p:sp>
        <p:nvSpPr>
          <p:cNvPr id="4" name="投影片編號版面配置區 3">
            <a:extLst>
              <a:ext uri="{FF2B5EF4-FFF2-40B4-BE49-F238E27FC236}">
                <a16:creationId xmlns:a16="http://schemas.microsoft.com/office/drawing/2014/main" id="{0E397A03-B353-A54A-8BDB-316FC4E52FD4}"/>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679FF8DD-C89C-493D-AE2A-CF9D14044A60}" type="slidenum">
              <a:rPr kumimoji="0" lang="zh-TW" altLang="en-US">
                <a:solidFill>
                  <a:srgbClr val="898989"/>
                </a:solidFill>
                <a:latin typeface="Calibri" panose="020F0502020204030204" pitchFamily="34" charset="0"/>
              </a:rPr>
              <a:pPr eaLnBrk="1" hangingPunct="1">
                <a:defRPr/>
              </a:pPr>
              <a:t>18</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(12/15)</a:t>
            </a:r>
            <a:endParaRPr lang="zh-TW" altLang="en-US" smtClean="0"/>
          </a:p>
        </p:txBody>
      </p:sp>
      <p:pic>
        <p:nvPicPr>
          <p:cNvPr id="32771" name="內容版面配置區 4"/>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2781300"/>
            <a:ext cx="5856288" cy="1616075"/>
          </a:xfrm>
        </p:spPr>
      </p:pic>
      <p:sp>
        <p:nvSpPr>
          <p:cNvPr id="4" name="投影片編號版面配置區 3">
            <a:extLst>
              <a:ext uri="{FF2B5EF4-FFF2-40B4-BE49-F238E27FC236}">
                <a16:creationId xmlns:a16="http://schemas.microsoft.com/office/drawing/2014/main" id="{4D775C0F-A5C1-F54D-BD57-64582894181A}"/>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BE67BA6-967A-4DD4-8D86-186DB8D60352}" type="slidenum">
              <a:rPr kumimoji="0" lang="zh-TW" altLang="en-US">
                <a:solidFill>
                  <a:srgbClr val="898989"/>
                </a:solidFill>
                <a:latin typeface="Calibri" panose="020F0502020204030204" pitchFamily="34" charset="0"/>
              </a:rPr>
              <a:pPr eaLnBrk="1" hangingPunct="1">
                <a:defRPr/>
              </a:pPr>
              <a:t>19</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pPr eaLnBrk="1" hangingPunct="1"/>
            <a:r>
              <a:rPr lang="zh-TW" altLang="en-US" b="1" smtClean="0"/>
              <a:t>名詞解釋</a:t>
            </a:r>
          </a:p>
        </p:txBody>
      </p:sp>
      <p:sp>
        <p:nvSpPr>
          <p:cNvPr id="5123" name="內容版面配置區 2"/>
          <p:cNvSpPr>
            <a:spLocks noGrp="1" noChangeArrowheads="1"/>
          </p:cNvSpPr>
          <p:nvPr>
            <p:ph idx="1"/>
          </p:nvPr>
        </p:nvSpPr>
        <p:spPr/>
        <p:txBody>
          <a:bodyPr/>
          <a:lstStyle/>
          <a:p>
            <a:pPr eaLnBrk="1" hangingPunct="1"/>
            <a:r>
              <a:rPr lang="en-US" altLang="zh-TW" sz="3600" smtClean="0"/>
              <a:t>Linux vs. Unix</a:t>
            </a:r>
          </a:p>
          <a:p>
            <a:pPr eaLnBrk="1" hangingPunct="1"/>
            <a:r>
              <a:rPr lang="en-US" altLang="zh-TW" sz="3600" smtClean="0"/>
              <a:t>Linux distribution</a:t>
            </a:r>
            <a:endParaRPr lang="zh-TW" altLang="en-US" sz="3600" smtClean="0"/>
          </a:p>
        </p:txBody>
      </p:sp>
      <p:sp>
        <p:nvSpPr>
          <p:cNvPr id="4" name="投影片編號版面配置區 3">
            <a:extLst>
              <a:ext uri="{FF2B5EF4-FFF2-40B4-BE49-F238E27FC236}">
                <a16:creationId xmlns:a16="http://schemas.microsoft.com/office/drawing/2014/main" id="{605CCCB3-8E15-1641-AEF1-975E2BE86D80}"/>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8DF19253-12E0-4A53-B769-56B6BC1D97AB}" type="slidenum">
              <a:rPr kumimoji="0" lang="zh-TW" altLang="en-US">
                <a:solidFill>
                  <a:srgbClr val="898989"/>
                </a:solidFill>
                <a:latin typeface="Calibri" panose="020F0502020204030204" pitchFamily="34" charset="0"/>
              </a:rPr>
              <a:pPr eaLnBrk="1" hangingPunct="1">
                <a:defRPr/>
              </a:pPr>
              <a:t>2</a:t>
            </a:fld>
            <a:endParaRPr kumimoji="0" lang="zh-TW" altLang="en-US">
              <a:solidFill>
                <a:srgbClr val="898989"/>
              </a:solidFill>
              <a:latin typeface="Calibri" panose="020F0502020204030204" pitchFamily="34" charset="0"/>
            </a:endParaRPr>
          </a:p>
        </p:txBody>
      </p:sp>
      <p:pic>
        <p:nvPicPr>
          <p:cNvPr id="5125" name="圖片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4025" y="628650"/>
            <a:ext cx="22828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圖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25" y="3927475"/>
            <a:ext cx="32226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圖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013200"/>
            <a:ext cx="13271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8" name="群組 11"/>
          <p:cNvGrpSpPr>
            <a:grpSpLocks/>
          </p:cNvGrpSpPr>
          <p:nvPr/>
        </p:nvGrpSpPr>
        <p:grpSpPr bwMode="auto">
          <a:xfrm>
            <a:off x="5219700" y="2293938"/>
            <a:ext cx="3300413" cy="1350962"/>
            <a:chOff x="395536" y="2424107"/>
            <a:chExt cx="5338567" cy="2543733"/>
          </a:xfrm>
        </p:grpSpPr>
        <p:pic>
          <p:nvPicPr>
            <p:cNvPr id="5129" name="圖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2424107"/>
              <a:ext cx="2119777" cy="254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十字形 11">
              <a:extLst>
                <a:ext uri="{FF2B5EF4-FFF2-40B4-BE49-F238E27FC236}">
                  <a16:creationId xmlns:a16="http://schemas.microsoft.com/office/drawing/2014/main" id="{CD13AD17-3633-1145-BDE7-D5D4ACE9CB6B}"/>
                </a:ext>
              </a:extLst>
            </p:cNvPr>
            <p:cNvSpPr/>
            <p:nvPr/>
          </p:nvSpPr>
          <p:spPr>
            <a:xfrm>
              <a:off x="2362511" y="3222199"/>
              <a:ext cx="880774" cy="947549"/>
            </a:xfrm>
            <a:prstGeom prst="plus">
              <a:avLst>
                <a:gd name="adj" fmla="val 427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5131" name="圖片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1084" y="3150095"/>
              <a:ext cx="2213019" cy="109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(13/15)</a:t>
            </a:r>
            <a:endParaRPr lang="zh-TW" altLang="en-US" smtClean="0"/>
          </a:p>
        </p:txBody>
      </p:sp>
      <p:pic>
        <p:nvPicPr>
          <p:cNvPr id="33795"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2205038"/>
            <a:ext cx="5761037" cy="3455987"/>
          </a:xfrm>
        </p:spPr>
      </p:pic>
      <p:sp>
        <p:nvSpPr>
          <p:cNvPr id="4" name="投影片編號版面配置區 3">
            <a:extLst>
              <a:ext uri="{FF2B5EF4-FFF2-40B4-BE49-F238E27FC236}">
                <a16:creationId xmlns:a16="http://schemas.microsoft.com/office/drawing/2014/main" id="{ABE96750-17F5-D24F-BE8F-0EE8B3E16F07}"/>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E9DDDDA-C919-4A0D-B324-AC6C41F708BB}" type="slidenum">
              <a:rPr kumimoji="0" lang="zh-TW" altLang="en-US">
                <a:solidFill>
                  <a:srgbClr val="898989"/>
                </a:solidFill>
                <a:latin typeface="Calibri" panose="020F0502020204030204" pitchFamily="34" charset="0"/>
              </a:rPr>
              <a:pPr eaLnBrk="1" hangingPunct="1">
                <a:defRPr/>
              </a:pPr>
              <a:t>20</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pPr eaLnBrk="1" hangingPunct="1"/>
            <a:r>
              <a:rPr lang="en-US" altLang="zh-TW" b="1" smtClean="0"/>
              <a:t>Linux</a:t>
            </a:r>
            <a:r>
              <a:rPr lang="zh-TW" altLang="en-US" b="1" smtClean="0"/>
              <a:t>指令與工具</a:t>
            </a:r>
            <a:endParaRPr lang="en-US" altLang="zh-TW" b="1" smtClean="0"/>
          </a:p>
        </p:txBody>
      </p:sp>
      <p:sp>
        <p:nvSpPr>
          <p:cNvPr id="35843" name="Rectangle 3"/>
          <p:cNvSpPr>
            <a:spLocks noGrp="1" noChangeArrowheads="1"/>
          </p:cNvSpPr>
          <p:nvPr>
            <p:ph idx="1"/>
          </p:nvPr>
        </p:nvSpPr>
        <p:spPr/>
        <p:txBody>
          <a:bodyPr/>
          <a:lstStyle/>
          <a:p>
            <a:pPr eaLnBrk="1" hangingPunct="1"/>
            <a:r>
              <a:rPr lang="en-US" altLang="zh-TW" smtClean="0"/>
              <a:t>kill</a:t>
            </a:r>
          </a:p>
          <a:p>
            <a:pPr eaLnBrk="1" hangingPunct="1"/>
            <a:r>
              <a:rPr lang="en-US" altLang="zh-TW" smtClean="0"/>
              <a:t>ps</a:t>
            </a:r>
          </a:p>
          <a:p>
            <a:pPr eaLnBrk="1" hangingPunct="1"/>
            <a:r>
              <a:rPr lang="en-US" altLang="zh-TW" smtClean="0"/>
              <a:t>top</a:t>
            </a:r>
          </a:p>
          <a:p>
            <a:pPr eaLnBrk="1" hangingPunct="1"/>
            <a:r>
              <a:rPr lang="en-US" altLang="zh-TW" smtClean="0"/>
              <a:t>iostat</a:t>
            </a:r>
          </a:p>
          <a:p>
            <a:pPr eaLnBrk="1" hangingPunct="1"/>
            <a:r>
              <a:rPr lang="en-US" altLang="zh-TW" smtClean="0"/>
              <a:t>vmstat</a:t>
            </a:r>
          </a:p>
          <a:p>
            <a:pPr eaLnBrk="1" hangingPunct="1"/>
            <a:endParaRPr lang="en-US" altLang="zh-TW" smtClean="0"/>
          </a:p>
          <a:p>
            <a:pPr eaLnBrk="1" hangingPunct="1"/>
            <a:endParaRPr lang="en-US" altLang="zh-TW"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(14/15)</a:t>
            </a:r>
            <a:endParaRPr lang="zh-TW" altLang="en-US" smtClean="0"/>
          </a:p>
        </p:txBody>
      </p:sp>
      <p:pic>
        <p:nvPicPr>
          <p:cNvPr id="36867"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43138" y="1919288"/>
            <a:ext cx="4667250" cy="4171950"/>
          </a:xfrm>
        </p:spPr>
      </p:pic>
      <p:sp>
        <p:nvSpPr>
          <p:cNvPr id="4" name="投影片編號版面配置區 3">
            <a:extLst>
              <a:ext uri="{FF2B5EF4-FFF2-40B4-BE49-F238E27FC236}">
                <a16:creationId xmlns:a16="http://schemas.microsoft.com/office/drawing/2014/main" id="{A9FDD5C0-5D94-5A4A-95AE-CB3DBE787D3E}"/>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C0E43C2E-AD11-4C36-ACE1-76D170BC7AB0}" type="slidenum">
              <a:rPr kumimoji="0" lang="zh-TW" altLang="en-US">
                <a:solidFill>
                  <a:srgbClr val="898989"/>
                </a:solidFill>
                <a:latin typeface="Calibri" panose="020F0502020204030204" pitchFamily="34" charset="0"/>
              </a:rPr>
              <a:pPr eaLnBrk="1" hangingPunct="1">
                <a:defRPr/>
              </a:pPr>
              <a:t>22</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(15/15)</a:t>
            </a:r>
            <a:endParaRPr lang="zh-TW" altLang="en-US" smtClean="0"/>
          </a:p>
        </p:txBody>
      </p:sp>
      <p:pic>
        <p:nvPicPr>
          <p:cNvPr id="38915"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839913"/>
            <a:ext cx="6257925" cy="4367212"/>
          </a:xfrm>
        </p:spPr>
      </p:pic>
      <p:sp>
        <p:nvSpPr>
          <p:cNvPr id="4" name="投影片編號版面配置區 3">
            <a:extLst>
              <a:ext uri="{FF2B5EF4-FFF2-40B4-BE49-F238E27FC236}">
                <a16:creationId xmlns:a16="http://schemas.microsoft.com/office/drawing/2014/main" id="{52891D90-D70A-D64A-A85C-7124DCD86B67}"/>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E837AD8-FD3B-4DEA-A5A8-7D18F9EA66B4}" type="slidenum">
              <a:rPr kumimoji="0" lang="zh-TW" altLang="en-US">
                <a:solidFill>
                  <a:srgbClr val="898989"/>
                </a:solidFill>
                <a:latin typeface="Calibri" panose="020F0502020204030204" pitchFamily="34" charset="0"/>
              </a:rPr>
              <a:pPr eaLnBrk="1" hangingPunct="1">
                <a:defRPr/>
              </a:pPr>
              <a:t>23</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pPr eaLnBrk="1" hangingPunct="1"/>
            <a:r>
              <a:rPr lang="en-US" altLang="zh-TW" b="1" smtClean="0"/>
              <a:t>Linux</a:t>
            </a:r>
            <a:r>
              <a:rPr lang="zh-TW" altLang="en-US" b="1" smtClean="0"/>
              <a:t>網路設定</a:t>
            </a:r>
            <a:r>
              <a:rPr lang="en-US" altLang="zh-TW" b="1" smtClean="0"/>
              <a:t>(1/5)</a:t>
            </a:r>
            <a:endParaRPr lang="zh-TW" altLang="en-US" b="1" smtClean="0"/>
          </a:p>
        </p:txBody>
      </p:sp>
      <p:sp>
        <p:nvSpPr>
          <p:cNvPr id="40963" name="內容版面配置區 2"/>
          <p:cNvSpPr>
            <a:spLocks noGrp="1" noChangeArrowheads="1"/>
          </p:cNvSpPr>
          <p:nvPr>
            <p:ph idx="1"/>
          </p:nvPr>
        </p:nvSpPr>
        <p:spPr/>
        <p:txBody>
          <a:bodyPr/>
          <a:lstStyle/>
          <a:p>
            <a:pPr eaLnBrk="1" hangingPunct="1">
              <a:buFont typeface="Arial" panose="020B0604020202020204" pitchFamily="34" charset="0"/>
              <a:buNone/>
            </a:pPr>
            <a:r>
              <a:rPr lang="en-US" altLang="zh-TW" smtClean="0"/>
              <a:t>   1. </a:t>
            </a:r>
            <a:r>
              <a:rPr lang="zh-TW" altLang="en-US" smtClean="0"/>
              <a:t>網路參數設定指令</a:t>
            </a:r>
            <a:r>
              <a:rPr lang="en-US" altLang="zh-TW" smtClean="0"/>
              <a:t/>
            </a:r>
            <a:br>
              <a:rPr lang="en-US" altLang="zh-TW" smtClean="0"/>
            </a:br>
            <a:r>
              <a:rPr lang="en-US" altLang="zh-TW" smtClean="0"/>
              <a:t>2. </a:t>
            </a:r>
            <a:r>
              <a:rPr lang="zh-TW" altLang="en-US" smtClean="0"/>
              <a:t>網路偵錯與觀察指令</a:t>
            </a:r>
            <a:r>
              <a:rPr lang="en-US" altLang="zh-TW" smtClean="0"/>
              <a:t/>
            </a:r>
            <a:br>
              <a:rPr lang="en-US" altLang="zh-TW" smtClean="0"/>
            </a:br>
            <a:r>
              <a:rPr lang="en-US" altLang="zh-TW" smtClean="0"/>
              <a:t>3. </a:t>
            </a:r>
            <a:r>
              <a:rPr lang="zh-TW" altLang="en-US" smtClean="0"/>
              <a:t>遠端連線指令</a:t>
            </a:r>
          </a:p>
        </p:txBody>
      </p:sp>
      <p:sp>
        <p:nvSpPr>
          <p:cNvPr id="4" name="投影片編號版面配置區 3">
            <a:extLst>
              <a:ext uri="{FF2B5EF4-FFF2-40B4-BE49-F238E27FC236}">
                <a16:creationId xmlns:a16="http://schemas.microsoft.com/office/drawing/2014/main" id="{BE4ACE98-EE3D-934B-9BA8-4C6312354110}"/>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7501987-7E45-4640-87E3-4BA127B640B5}" type="slidenum">
              <a:rPr kumimoji="0" lang="zh-TW" altLang="en-US">
                <a:solidFill>
                  <a:srgbClr val="898989"/>
                </a:solidFill>
                <a:latin typeface="Calibri" panose="020F0502020204030204" pitchFamily="34" charset="0"/>
              </a:rPr>
              <a:pPr eaLnBrk="1" hangingPunct="1">
                <a:defRPr/>
              </a:pPr>
              <a:t>24</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p:txBody>
          <a:bodyPr/>
          <a:lstStyle/>
          <a:p>
            <a:pPr eaLnBrk="1" hangingPunct="1"/>
            <a:r>
              <a:rPr lang="en-US" altLang="zh-TW" b="1" smtClean="0"/>
              <a:t>Linux</a:t>
            </a:r>
            <a:r>
              <a:rPr lang="zh-TW" altLang="en-US" b="1" smtClean="0"/>
              <a:t>網路設定</a:t>
            </a:r>
            <a:r>
              <a:rPr lang="en-US" altLang="zh-TW" b="1" smtClean="0"/>
              <a:t>(2/5)</a:t>
            </a:r>
            <a:endParaRPr lang="zh-TW" altLang="en-US" smtClean="0"/>
          </a:p>
        </p:txBody>
      </p:sp>
      <p:pic>
        <p:nvPicPr>
          <p:cNvPr id="41987"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00163" y="1651000"/>
            <a:ext cx="6553200" cy="4679950"/>
          </a:xfrm>
        </p:spPr>
      </p:pic>
      <p:sp>
        <p:nvSpPr>
          <p:cNvPr id="4" name="投影片編號版面配置區 3">
            <a:extLst>
              <a:ext uri="{FF2B5EF4-FFF2-40B4-BE49-F238E27FC236}">
                <a16:creationId xmlns:a16="http://schemas.microsoft.com/office/drawing/2014/main" id="{BC4E5434-7BCB-4543-BDB1-91CA564E96DA}"/>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CEBD30C4-CF7F-4C71-AC1A-2C45EE2F34A3}" type="slidenum">
              <a:rPr kumimoji="0" lang="zh-TW" altLang="en-US">
                <a:solidFill>
                  <a:srgbClr val="898989"/>
                </a:solidFill>
                <a:latin typeface="Calibri" panose="020F0502020204030204" pitchFamily="34" charset="0"/>
              </a:rPr>
              <a:pPr eaLnBrk="1" hangingPunct="1">
                <a:defRPr/>
              </a:pPr>
              <a:t>25</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p:cNvSpPr>
            <a:spLocks noGrp="1"/>
          </p:cNvSpPr>
          <p:nvPr>
            <p:ph type="title"/>
          </p:nvPr>
        </p:nvSpPr>
        <p:spPr/>
        <p:txBody>
          <a:bodyPr/>
          <a:lstStyle/>
          <a:p>
            <a:pPr eaLnBrk="1" hangingPunct="1"/>
            <a:r>
              <a:rPr lang="en-US" altLang="zh-TW" b="1" smtClean="0"/>
              <a:t>Linux</a:t>
            </a:r>
            <a:r>
              <a:rPr lang="zh-TW" altLang="en-US" b="1" smtClean="0"/>
              <a:t>網路設定</a:t>
            </a:r>
            <a:r>
              <a:rPr lang="en-US" altLang="zh-TW" b="1" smtClean="0"/>
              <a:t>(3/5)</a:t>
            </a:r>
            <a:endParaRPr lang="zh-TW" altLang="en-US" smtClean="0"/>
          </a:p>
        </p:txBody>
      </p:sp>
      <p:pic>
        <p:nvPicPr>
          <p:cNvPr id="44035"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1913" y="1679575"/>
            <a:ext cx="6119812" cy="4845050"/>
          </a:xfrm>
        </p:spPr>
      </p:pic>
      <p:sp>
        <p:nvSpPr>
          <p:cNvPr id="4" name="投影片編號版面配置區 3">
            <a:extLst>
              <a:ext uri="{FF2B5EF4-FFF2-40B4-BE49-F238E27FC236}">
                <a16:creationId xmlns:a16="http://schemas.microsoft.com/office/drawing/2014/main" id="{030C2480-09D9-3D48-957E-ADEC9D651FC9}"/>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AC43DF3-500B-477D-B91E-263796F2E50E}" type="slidenum">
              <a:rPr kumimoji="0" lang="zh-TW" altLang="en-US">
                <a:solidFill>
                  <a:srgbClr val="898989"/>
                </a:solidFill>
                <a:latin typeface="Calibri" panose="020F0502020204030204" pitchFamily="34" charset="0"/>
              </a:rPr>
              <a:pPr eaLnBrk="1" hangingPunct="1">
                <a:defRPr/>
              </a:pPr>
              <a:t>26</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pPr eaLnBrk="1" hangingPunct="1"/>
            <a:r>
              <a:rPr lang="en-US" altLang="zh-TW" b="1" smtClean="0"/>
              <a:t>Linux</a:t>
            </a:r>
            <a:r>
              <a:rPr lang="zh-TW" altLang="en-US" b="1" smtClean="0"/>
              <a:t>網路設定</a:t>
            </a:r>
            <a:r>
              <a:rPr lang="en-US" altLang="zh-TW" b="1" smtClean="0"/>
              <a:t>(4/5)</a:t>
            </a:r>
            <a:endParaRPr lang="zh-TW" altLang="en-US" smtClean="0"/>
          </a:p>
        </p:txBody>
      </p:sp>
      <p:sp>
        <p:nvSpPr>
          <p:cNvPr id="4" name="投影片編號版面配置區 3">
            <a:extLst>
              <a:ext uri="{FF2B5EF4-FFF2-40B4-BE49-F238E27FC236}">
                <a16:creationId xmlns:a16="http://schemas.microsoft.com/office/drawing/2014/main" id="{52F266EA-29D1-D946-8CC3-3601E14D7346}"/>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593F9440-A3BD-4205-A1EE-039E9719FD33}" type="slidenum">
              <a:rPr kumimoji="0" lang="zh-TW" altLang="en-US">
                <a:solidFill>
                  <a:srgbClr val="898989"/>
                </a:solidFill>
                <a:latin typeface="Calibri" panose="020F0502020204030204" pitchFamily="34" charset="0"/>
              </a:rPr>
              <a:pPr eaLnBrk="1" hangingPunct="1">
                <a:defRPr/>
              </a:pPr>
              <a:t>27</a:t>
            </a:fld>
            <a:endParaRPr kumimoji="0" lang="zh-TW" altLang="en-US">
              <a:solidFill>
                <a:srgbClr val="898989"/>
              </a:solidFill>
              <a:latin typeface="Calibri" panose="020F0502020204030204" pitchFamily="34" charset="0"/>
            </a:endParaRPr>
          </a:p>
        </p:txBody>
      </p:sp>
      <p:pic>
        <p:nvPicPr>
          <p:cNvPr id="46084" name="圖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358900"/>
            <a:ext cx="6408738"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標題 1"/>
          <p:cNvSpPr>
            <a:spLocks noGrp="1"/>
          </p:cNvSpPr>
          <p:nvPr>
            <p:ph type="title"/>
          </p:nvPr>
        </p:nvSpPr>
        <p:spPr/>
        <p:txBody>
          <a:bodyPr/>
          <a:lstStyle/>
          <a:p>
            <a:pPr eaLnBrk="1" hangingPunct="1"/>
            <a:r>
              <a:rPr lang="en-US" altLang="zh-TW" b="1" smtClean="0"/>
              <a:t>Linux</a:t>
            </a:r>
            <a:r>
              <a:rPr lang="zh-TW" altLang="en-US" b="1" smtClean="0"/>
              <a:t>網路設定</a:t>
            </a:r>
            <a:r>
              <a:rPr lang="en-US" altLang="zh-TW" b="1" smtClean="0"/>
              <a:t>(5/5)</a:t>
            </a:r>
            <a:endParaRPr lang="zh-TW" altLang="en-US" smtClean="0"/>
          </a:p>
        </p:txBody>
      </p:sp>
      <p:pic>
        <p:nvPicPr>
          <p:cNvPr id="48131"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03350" y="1412875"/>
            <a:ext cx="6337300" cy="5040313"/>
          </a:xfrm>
        </p:spPr>
      </p:pic>
      <p:sp>
        <p:nvSpPr>
          <p:cNvPr id="4" name="投影片編號版面配置區 3">
            <a:extLst>
              <a:ext uri="{FF2B5EF4-FFF2-40B4-BE49-F238E27FC236}">
                <a16:creationId xmlns:a16="http://schemas.microsoft.com/office/drawing/2014/main" id="{85B5A6B1-7EED-F04C-B7DF-89812A74FE5F}"/>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3E7A3104-45CF-4F97-9944-1811C3D45DA9}" type="slidenum">
              <a:rPr kumimoji="0" lang="zh-TW" altLang="en-US">
                <a:solidFill>
                  <a:srgbClr val="898989"/>
                </a:solidFill>
                <a:latin typeface="Calibri" panose="020F0502020204030204" pitchFamily="34" charset="0"/>
              </a:rPr>
              <a:pPr eaLnBrk="1" hangingPunct="1">
                <a:defRPr/>
              </a:pPr>
              <a:t>28</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p:cNvSpPr>
            <a:spLocks noGrp="1"/>
          </p:cNvSpPr>
          <p:nvPr>
            <p:ph type="title"/>
          </p:nvPr>
        </p:nvSpPr>
        <p:spPr/>
        <p:txBody>
          <a:bodyPr/>
          <a:lstStyle/>
          <a:p>
            <a:pPr eaLnBrk="1" hangingPunct="1"/>
            <a:r>
              <a:rPr kumimoji="1" lang="en-US" altLang="zh-TW" smtClean="0"/>
              <a:t>Shell Script </a:t>
            </a:r>
            <a:endParaRPr kumimoji="1" lang="zh-TW" altLang="en-US" smtClean="0"/>
          </a:p>
        </p:txBody>
      </p:sp>
      <p:sp>
        <p:nvSpPr>
          <p:cNvPr id="50179" name="內容版面配置區 2"/>
          <p:cNvSpPr>
            <a:spLocks noGrp="1" noChangeArrowheads="1"/>
          </p:cNvSpPr>
          <p:nvPr>
            <p:ph idx="1"/>
          </p:nvPr>
        </p:nvSpPr>
        <p:spPr/>
        <p:txBody>
          <a:bodyPr/>
          <a:lstStyle/>
          <a:p>
            <a:pPr eaLnBrk="1" hangingPunct="1"/>
            <a:r>
              <a:rPr kumimoji="1" lang="zh-TW" altLang="en-US" smtClean="0"/>
              <a:t>學習</a:t>
            </a:r>
            <a:r>
              <a:rPr kumimoji="1" lang="en-US" altLang="zh-TW" smtClean="0"/>
              <a:t>Shell script </a:t>
            </a:r>
            <a:r>
              <a:rPr kumimoji="1" lang="zh-CN" altLang="en-US" smtClean="0"/>
              <a:t>最快的方式</a:t>
            </a:r>
            <a:endParaRPr kumimoji="1" lang="en-US" altLang="zh-CN" smtClean="0"/>
          </a:p>
          <a:p>
            <a:pPr lvl="1" eaLnBrk="1" hangingPunct="1"/>
            <a:r>
              <a:rPr kumimoji="1" lang="zh-CN" altLang="en-US" smtClean="0"/>
              <a:t>參考大師的寫法</a:t>
            </a:r>
            <a:endParaRPr kumimoji="1" lang="en-US" altLang="zh-CN" smtClean="0"/>
          </a:p>
          <a:p>
            <a:pPr lvl="1" eaLnBrk="1" hangingPunct="1"/>
            <a:r>
              <a:rPr kumimoji="1" lang="en-US" altLang="zh-CN" smtClean="0"/>
              <a:t>Open source code</a:t>
            </a:r>
          </a:p>
          <a:p>
            <a:pPr eaLnBrk="1" hangingPunct="1"/>
            <a:r>
              <a:rPr kumimoji="1" lang="en-US" altLang="zh-CN" smtClean="0">
                <a:hlinkClick r:id="rId2"/>
              </a:rPr>
              <a:t>http://programmingexamples.wikidot.com/bash-scripting</a:t>
            </a:r>
            <a:endParaRPr kumimoji="1" lang="en-US" altLang="zh-CN" smtClean="0"/>
          </a:p>
          <a:p>
            <a:pPr eaLnBrk="1" hangingPunct="1"/>
            <a:endParaRPr kumimoji="1" lang="en-US" altLang="zh-CN" smtClean="0"/>
          </a:p>
        </p:txBody>
      </p:sp>
      <p:sp>
        <p:nvSpPr>
          <p:cNvPr id="4" name="投影片編號版面配置區 3">
            <a:extLst>
              <a:ext uri="{FF2B5EF4-FFF2-40B4-BE49-F238E27FC236}">
                <a16:creationId xmlns:a16="http://schemas.microsoft.com/office/drawing/2014/main" id="{5E1D609C-E079-784E-B12D-7C6E05AD2C5D}"/>
              </a:ext>
            </a:extLst>
          </p:cNvPr>
          <p:cNvSpPr>
            <a:spLocks noGrp="1"/>
          </p:cNvSpPr>
          <p:nvPr>
            <p:ph type="sldNum" sz="quarter" idx="12"/>
          </p:nvPr>
        </p:nvSpPr>
        <p:spPr/>
        <p:txBody>
          <a:bodyPr/>
          <a:lstStyle/>
          <a:p>
            <a:pPr>
              <a:defRPr/>
            </a:pPr>
            <a:fld id="{4CE8BC35-8550-4DAF-AFDF-C45933D319AC}" type="slidenum">
              <a:rPr lang="zh-TW" altLang="en-US" smtClean="0"/>
              <a:pPr>
                <a:defRPr/>
              </a:pPr>
              <a:t>29</a:t>
            </a:fld>
            <a:endParaRPr lang="zh-TW" altLang="en-US"/>
          </a:p>
        </p:txBody>
      </p:sp>
      <p:pic>
        <p:nvPicPr>
          <p:cNvPr id="50181" name="圖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3270250"/>
            <a:ext cx="8242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hangingPunct="1"/>
            <a:endParaRPr kumimoji="1" lang="zh-TW" altLang="en-US" smtClean="0"/>
          </a:p>
        </p:txBody>
      </p:sp>
      <p:sp>
        <p:nvSpPr>
          <p:cNvPr id="3" name="投影片編號版面配置區 2">
            <a:extLst>
              <a:ext uri="{FF2B5EF4-FFF2-40B4-BE49-F238E27FC236}">
                <a16:creationId xmlns:a16="http://schemas.microsoft.com/office/drawing/2014/main" id="{C3D67CEA-12FC-AA48-9695-97FF8B6D1C10}"/>
              </a:ext>
            </a:extLst>
          </p:cNvPr>
          <p:cNvSpPr>
            <a:spLocks noGrp="1"/>
          </p:cNvSpPr>
          <p:nvPr>
            <p:ph type="sldNum" sz="quarter" idx="12"/>
          </p:nvPr>
        </p:nvSpPr>
        <p:spPr/>
        <p:txBody>
          <a:bodyPr/>
          <a:lstStyle/>
          <a:p>
            <a:pPr>
              <a:defRPr/>
            </a:pPr>
            <a:fld id="{27C0F550-6743-4D28-A0C2-3F1C86B85599}" type="slidenum">
              <a:rPr lang="zh-TW" altLang="en-US" smtClean="0"/>
              <a:pPr>
                <a:defRPr/>
              </a:pPr>
              <a:t>3</a:t>
            </a:fld>
            <a:endParaRPr lang="zh-TW" altLang="en-US"/>
          </a:p>
        </p:txBody>
      </p:sp>
      <p:pic>
        <p:nvPicPr>
          <p:cNvPr id="7172" name="圖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p:txBody>
          <a:bodyPr/>
          <a:lstStyle/>
          <a:p>
            <a:pPr eaLnBrk="1" hangingPunct="1"/>
            <a:r>
              <a:rPr lang="zh-TW" altLang="en-US" b="1" smtClean="0"/>
              <a:t>問題討論</a:t>
            </a:r>
          </a:p>
        </p:txBody>
      </p:sp>
      <p:sp>
        <p:nvSpPr>
          <p:cNvPr id="51203" name="內容版面配置區 2"/>
          <p:cNvSpPr>
            <a:spLocks noGrp="1"/>
          </p:cNvSpPr>
          <p:nvPr>
            <p:ph idx="1"/>
          </p:nvPr>
        </p:nvSpPr>
        <p:spPr/>
        <p:txBody>
          <a:bodyPr/>
          <a:lstStyle/>
          <a:p>
            <a:pPr eaLnBrk="1" hangingPunct="1">
              <a:lnSpc>
                <a:spcPct val="70000"/>
              </a:lnSpc>
            </a:pPr>
            <a:r>
              <a:rPr lang="en-US" altLang="zh-TW" smtClean="0">
                <a:latin typeface="新細明體" panose="02020500000000000000" pitchFamily="18" charset="-120"/>
              </a:rPr>
              <a:t> Linux </a:t>
            </a:r>
            <a:r>
              <a:rPr lang="zh-TW" altLang="en-US" smtClean="0">
                <a:latin typeface="新細明體" panose="02020500000000000000" pitchFamily="18" charset="-120"/>
              </a:rPr>
              <a:t>系統，使用者預設的家目錄在那個目錄？</a:t>
            </a:r>
            <a:endParaRPr lang="en-US" altLang="zh-TW" smtClean="0">
              <a:latin typeface="新細明體" panose="02020500000000000000" pitchFamily="18" charset="-120"/>
            </a:endParaRPr>
          </a:p>
          <a:p>
            <a:pPr eaLnBrk="1" hangingPunct="1">
              <a:lnSpc>
                <a:spcPct val="70000"/>
              </a:lnSpc>
            </a:pPr>
            <a:r>
              <a:rPr lang="zh-TW" altLang="en-US" smtClean="0">
                <a:latin typeface="新細明體" panose="02020500000000000000" pitchFamily="18" charset="-120"/>
              </a:rPr>
              <a:t>新增一個使用者時，該使用者預設的家目錄內容來自那個目錄下？</a:t>
            </a:r>
            <a:r>
              <a:rPr lang="en-US" altLang="zh-TW" smtClean="0">
                <a:latin typeface="新細明體" panose="02020500000000000000" pitchFamily="18" charset="-120"/>
              </a:rPr>
              <a:t> </a:t>
            </a:r>
          </a:p>
          <a:p>
            <a:pPr eaLnBrk="1" hangingPunct="1">
              <a:lnSpc>
                <a:spcPct val="70000"/>
              </a:lnSpc>
            </a:pPr>
            <a:endParaRPr lang="en-US" altLang="zh-TW" smtClean="0">
              <a:latin typeface="新細明體" panose="02020500000000000000" pitchFamily="18" charset="-120"/>
            </a:endParaRPr>
          </a:p>
          <a:p>
            <a:pPr eaLnBrk="1" hangingPunct="1">
              <a:lnSpc>
                <a:spcPct val="70000"/>
              </a:lnSpc>
            </a:pPr>
            <a:r>
              <a:rPr lang="zh-TW" altLang="en-US" smtClean="0">
                <a:latin typeface="新細明體" panose="02020500000000000000" pitchFamily="18" charset="-120"/>
              </a:rPr>
              <a:t>如果下載一個檔名為</a:t>
            </a:r>
            <a:r>
              <a:rPr lang="en-US" altLang="zh-TW" smtClean="0">
                <a:latin typeface="新細明體" panose="02020500000000000000" pitchFamily="18" charset="-120"/>
              </a:rPr>
              <a:t> httpd-2.0.52.tar.gz </a:t>
            </a:r>
            <a:r>
              <a:rPr lang="zh-TW" altLang="en-US" smtClean="0">
                <a:latin typeface="新細明體" panose="02020500000000000000" pitchFamily="18" charset="-120"/>
              </a:rPr>
              <a:t>的檔案，這個檔案代表意義為何？如何讓這個檔案在</a:t>
            </a:r>
            <a:r>
              <a:rPr lang="en-US" altLang="zh-TW" smtClean="0">
                <a:latin typeface="新細明體" panose="02020500000000000000" pitchFamily="18" charset="-120"/>
              </a:rPr>
              <a:t> Linux </a:t>
            </a:r>
            <a:r>
              <a:rPr lang="zh-TW" altLang="en-US" smtClean="0">
                <a:latin typeface="新細明體" panose="02020500000000000000" pitchFamily="18" charset="-120"/>
              </a:rPr>
              <a:t>系統上安裝？</a:t>
            </a:r>
            <a:endParaRPr lang="en-US" altLang="zh-TW" smtClean="0">
              <a:latin typeface="新細明體" panose="02020500000000000000" pitchFamily="18" charset="-120"/>
            </a:endParaRPr>
          </a:p>
          <a:p>
            <a:pPr eaLnBrk="1" hangingPunct="1">
              <a:lnSpc>
                <a:spcPct val="70000"/>
              </a:lnSpc>
            </a:pPr>
            <a:endParaRPr lang="en-US" altLang="zh-TW" smtClean="0">
              <a:latin typeface="新細明體" panose="02020500000000000000" pitchFamily="18" charset="-120"/>
            </a:endParaRPr>
          </a:p>
          <a:p>
            <a:pPr eaLnBrk="1" hangingPunct="1">
              <a:lnSpc>
                <a:spcPct val="70000"/>
              </a:lnSpc>
            </a:pPr>
            <a:r>
              <a:rPr lang="zh-TW" altLang="en-US" smtClean="0">
                <a:latin typeface="新細明體" panose="02020500000000000000" pitchFamily="18" charset="-120"/>
              </a:rPr>
              <a:t>無法編輯某檔案，應該是什麼問題造成的？要怎麼解決？</a:t>
            </a:r>
            <a:endParaRPr lang="en-US" altLang="zh-TW" smtClean="0">
              <a:latin typeface="新細明體" panose="02020500000000000000" pitchFamily="18" charset="-120"/>
            </a:endParaRPr>
          </a:p>
          <a:p>
            <a:pPr eaLnBrk="1" hangingPunct="1">
              <a:lnSpc>
                <a:spcPct val="80000"/>
              </a:lnSpc>
            </a:pPr>
            <a:r>
              <a:rPr kumimoji="1" lang="zh-TW" altLang="en-US" smtClean="0">
                <a:latin typeface="新細明體" panose="02020500000000000000" pitchFamily="18" charset="-120"/>
              </a:rPr>
              <a:t>如何使用</a:t>
            </a:r>
            <a:r>
              <a:rPr kumimoji="1" lang="en-US" altLang="zh-TW" smtClean="0">
                <a:latin typeface="新細明體" panose="02020500000000000000" pitchFamily="18" charset="-120"/>
              </a:rPr>
              <a:t>wireshark (ubuntu)</a:t>
            </a:r>
          </a:p>
          <a:p>
            <a:pPr eaLnBrk="1" hangingPunct="1">
              <a:lnSpc>
                <a:spcPct val="80000"/>
              </a:lnSpc>
            </a:pPr>
            <a:r>
              <a:rPr kumimoji="1" lang="zh-CN" altLang="en-US" smtClean="0">
                <a:latin typeface="宋体" panose="02010600030101010101" pitchFamily="2" charset="-122"/>
              </a:rPr>
              <a:t>請使用</a:t>
            </a:r>
            <a:r>
              <a:rPr kumimoji="1" lang="en-US" altLang="zh-CN" smtClean="0">
                <a:latin typeface="宋体" panose="02010600030101010101" pitchFamily="2" charset="-122"/>
              </a:rPr>
              <a:t>dd </a:t>
            </a:r>
            <a:r>
              <a:rPr kumimoji="1" lang="zh-CN" altLang="en-US" smtClean="0">
                <a:latin typeface="宋体" panose="02010600030101010101" pitchFamily="2" charset="-122"/>
              </a:rPr>
              <a:t>燒錄一個映像檔案到</a:t>
            </a:r>
            <a:r>
              <a:rPr kumimoji="1" lang="en-US" altLang="zh-CN" smtClean="0">
                <a:latin typeface="宋体" panose="02010600030101010101" pitchFamily="2" charset="-122"/>
              </a:rPr>
              <a:t>usb</a:t>
            </a:r>
          </a:p>
          <a:p>
            <a:pPr eaLnBrk="1" hangingPunct="1">
              <a:lnSpc>
                <a:spcPct val="80000"/>
              </a:lnSpc>
            </a:pPr>
            <a:r>
              <a:rPr kumimoji="1" lang="zh-CN" altLang="en-US" smtClean="0">
                <a:latin typeface="宋体" panose="02010600030101010101" pitchFamily="2" charset="-122"/>
              </a:rPr>
              <a:t>如何知道那個服務聽取哪個</a:t>
            </a:r>
            <a:r>
              <a:rPr kumimoji="1" lang="en-US" altLang="zh-CN" smtClean="0">
                <a:latin typeface="宋体" panose="02010600030101010101" pitchFamily="2" charset="-122"/>
              </a:rPr>
              <a:t>port</a:t>
            </a:r>
            <a:r>
              <a:rPr kumimoji="1" lang="zh-CN" altLang="en-US" smtClean="0">
                <a:latin typeface="宋体" panose="02010600030101010101" pitchFamily="2" charset="-122"/>
              </a:rPr>
              <a:t>？</a:t>
            </a:r>
            <a:r>
              <a:rPr lang="en-US" altLang="zh-TW" smtClean="0"/>
              <a:t/>
            </a:r>
            <a:br>
              <a:rPr lang="en-US" altLang="zh-TW" smtClean="0"/>
            </a:br>
            <a:endParaRPr lang="zh-TW" altLang="en-US" smtClean="0"/>
          </a:p>
        </p:txBody>
      </p:sp>
      <p:sp>
        <p:nvSpPr>
          <p:cNvPr id="4" name="投影片編號版面配置區 3">
            <a:extLst>
              <a:ext uri="{FF2B5EF4-FFF2-40B4-BE49-F238E27FC236}">
                <a16:creationId xmlns:a16="http://schemas.microsoft.com/office/drawing/2014/main" id="{03149D76-3909-9342-9944-49EA7CEBB032}"/>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7AFEF8D9-2C13-4443-8F16-E52416B40A7C}" type="slidenum">
              <a:rPr kumimoji="0" lang="zh-TW" altLang="en-US">
                <a:solidFill>
                  <a:srgbClr val="898989"/>
                </a:solidFill>
                <a:latin typeface="Calibri" panose="020F0502020204030204" pitchFamily="34" charset="0"/>
              </a:rPr>
              <a:pPr eaLnBrk="1" hangingPunct="1">
                <a:defRPr/>
              </a:pPr>
              <a:t>30</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pPr eaLnBrk="1" hangingPunct="1"/>
            <a:r>
              <a:rPr lang="zh-TW" altLang="en-US" b="1" smtClean="0"/>
              <a:t>系統結構與目錄架構</a:t>
            </a:r>
            <a:r>
              <a:rPr lang="en-US" altLang="zh-TW" b="1" smtClean="0"/>
              <a:t>(1/3)</a:t>
            </a:r>
            <a:endParaRPr lang="zh-TW" altLang="en-US" b="1" smtClean="0"/>
          </a:p>
        </p:txBody>
      </p:sp>
      <p:pic>
        <p:nvPicPr>
          <p:cNvPr id="8195"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27088" y="1844675"/>
            <a:ext cx="7543800" cy="3752850"/>
          </a:xfrm>
        </p:spPr>
      </p:pic>
      <p:sp>
        <p:nvSpPr>
          <p:cNvPr id="4" name="投影片編號版面配置區 3">
            <a:extLst>
              <a:ext uri="{FF2B5EF4-FFF2-40B4-BE49-F238E27FC236}">
                <a16:creationId xmlns:a16="http://schemas.microsoft.com/office/drawing/2014/main" id="{4FED4C65-B657-2C44-A1A7-D7CE70DCE288}"/>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FB1A644C-A207-4089-A167-CC163828549C}" type="slidenum">
              <a:rPr kumimoji="0" lang="zh-TW" altLang="en-US">
                <a:solidFill>
                  <a:srgbClr val="898989"/>
                </a:solidFill>
                <a:latin typeface="Calibri" panose="020F0502020204030204" pitchFamily="34" charset="0"/>
              </a:rPr>
              <a:pPr eaLnBrk="1" hangingPunct="1">
                <a:defRPr/>
              </a:pPr>
              <a:t>4</a:t>
            </a:fld>
            <a:endParaRPr kumimoji="0" lang="zh-TW" altLang="en-US">
              <a:solidFill>
                <a:srgbClr val="898989"/>
              </a:solidFill>
              <a:latin typeface="Calibri" panose="020F0502020204030204" pitchFamily="34" charset="0"/>
            </a:endParaRPr>
          </a:p>
        </p:txBody>
      </p:sp>
      <p:sp>
        <p:nvSpPr>
          <p:cNvPr id="2" name="矩形 1">
            <a:extLst>
              <a:ext uri="{FF2B5EF4-FFF2-40B4-BE49-F238E27FC236}">
                <a16:creationId xmlns:a16="http://schemas.microsoft.com/office/drawing/2014/main" id="{178BBB2D-8E1B-1145-8DCF-56F7A6B60F00}"/>
              </a:ext>
            </a:extLst>
          </p:cNvPr>
          <p:cNvSpPr/>
          <p:nvPr/>
        </p:nvSpPr>
        <p:spPr>
          <a:xfrm>
            <a:off x="3948113" y="5919788"/>
            <a:ext cx="4572000" cy="646112"/>
          </a:xfrm>
          <a:prstGeom prst="rect">
            <a:avLst/>
          </a:prstGeom>
        </p:spPr>
        <p:txBody>
          <a:bodyPr>
            <a:spAutoFit/>
          </a:bodyPr>
          <a:lstStyle/>
          <a:p>
            <a:pPr>
              <a:defRPr/>
            </a:pPr>
            <a:r>
              <a:rPr lang="zh-TW" altLang="en-US" dirty="0">
                <a:solidFill>
                  <a:schemeClr val="bg1">
                    <a:lumMod val="65000"/>
                  </a:schemeClr>
                </a:solidFill>
              </a:rPr>
              <a:t>https://en.wikipedia.org/wiki/Filesystem_Hierarchy_Standard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pPr eaLnBrk="1" hangingPunct="1"/>
            <a:r>
              <a:rPr lang="zh-TW" altLang="en-US" b="1" smtClean="0"/>
              <a:t>系統結構與目錄架構</a:t>
            </a:r>
            <a:r>
              <a:rPr lang="en-US" altLang="zh-TW" b="1" smtClean="0"/>
              <a:t>(2/3)</a:t>
            </a:r>
            <a:endParaRPr lang="zh-TW" altLang="en-US" b="1" smtClean="0"/>
          </a:p>
        </p:txBody>
      </p:sp>
      <p:pic>
        <p:nvPicPr>
          <p:cNvPr id="10243"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33413" y="1690688"/>
            <a:ext cx="7610475" cy="4186237"/>
          </a:xfrm>
        </p:spPr>
      </p:pic>
      <p:sp>
        <p:nvSpPr>
          <p:cNvPr id="4" name="投影片編號版面配置區 3">
            <a:extLst>
              <a:ext uri="{FF2B5EF4-FFF2-40B4-BE49-F238E27FC236}">
                <a16:creationId xmlns:a16="http://schemas.microsoft.com/office/drawing/2014/main" id="{5497C86D-3038-5F4A-A8CD-876EA50742E3}"/>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C4B96B69-8CAC-449E-85C2-1A72766A3EA1}" type="slidenum">
              <a:rPr kumimoji="0" lang="zh-TW" altLang="en-US">
                <a:solidFill>
                  <a:srgbClr val="898989"/>
                </a:solidFill>
                <a:latin typeface="Calibri" panose="020F0502020204030204" pitchFamily="34" charset="0"/>
              </a:rPr>
              <a:pPr eaLnBrk="1" hangingPunct="1">
                <a:defRPr/>
              </a:pPr>
              <a:t>5</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zh-TW" altLang="en-US" b="1" smtClean="0"/>
              <a:t>系統結構與目錄架構</a:t>
            </a:r>
            <a:r>
              <a:rPr lang="en-US" altLang="zh-TW" b="1" smtClean="0"/>
              <a:t>(3/3)</a:t>
            </a:r>
            <a:endParaRPr lang="zh-TW" altLang="en-US" b="1" smtClean="0"/>
          </a:p>
        </p:txBody>
      </p:sp>
      <p:pic>
        <p:nvPicPr>
          <p:cNvPr id="12291"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63713" y="1773238"/>
            <a:ext cx="5184775" cy="4857750"/>
          </a:xfrm>
        </p:spPr>
      </p:pic>
      <p:sp>
        <p:nvSpPr>
          <p:cNvPr id="4" name="投影片編號版面配置區 3">
            <a:extLst>
              <a:ext uri="{FF2B5EF4-FFF2-40B4-BE49-F238E27FC236}">
                <a16:creationId xmlns:a16="http://schemas.microsoft.com/office/drawing/2014/main" id="{849F4A93-EC26-7A4A-9682-C486E39807A0}"/>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78DFFE34-A5B4-4645-B15B-5AFDE0F95714}" type="slidenum">
              <a:rPr kumimoji="0" lang="zh-TW" altLang="en-US">
                <a:solidFill>
                  <a:srgbClr val="898989"/>
                </a:solidFill>
                <a:latin typeface="Calibri" panose="020F0502020204030204" pitchFamily="34" charset="0"/>
              </a:rPr>
              <a:pPr eaLnBrk="1" hangingPunct="1">
                <a:defRPr/>
              </a:pPr>
              <a:t>6</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pPr eaLnBrk="1" hangingPunct="1"/>
            <a:r>
              <a:rPr lang="zh-TW" altLang="en-US" b="1" smtClean="0"/>
              <a:t>開始使用</a:t>
            </a:r>
            <a:r>
              <a:rPr lang="en-US" altLang="zh-TW" b="1" smtClean="0"/>
              <a:t>Linux</a:t>
            </a:r>
            <a:endParaRPr lang="zh-TW" altLang="en-US" b="1" smtClean="0"/>
          </a:p>
        </p:txBody>
      </p:sp>
      <p:sp>
        <p:nvSpPr>
          <p:cNvPr id="14339" name="內容版面配置區 2"/>
          <p:cNvSpPr>
            <a:spLocks noGrp="1" noChangeArrowheads="1"/>
          </p:cNvSpPr>
          <p:nvPr>
            <p:ph idx="1"/>
          </p:nvPr>
        </p:nvSpPr>
        <p:spPr/>
        <p:txBody>
          <a:bodyPr/>
          <a:lstStyle/>
          <a:p>
            <a:pPr eaLnBrk="1" hangingPunct="1"/>
            <a:r>
              <a:rPr lang="zh-TW" altLang="en-US" sz="2000" smtClean="0"/>
              <a:t>如果</a:t>
            </a:r>
            <a:r>
              <a:rPr lang="en-US" altLang="zh-TW" sz="2000" smtClean="0"/>
              <a:t> Linux </a:t>
            </a:r>
            <a:r>
              <a:rPr lang="zh-TW" altLang="en-US" sz="2000" smtClean="0"/>
              <a:t>安裝在外地電腦，須</a:t>
            </a:r>
            <a:r>
              <a:rPr lang="en-US" altLang="zh-TW" sz="2000" smtClean="0"/>
              <a:t>『</a:t>
            </a:r>
            <a:r>
              <a:rPr lang="zh-TW" altLang="en-US" sz="2000" smtClean="0"/>
              <a:t>遠端登入</a:t>
            </a:r>
            <a:r>
              <a:rPr lang="en-US" altLang="zh-TW" sz="2000" smtClean="0"/>
              <a:t>』 </a:t>
            </a:r>
            <a:r>
              <a:rPr lang="zh-TW" altLang="en-US" sz="2000" smtClean="0"/>
              <a:t>才能在遠端主機進行練習與操作。假使已在</a:t>
            </a:r>
            <a:r>
              <a:rPr lang="en-US" altLang="zh-TW" sz="2000" smtClean="0"/>
              <a:t> Linux </a:t>
            </a:r>
            <a:r>
              <a:rPr lang="zh-TW" altLang="en-US" sz="2000" smtClean="0"/>
              <a:t>系統， 使用系統的</a:t>
            </a:r>
            <a:r>
              <a:rPr lang="en-US" altLang="zh-TW" sz="2000" smtClean="0"/>
              <a:t> ssh </a:t>
            </a:r>
            <a:r>
              <a:rPr lang="zh-TW" altLang="en-US" sz="2000" smtClean="0"/>
              <a:t>或</a:t>
            </a:r>
            <a:r>
              <a:rPr lang="en-US" altLang="zh-TW" sz="2000" smtClean="0"/>
              <a:t> telnet </a:t>
            </a:r>
            <a:r>
              <a:rPr lang="zh-TW" altLang="en-US" sz="2000" smtClean="0"/>
              <a:t>指令可直接登入遠端機器！ </a:t>
            </a:r>
          </a:p>
          <a:p>
            <a:pPr eaLnBrk="1" hangingPunct="1">
              <a:buFont typeface="Arial" panose="020B0604020202020204" pitchFamily="34" charset="0"/>
              <a:buNone/>
            </a:pPr>
            <a:endParaRPr lang="zh-TW" altLang="en-US" sz="2000" smtClean="0"/>
          </a:p>
          <a:p>
            <a:pPr eaLnBrk="1" hangingPunct="1"/>
            <a:r>
              <a:rPr lang="zh-TW" altLang="en-US" sz="2000" smtClean="0"/>
              <a:t>若在</a:t>
            </a:r>
            <a:r>
              <a:rPr lang="en-US" altLang="zh-TW" sz="2000" smtClean="0"/>
              <a:t> Windows </a:t>
            </a:r>
            <a:r>
              <a:rPr lang="zh-TW" altLang="en-US" sz="2000" smtClean="0"/>
              <a:t>下想登入遠端</a:t>
            </a:r>
            <a:r>
              <a:rPr lang="en-US" altLang="zh-TW" sz="2000" smtClean="0"/>
              <a:t> Linux </a:t>
            </a:r>
            <a:r>
              <a:rPr lang="zh-TW" altLang="en-US" sz="2000" smtClean="0"/>
              <a:t>主機，一，打開</a:t>
            </a:r>
            <a:r>
              <a:rPr lang="en-US" altLang="zh-TW" sz="2000" smtClean="0"/>
              <a:t>『</a:t>
            </a:r>
            <a:r>
              <a:rPr lang="zh-TW" altLang="en-US" sz="2000" smtClean="0"/>
              <a:t>命令提示字元</a:t>
            </a:r>
            <a:r>
              <a:rPr lang="en-US" altLang="zh-TW" sz="2000" smtClean="0"/>
              <a:t> (cmd)』</a:t>
            </a:r>
            <a:r>
              <a:rPr lang="zh-TW" altLang="en-US" sz="2000" smtClean="0"/>
              <a:t>，使用</a:t>
            </a:r>
            <a:r>
              <a:rPr lang="en-US" altLang="zh-TW" sz="2000" smtClean="0"/>
              <a:t> windows </a:t>
            </a:r>
            <a:r>
              <a:rPr lang="zh-TW" altLang="en-US" sz="2000" smtClean="0"/>
              <a:t>內建的</a:t>
            </a:r>
            <a:r>
              <a:rPr lang="en-US" altLang="zh-TW" sz="2000" smtClean="0"/>
              <a:t> telnet </a:t>
            </a:r>
            <a:r>
              <a:rPr lang="zh-TW" altLang="en-US" sz="2000" smtClean="0"/>
              <a:t>命令登入。二，使用遠端登入軟體</a:t>
            </a:r>
            <a:r>
              <a:rPr lang="en-US" altLang="zh-TW" sz="2000" smtClean="0"/>
              <a:t> PuTTY (</a:t>
            </a:r>
            <a:r>
              <a:rPr lang="en-US" altLang="zh-TW" sz="2000" u="sng" smtClean="0">
                <a:hlinkClick r:id="rId2"/>
              </a:rPr>
              <a:t>http://www.putty.nl/download.html</a:t>
            </a:r>
            <a:r>
              <a:rPr lang="en-US" altLang="zh-TW" sz="2000" smtClean="0"/>
              <a:t>)</a:t>
            </a:r>
            <a:r>
              <a:rPr lang="zh-TW" altLang="en-US" sz="2000" smtClean="0"/>
              <a:t>，或</a:t>
            </a:r>
            <a:r>
              <a:rPr lang="en-US" altLang="zh-TW" sz="2000" smtClean="0"/>
              <a:t> PieTTY (</a:t>
            </a:r>
            <a:r>
              <a:rPr lang="en-US" altLang="zh-TW" sz="2000" u="sng" smtClean="0">
                <a:hlinkClick r:id="rId3"/>
              </a:rPr>
              <a:t>http://ntu.csie.org/~piaip/pietty/</a:t>
            </a:r>
            <a:r>
              <a:rPr lang="en-US" altLang="zh-TW" sz="2000" smtClean="0"/>
              <a:t>)</a:t>
            </a:r>
            <a:r>
              <a:rPr lang="zh-TW" altLang="en-US" sz="2000" smtClean="0"/>
              <a:t>。</a:t>
            </a:r>
          </a:p>
          <a:p>
            <a:pPr eaLnBrk="1" hangingPunct="1"/>
            <a:endParaRPr lang="zh-TW" altLang="en-US" sz="2000" smtClean="0"/>
          </a:p>
        </p:txBody>
      </p:sp>
      <p:sp>
        <p:nvSpPr>
          <p:cNvPr id="4" name="投影片編號版面配置區 3">
            <a:extLst>
              <a:ext uri="{FF2B5EF4-FFF2-40B4-BE49-F238E27FC236}">
                <a16:creationId xmlns:a16="http://schemas.microsoft.com/office/drawing/2014/main" id="{88550931-2704-7047-8B13-0F66B4F2FD90}"/>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53F10F7E-0FEB-45F0-8A41-9269EEE40044}" type="slidenum">
              <a:rPr kumimoji="0" lang="zh-TW" altLang="en-US">
                <a:solidFill>
                  <a:srgbClr val="898989"/>
                </a:solidFill>
                <a:latin typeface="Calibri" panose="020F0502020204030204" pitchFamily="34" charset="0"/>
              </a:rPr>
              <a:pPr eaLnBrk="1" hangingPunct="1">
                <a:defRPr/>
              </a:pPr>
              <a:t>7</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pPr eaLnBrk="1" hangingPunct="1"/>
            <a:r>
              <a:rPr lang="en-US" altLang="zh-TW" b="1" smtClean="0"/>
              <a:t>Linux</a:t>
            </a:r>
            <a:r>
              <a:rPr lang="zh-TW" altLang="en-US" b="1" smtClean="0"/>
              <a:t>指令與工具</a:t>
            </a:r>
            <a:r>
              <a:rPr lang="en-US" altLang="zh-TW" b="1" smtClean="0"/>
              <a:t>(1/15)</a:t>
            </a:r>
            <a:endParaRPr lang="zh-TW" altLang="en-US" b="1" smtClean="0"/>
          </a:p>
        </p:txBody>
      </p:sp>
      <p:sp>
        <p:nvSpPr>
          <p:cNvPr id="15363" name="內容版面配置區 2"/>
          <p:cNvSpPr>
            <a:spLocks noGrp="1" noChangeArrowheads="1"/>
          </p:cNvSpPr>
          <p:nvPr>
            <p:ph idx="1"/>
          </p:nvPr>
        </p:nvSpPr>
        <p:spPr/>
        <p:txBody>
          <a:bodyPr/>
          <a:lstStyle/>
          <a:p>
            <a:pPr eaLnBrk="1" hangingPunct="1"/>
            <a:r>
              <a:rPr lang="en-US" altLang="zh-TW" smtClean="0"/>
              <a:t>1. </a:t>
            </a:r>
            <a:r>
              <a:rPr lang="zh-TW" altLang="en-US" smtClean="0"/>
              <a:t>檔案與目錄操作 </a:t>
            </a:r>
          </a:p>
          <a:p>
            <a:pPr eaLnBrk="1" hangingPunct="1"/>
            <a:r>
              <a:rPr lang="en-US" altLang="zh-TW" smtClean="0"/>
              <a:t>2. </a:t>
            </a:r>
            <a:r>
              <a:rPr lang="zh-TW" altLang="en-US" smtClean="0"/>
              <a:t>打包與壓縮 </a:t>
            </a:r>
          </a:p>
          <a:p>
            <a:pPr eaLnBrk="1" hangingPunct="1"/>
            <a:r>
              <a:rPr lang="en-US" altLang="zh-TW" smtClean="0"/>
              <a:t>3. </a:t>
            </a:r>
            <a:r>
              <a:rPr lang="zh-TW" altLang="en-US" smtClean="0"/>
              <a:t>更改檔案權限 </a:t>
            </a:r>
          </a:p>
          <a:p>
            <a:pPr eaLnBrk="1" hangingPunct="1"/>
            <a:r>
              <a:rPr lang="en-US" altLang="zh-TW" smtClean="0"/>
              <a:t>4. </a:t>
            </a:r>
            <a:r>
              <a:rPr lang="zh-TW" altLang="en-US" smtClean="0"/>
              <a:t>搜尋檔案 </a:t>
            </a:r>
          </a:p>
          <a:p>
            <a:pPr eaLnBrk="1" hangingPunct="1"/>
            <a:r>
              <a:rPr lang="en-US" altLang="zh-TW" smtClean="0"/>
              <a:t>5. </a:t>
            </a:r>
            <a:r>
              <a:rPr lang="zh-TW" altLang="en-US" smtClean="0"/>
              <a:t>文字過濾器 </a:t>
            </a:r>
          </a:p>
          <a:p>
            <a:pPr eaLnBrk="1" hangingPunct="1"/>
            <a:r>
              <a:rPr lang="en-US" altLang="zh-TW" smtClean="0"/>
              <a:t>6. </a:t>
            </a:r>
            <a:r>
              <a:rPr lang="zh-TW" altLang="en-US" smtClean="0"/>
              <a:t>萬用字元 </a:t>
            </a:r>
          </a:p>
          <a:p>
            <a:pPr eaLnBrk="1" hangingPunct="1"/>
            <a:r>
              <a:rPr lang="en-US" altLang="zh-TW" smtClean="0"/>
              <a:t>7. </a:t>
            </a:r>
            <a:r>
              <a:rPr lang="zh-TW" altLang="en-US" smtClean="0"/>
              <a:t>正規表示式</a:t>
            </a:r>
          </a:p>
          <a:p>
            <a:pPr eaLnBrk="1" hangingPunct="1"/>
            <a:endParaRPr lang="zh-TW" altLang="en-US" smtClean="0"/>
          </a:p>
        </p:txBody>
      </p:sp>
      <p:sp>
        <p:nvSpPr>
          <p:cNvPr id="4" name="投影片編號版面配置區 3">
            <a:extLst>
              <a:ext uri="{FF2B5EF4-FFF2-40B4-BE49-F238E27FC236}">
                <a16:creationId xmlns:a16="http://schemas.microsoft.com/office/drawing/2014/main" id="{732B2FF8-C4CF-8840-9485-3F2438803619}"/>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B38AF79E-D8B5-412B-91A3-88735339503B}" type="slidenum">
              <a:rPr kumimoji="0" lang="zh-TW" altLang="en-US">
                <a:solidFill>
                  <a:srgbClr val="898989"/>
                </a:solidFill>
                <a:latin typeface="Calibri" panose="020F0502020204030204" pitchFamily="34" charset="0"/>
              </a:rPr>
              <a:pPr eaLnBrk="1" hangingPunct="1">
                <a:defRPr/>
              </a:pPr>
              <a:t>8</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a:xfrm>
            <a:off x="428625" y="214313"/>
            <a:ext cx="8229600" cy="1143000"/>
          </a:xfrm>
        </p:spPr>
        <p:txBody>
          <a:bodyPr/>
          <a:lstStyle/>
          <a:p>
            <a:pPr eaLnBrk="1" hangingPunct="1"/>
            <a:r>
              <a:rPr lang="en-US" altLang="zh-TW" b="1" smtClean="0"/>
              <a:t>Linux</a:t>
            </a:r>
            <a:r>
              <a:rPr lang="zh-TW" altLang="en-US" b="1" smtClean="0"/>
              <a:t>指令與工具</a:t>
            </a:r>
            <a:r>
              <a:rPr lang="en-US" altLang="zh-TW" b="1" smtClean="0"/>
              <a:t>(2/15)</a:t>
            </a:r>
            <a:endParaRPr lang="zh-TW" altLang="en-US" b="1" smtClean="0"/>
          </a:p>
        </p:txBody>
      </p:sp>
      <p:pic>
        <p:nvPicPr>
          <p:cNvPr id="16387" name="內容版面配置區 4"/>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19250" y="1357313"/>
            <a:ext cx="5761038" cy="4999037"/>
          </a:xfrm>
        </p:spPr>
      </p:pic>
      <p:sp>
        <p:nvSpPr>
          <p:cNvPr id="4" name="投影片編號版面配置區 3">
            <a:extLst>
              <a:ext uri="{FF2B5EF4-FFF2-40B4-BE49-F238E27FC236}">
                <a16:creationId xmlns:a16="http://schemas.microsoft.com/office/drawing/2014/main" id="{D843EAC5-58BE-5444-AB2E-05196320FEF5}"/>
              </a:ext>
            </a:extLst>
          </p:cNvPr>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1B59EEE2-1217-4B66-BC22-7E102FE8B423}" type="slidenum">
              <a:rPr kumimoji="0" lang="zh-TW" altLang="en-US">
                <a:solidFill>
                  <a:srgbClr val="898989"/>
                </a:solidFill>
                <a:latin typeface="Calibri" panose="020F0502020204030204" pitchFamily="34" charset="0"/>
              </a:rPr>
              <a:pPr eaLnBrk="1" hangingPunct="1">
                <a:defRPr/>
              </a:pPr>
              <a:t>9</a:t>
            </a:fld>
            <a:endParaRPr kumimoji="0" lang="zh-TW"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748</TotalTime>
  <Words>2017</Words>
  <Application>Microsoft Office PowerPoint</Application>
  <PresentationFormat>如螢幕大小 (4:3)</PresentationFormat>
  <Paragraphs>207</Paragraphs>
  <Slides>30</Slides>
  <Notes>19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Arial</vt:lpstr>
      <vt:lpstr>新細明體</vt:lpstr>
      <vt:lpstr>Calibri Light</vt:lpstr>
      <vt:lpstr>Calibri</vt:lpstr>
      <vt:lpstr>Wingdings 2</vt:lpstr>
      <vt:lpstr>微軟正黑體</vt:lpstr>
      <vt:lpstr>宋体</vt:lpstr>
      <vt:lpstr>HDOfficeLightV0</vt:lpstr>
      <vt:lpstr>Linux初階</vt:lpstr>
      <vt:lpstr>名詞解釋</vt:lpstr>
      <vt:lpstr>PowerPoint 簡報</vt:lpstr>
      <vt:lpstr>系統結構與目錄架構(1/3)</vt:lpstr>
      <vt:lpstr>系統結構與目錄架構(2/3)</vt:lpstr>
      <vt:lpstr>系統結構與目錄架構(3/3)</vt:lpstr>
      <vt:lpstr>開始使用Linux</vt:lpstr>
      <vt:lpstr>Linux指令與工具(1/15)</vt:lpstr>
      <vt:lpstr>Linux指令與工具(2/15)</vt:lpstr>
      <vt:lpstr>Linux指令與工具(3/15)</vt:lpstr>
      <vt:lpstr>Linux指令與工具(4/15)</vt:lpstr>
      <vt:lpstr>Linux指令與工具(5/15)</vt:lpstr>
      <vt:lpstr>Linux指令與工具(6/15)</vt:lpstr>
      <vt:lpstr>Linux指令與工具(7/15)</vt:lpstr>
      <vt:lpstr>Linux指令與工具(8/15)</vt:lpstr>
      <vt:lpstr>Linux指令與工具(9/15)</vt:lpstr>
      <vt:lpstr>Linux指令與工具(10/15)</vt:lpstr>
      <vt:lpstr>Linux指令與工具(11/15)</vt:lpstr>
      <vt:lpstr>Linux指令與工具(12/15)</vt:lpstr>
      <vt:lpstr>Linux指令與工具(13/15)</vt:lpstr>
      <vt:lpstr>Linux指令與工具</vt:lpstr>
      <vt:lpstr>Linux指令與工具(14/15)</vt:lpstr>
      <vt:lpstr>Linux指令與工具(15/15)</vt:lpstr>
      <vt:lpstr>Linux網路設定(1/5)</vt:lpstr>
      <vt:lpstr>Linux網路設定(2/5)</vt:lpstr>
      <vt:lpstr>Linux網路設定(3/5)</vt:lpstr>
      <vt:lpstr>Linux網路設定(4/5)</vt:lpstr>
      <vt:lpstr>Linux網路設定(5/5)</vt:lpstr>
      <vt:lpstr>Shell Script </vt:lpstr>
      <vt:lpstr>問題討論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jykuo</dc:creator>
  <cp:lastModifiedBy>Windows 使用者</cp:lastModifiedBy>
  <cp:revision>63</cp:revision>
  <dcterms:modified xsi:type="dcterms:W3CDTF">2018-07-22T15:20:48Z</dcterms:modified>
</cp:coreProperties>
</file>