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7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96" r:id="rId7"/>
    <p:sldId id="262" r:id="rId8"/>
    <p:sldId id="263" r:id="rId9"/>
    <p:sldId id="265" r:id="rId10"/>
    <p:sldId id="302" r:id="rId11"/>
    <p:sldId id="266" r:id="rId12"/>
    <p:sldId id="271" r:id="rId13"/>
    <p:sldId id="269" r:id="rId14"/>
    <p:sldId id="272" r:id="rId15"/>
    <p:sldId id="273" r:id="rId16"/>
    <p:sldId id="275" r:id="rId17"/>
    <p:sldId id="277" r:id="rId18"/>
    <p:sldId id="283" r:id="rId19"/>
    <p:sldId id="298" r:id="rId20"/>
    <p:sldId id="299" r:id="rId21"/>
    <p:sldId id="280" r:id="rId22"/>
    <p:sldId id="300" r:id="rId23"/>
    <p:sldId id="301" r:id="rId24"/>
    <p:sldId id="285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20"/>
      </p:cViewPr>
      <p:guideLst>
        <p:guide orient="horz" pos="2160"/>
        <p:guide pos="3840"/>
        <p:guide orient="horz" pos="2260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4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23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578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162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051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465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271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525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55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620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79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64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61" y="499208"/>
            <a:ext cx="10848340" cy="3557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b="1" dirty="0">
                <a:latin typeface="Times New Roman" panose="02020603050405020304" charset="0"/>
                <a:cs typeface="Times New Roman" panose="02020603050405020304" charset="0"/>
              </a:rPr>
              <a:t>Investigation of the mechanism of formation of nitro-substituted nicotine </a:t>
            </a:r>
            <a:r>
              <a:rPr lang="en-GB" sz="3600" b="1" dirty="0" err="1">
                <a:latin typeface="Times New Roman" panose="02020603050405020304" charset="0"/>
                <a:cs typeface="Times New Roman" panose="02020603050405020304" charset="0"/>
              </a:rPr>
              <a:t>analog</a:t>
            </a:r>
            <a:r>
              <a:rPr lang="en-GB" sz="3600" b="1" dirty="0">
                <a:latin typeface="Times New Roman" panose="02020603050405020304" charset="0"/>
                <a:cs typeface="Times New Roman" panose="02020603050405020304" charset="0"/>
              </a:rPr>
              <a:t> via the (3 + 2) Cycloaddition reaction of 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(E)-substituted nitroethene derivatives</a:t>
            </a:r>
            <a:r>
              <a:rPr lang="en-GB" sz="3600" b="1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GB" sz="3600" b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C, N-Disubstituted pyridinyl nitrones</a:t>
            </a:r>
            <a:r>
              <a:rPr lang="en-GB" sz="3600" b="1" dirty="0">
                <a:latin typeface="Times New Roman" panose="02020603050405020304" charset="0"/>
                <a:cs typeface="Times New Roman" panose="02020603050405020304" charset="0"/>
              </a:rPr>
              <a:t>: A Density Functional Theory study</a:t>
            </a:r>
            <a:endParaRPr lang="en-GB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4" y="4309014"/>
            <a:ext cx="9984105" cy="247278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Presented by: Oscar Appiah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Evans Adei, Ph.D.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Richard Tia, Ph.D.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979" y="54211"/>
            <a:ext cx="1589172" cy="1589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24" y="121921"/>
            <a:ext cx="9997440" cy="114300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04" y="1264921"/>
            <a:ext cx="9997440" cy="48006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ascertain what 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regio- and stereoselectivity.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mechanistic effect of a wide range of substituents on both reactants with different electronic and steric effects.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the effect of solvent on the rate and selectivities of the reaction.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3" y="1690688"/>
            <a:ext cx="10515600" cy="43513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rationalize this unique reactivity pattern seen with the reaction of (E)-nitro-substituted alkene with nitrones for the formation of nicotine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will provide a justification to the experimental result that was obtained.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0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19" y="3708"/>
            <a:ext cx="6722076" cy="71628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0120" y="912343"/>
                <a:ext cx="9923587" cy="523641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geometries of the molecular systems were constructed and minimized using “Spartan 10” model builder.</a:t>
                </a:r>
              </a:p>
              <a:p>
                <a:pPr algn="just"/>
                <a:r>
                  <a:rPr lang="en-US" sz="22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Geometry and energy optimization of the stationary points (reactants, transition states structures and products) were carried out using B3LYP-D3  method with </a:t>
                </a:r>
              </a:p>
              <a:p>
                <a:pPr marL="0" indent="0" algn="just">
                  <a:buNone/>
                </a:pPr>
                <a:r>
                  <a:rPr lang="en-US" sz="22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6-311G (d, p) basis sets using “Gaussian 09”.</a:t>
                </a:r>
              </a:p>
              <a:p>
                <a:pPr algn="just">
                  <a:lnSpc>
                    <a:spcPct val="94000"/>
                  </a:lnSpc>
                  <a:spcAft>
                    <a:spcPts val="201"/>
                  </a:spcAft>
                  <a:defRPr/>
                </a:pP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rate constants of the reaction at a 25</a:t>
                </a:r>
                <a:r>
                  <a:rPr lang="en-US" sz="220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º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[k(T)] were calculated using equation: </a:t>
                </a:r>
                <a14:m>
                  <m:oMath xmlns:m="http://schemas.openxmlformats.org/officeDocument/2006/math">
                    <m:r>
                      <a:rPr lang="en-US" sz="220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US" sz="2201" baseline="-2500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20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1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num>
                      <m:den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h𝑐</m:t>
                        </m:r>
                        <m:r>
                          <m:rPr>
                            <m:nor/>
                          </m:rPr>
                          <a:rPr lang="en-US" sz="2201" baseline="3000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∘</m:t>
                        </m:r>
                      </m:den>
                    </m:f>
                    <m:sSup>
                      <m:sSupPr>
                        <m:ctrlP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𝛥</m:t>
                        </m:r>
                        <m:r>
                          <m:rPr>
                            <m:nor/>
                          </m:rPr>
                          <a:rPr lang="en-US" sz="2201" baseline="3000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ǂ</m:t>
                        </m:r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2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1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 K</a:t>
                </a:r>
                <a:r>
                  <a:rPr lang="en-US" sz="220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1.380662 × 10</a:t>
                </a:r>
                <a:r>
                  <a:rPr lang="en-US" sz="2201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-23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J/K, </a:t>
                </a:r>
                <a:r>
                  <a:rPr lang="en-US" sz="2201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1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298.15 K, h </a:t>
                </a:r>
                <a:r>
                  <a:rPr lang="en-US" sz="2201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6.62617 × 10</a:t>
                </a:r>
                <a:r>
                  <a:rPr lang="en-US" sz="2201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-34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Js, R</a:t>
                </a:r>
                <a:r>
                  <a:rPr lang="en-US" sz="2201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1.987 cal/mol, c </a:t>
                </a:r>
                <a:r>
                  <a:rPr lang="en-US" sz="2201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sz="2201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201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ǂ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1" baseline="30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∘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Gibbs free energy of activation.</a:t>
                </a:r>
                <a:endParaRPr lang="en-US" sz="2201" dirty="0">
                  <a:solidFill>
                    <a:srgbClr val="191B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4000"/>
                  </a:lnSpc>
                  <a:spcAft>
                    <a:spcPts val="201"/>
                  </a:spcAft>
                  <a:defRPr/>
                </a:pP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global reactivity indices were calculated using: </a:t>
                </a:r>
                <a:r>
                  <a:rPr lang="el-GR" sz="2400" dirty="0"/>
                  <a:t>ω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201" baseline="30000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/2ŋ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 algn="just">
                  <a:lnSpc>
                    <a:spcPct val="94000"/>
                  </a:lnSpc>
                  <a:spcAft>
                    <a:spcPts val="201"/>
                  </a:spcAft>
                  <a:buNone/>
                  <a:defRPr/>
                </a:pP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1" baseline="-25000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HOMO(</a:t>
                </a:r>
                <a:r>
                  <a:rPr lang="en-US" sz="2201" baseline="-25000" dirty="0" err="1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Nuc</a:t>
                </a:r>
                <a:r>
                  <a:rPr lang="en-US" sz="2201" baseline="-25000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E </a:t>
                </a:r>
                <a:r>
                  <a:rPr lang="en-US" sz="2201" baseline="-25000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HOMO(TCE)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HOMO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E</a:t>
                </a:r>
                <a:r>
                  <a:rPr lang="en-US" sz="220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LUMO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)/2 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indent="0" algn="just">
                  <a:lnSpc>
                    <a:spcPct val="94000"/>
                  </a:lnSpc>
                  <a:spcAft>
                    <a:spcPts val="201"/>
                  </a:spcAft>
                  <a:buNone/>
                  <a:defRPr/>
                </a:pP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ŋ = (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HOMO</a:t>
                </a:r>
                <a:r>
                  <a:rPr lang="en-US" sz="220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- E</a:t>
                </a:r>
                <a:r>
                  <a:rPr lang="en-US" sz="220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LUMO</a:t>
                </a:r>
                <a:r>
                  <a:rPr lang="en-US" sz="2201" dirty="0">
                    <a:solidFill>
                      <a:srgbClr val="191B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algn="just">
                  <a:lnSpc>
                    <a:spcPct val="94000"/>
                  </a:lnSpc>
                  <a:spcAft>
                    <a:spcPts val="201"/>
                  </a:spcAft>
                  <a:defRPr/>
                </a:pPr>
                <a:r>
                  <a:rPr lang="en-GB" sz="22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GB" sz="220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HOMO(TCE) </a:t>
                </a:r>
                <a:r>
                  <a:rPr lang="en-GB" sz="22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-9.120689505 eV</a:t>
                </a:r>
                <a:endParaRPr lang="en-US" sz="22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2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20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20" y="912343"/>
                <a:ext cx="9923587" cy="5236412"/>
              </a:xfrm>
              <a:blipFill>
                <a:blip r:embed="rId2"/>
                <a:stretch>
                  <a:fillRect l="-738" t="-1397" r="-799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4D12-A996-4D7A-AF1A-9266807C37D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31" y="11530"/>
            <a:ext cx="10298308" cy="755333"/>
          </a:xfrm>
        </p:spPr>
        <p:txBody>
          <a:bodyPr>
            <a:noAutofit/>
          </a:bodyPr>
          <a:lstStyle/>
          <a:p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3</a:t>
            </a:r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Proposed scheme for the reaction of (E)-substituted nitroethene derivative (</a:t>
            </a:r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</a:t>
            </a:r>
            <a:r>
              <a:rPr lang="en-US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N</a:t>
            </a:r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-disubstituted pyridinyl nitrone </a:t>
            </a:r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(A2)</a:t>
            </a:r>
            <a:endParaRPr 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84D12-A996-4D7A-AF1A-9266807C37D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1031"/>
          <p:cNvSpPr>
            <a:spLocks noChangeArrowheads="1"/>
          </p:cNvSpPr>
          <p:nvPr/>
        </p:nvSpPr>
        <p:spPr bwMode="auto">
          <a:xfrm>
            <a:off x="2198494" y="316811"/>
            <a:ext cx="12466453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75861"/>
              </p:ext>
            </p:extLst>
          </p:nvPr>
        </p:nvGraphicFramePr>
        <p:xfrm>
          <a:off x="1269049" y="567899"/>
          <a:ext cx="8469312" cy="622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0352336" imgH="7599947" progId="ChemDraw.Document.6.0">
                  <p:embed/>
                </p:oleObj>
              </mc:Choice>
              <mc:Fallback>
                <p:oleObj name="CS ChemDraw Drawing" r:id="rId2" imgW="10352336" imgH="7599947" progId="ChemDraw.Document.6.0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49" y="567899"/>
                        <a:ext cx="8469312" cy="6220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14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69008" y="2267713"/>
            <a:ext cx="9997440" cy="114300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9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4864" y="6290735"/>
            <a:ext cx="609600" cy="476251"/>
          </a:xfrm>
        </p:spPr>
        <p:txBody>
          <a:bodyPr/>
          <a:lstStyle/>
          <a:p>
            <a:fld id="{32584D12-A996-4D7A-AF1A-9266807C37D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2391" y="583396"/>
            <a:ext cx="1847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1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86"/>
          <p:cNvSpPr>
            <a:spLocks noChangeArrowheads="1"/>
          </p:cNvSpPr>
          <p:nvPr/>
        </p:nvSpPr>
        <p:spPr bwMode="auto">
          <a:xfrm>
            <a:off x="765664" y="6185317"/>
            <a:ext cx="10502917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free energy profile for the reaction of </a:t>
            </a:r>
            <a:r>
              <a:rPr lang="en-US" sz="180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(E)-substituted-nitroethene </a:t>
            </a:r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N-Disubstituted pyridinyl nitrone</a:t>
            </a:r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gas phase and solvent phase (benzene).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237465"/>
              </p:ext>
            </p:extLst>
          </p:nvPr>
        </p:nvGraphicFramePr>
        <p:xfrm>
          <a:off x="1344211" y="3"/>
          <a:ext cx="8581844" cy="624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0723729" imgH="7761171" progId="ChemDraw.Document.6.0">
                  <p:embed/>
                </p:oleObj>
              </mc:Choice>
              <mc:Fallback>
                <p:oleObj name="CS ChemDraw Drawing" r:id="rId2" imgW="10723729" imgH="7761171" progId="ChemDraw.Document.6.0">
                  <p:embed/>
                  <p:pic>
                    <p:nvPicPr>
                      <p:cNvPr id="0" name="Objec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211" y="3"/>
                        <a:ext cx="8581844" cy="62483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0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1083" y="274323"/>
            <a:ext cx="10474885" cy="1232837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Rate constants of the reaction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(E)-substituted-nitroethene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N-Phenyl-C-pyridinyl-nitrone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formation of the various cycloadducts computed in both gas phase and solvent phase (benzene) at room temperature.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CCl3,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Phenyl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54314"/>
              </p:ext>
            </p:extLst>
          </p:nvPr>
        </p:nvGraphicFramePr>
        <p:xfrm>
          <a:off x="1411289" y="2035335"/>
          <a:ext cx="9226235" cy="4052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819">
                  <a:extLst>
                    <a:ext uri="{9D8B030D-6E8A-4147-A177-3AD203B41FA5}">
                      <a16:colId xmlns:a16="http://schemas.microsoft.com/office/drawing/2014/main" val="3132520629"/>
                    </a:ext>
                  </a:extLst>
                </a:gridCol>
                <a:gridCol w="3400021">
                  <a:extLst>
                    <a:ext uri="{9D8B030D-6E8A-4147-A177-3AD203B41FA5}">
                      <a16:colId xmlns:a16="http://schemas.microsoft.com/office/drawing/2014/main" val="1557243021"/>
                    </a:ext>
                  </a:extLst>
                </a:gridCol>
                <a:gridCol w="3793395">
                  <a:extLst>
                    <a:ext uri="{9D8B030D-6E8A-4147-A177-3AD203B41FA5}">
                      <a16:colId xmlns:a16="http://schemas.microsoft.com/office/drawing/2014/main" val="1704195035"/>
                    </a:ext>
                  </a:extLst>
                </a:gridCol>
              </a:tblGrid>
              <a:tr h="142671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constants[k(T)]/s</a:t>
                      </a:r>
                      <a:r>
                        <a:rPr lang="en-US" sz="25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 phase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constants[k(T)]/s</a:t>
                      </a:r>
                      <a:r>
                        <a:rPr lang="en-US" sz="25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Solvent phase (benzene)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628342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P1A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 x 10</a:t>
                      </a:r>
                      <a:r>
                        <a:rPr lang="en-US" sz="25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7.43 x 10</a:t>
                      </a:r>
                      <a:r>
                        <a:rPr lang="en-US" sz="25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8658956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P2A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3.87 x 10</a:t>
                      </a:r>
                      <a:r>
                        <a:rPr lang="en-US" sz="25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 x 10</a:t>
                      </a:r>
                      <a:r>
                        <a:rPr lang="en-US" sz="25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568103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P1B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 x 10</a:t>
                      </a:r>
                      <a:r>
                        <a:rPr lang="en-US" sz="25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4.23 x 10</a:t>
                      </a:r>
                      <a:r>
                        <a:rPr lang="en-US" sz="25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045759"/>
                  </a:ext>
                </a:extLst>
              </a:tr>
              <a:tr h="65643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P2B</a:t>
                      </a:r>
                      <a:endParaRPr lang="en-US" sz="25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5.85 x 10</a:t>
                      </a:r>
                      <a:r>
                        <a:rPr lang="en-US" sz="25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46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6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3" y="136399"/>
            <a:ext cx="10698480" cy="595123"/>
          </a:xfrm>
        </p:spPr>
        <p:txBody>
          <a:bodyPr>
            <a:normAutofit fontScale="90000"/>
          </a:bodyPr>
          <a:lstStyle/>
          <a:p>
            <a:r>
              <a:rPr lang="en-GB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Solvent effect </a:t>
            </a:r>
            <a:endParaRPr lang="en-US" sz="4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5509" y="1239047"/>
            <a:ext cx="11238107" cy="1156652"/>
          </a:xfrm>
          <a:prstGeom prst="rect">
            <a:avLst/>
          </a:prstGeom>
          <a:effectLst/>
        </p:spPr>
        <p:txBody>
          <a:bodyPr vert="horz" lIns="93787" tIns="46895" rIns="93787" bIns="46895" rtlCol="0"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6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GB" sz="2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Activation energies and reaction energies of the various elementary steps in the reaction between</a:t>
            </a:r>
            <a:r>
              <a:rPr lang="en-GB" sz="20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63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(E)-substituted-</a:t>
            </a:r>
            <a:r>
              <a:rPr lang="en-US" sz="2463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nitroethene</a:t>
            </a:r>
            <a:r>
              <a:rPr lang="en-US" sz="2463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derivatives</a:t>
            </a:r>
            <a:r>
              <a:rPr lang="en-US" sz="2463" dirty="0">
                <a:latin typeface="Times New Roman" panose="02020603050405020304" charset="0"/>
                <a:cs typeface="Times New Roman" panose="02020603050405020304" charset="0"/>
              </a:rPr>
              <a:t> with</a:t>
            </a:r>
            <a:r>
              <a:rPr lang="en-US" sz="2463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63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463" b="1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63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substituted-</a:t>
            </a:r>
            <a:r>
              <a:rPr lang="en-US" sz="2463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C-</a:t>
            </a:r>
            <a:r>
              <a:rPr lang="en-US" sz="2463" dirty="0" err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pyridinyl</a:t>
            </a:r>
            <a:r>
              <a:rPr lang="en-US" sz="2463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63" dirty="0" err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nitrones</a:t>
            </a:r>
            <a:r>
              <a:rPr lang="en-GB" sz="14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solvents.</a:t>
            </a:r>
            <a:r>
              <a:rPr lang="en-GB" sz="14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CCl</a:t>
            </a:r>
            <a:r>
              <a:rPr lang="en-GB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= Phenyl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= H</a:t>
            </a:r>
            <a:endParaRPr lang="en-GB" sz="1436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39483"/>
              </p:ext>
            </p:extLst>
          </p:nvPr>
        </p:nvGraphicFramePr>
        <p:xfrm>
          <a:off x="879160" y="2583183"/>
          <a:ext cx="10744448" cy="325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692">
                  <a:extLst>
                    <a:ext uri="{9D8B030D-6E8A-4147-A177-3AD203B41FA5}">
                      <a16:colId xmlns:a16="http://schemas.microsoft.com/office/drawing/2014/main" val="855138422"/>
                    </a:ext>
                  </a:extLst>
                </a:gridCol>
                <a:gridCol w="1113957">
                  <a:extLst>
                    <a:ext uri="{9D8B030D-6E8A-4147-A177-3AD203B41FA5}">
                      <a16:colId xmlns:a16="http://schemas.microsoft.com/office/drawing/2014/main" val="476604669"/>
                    </a:ext>
                  </a:extLst>
                </a:gridCol>
                <a:gridCol w="1113957">
                  <a:extLst>
                    <a:ext uri="{9D8B030D-6E8A-4147-A177-3AD203B41FA5}">
                      <a16:colId xmlns:a16="http://schemas.microsoft.com/office/drawing/2014/main" val="2603175162"/>
                    </a:ext>
                  </a:extLst>
                </a:gridCol>
                <a:gridCol w="1136997">
                  <a:extLst>
                    <a:ext uri="{9D8B030D-6E8A-4147-A177-3AD203B41FA5}">
                      <a16:colId xmlns:a16="http://schemas.microsoft.com/office/drawing/2014/main" val="60805421"/>
                    </a:ext>
                  </a:extLst>
                </a:gridCol>
                <a:gridCol w="1113957">
                  <a:extLst>
                    <a:ext uri="{9D8B030D-6E8A-4147-A177-3AD203B41FA5}">
                      <a16:colId xmlns:a16="http://schemas.microsoft.com/office/drawing/2014/main" val="404989306"/>
                    </a:ext>
                  </a:extLst>
                </a:gridCol>
                <a:gridCol w="1078247">
                  <a:extLst>
                    <a:ext uri="{9D8B030D-6E8A-4147-A177-3AD203B41FA5}">
                      <a16:colId xmlns:a16="http://schemas.microsoft.com/office/drawing/2014/main" val="513410880"/>
                    </a:ext>
                  </a:extLst>
                </a:gridCol>
                <a:gridCol w="1118565">
                  <a:extLst>
                    <a:ext uri="{9D8B030D-6E8A-4147-A177-3AD203B41FA5}">
                      <a16:colId xmlns:a16="http://schemas.microsoft.com/office/drawing/2014/main" val="2810990312"/>
                    </a:ext>
                  </a:extLst>
                </a:gridCol>
                <a:gridCol w="1108197">
                  <a:extLst>
                    <a:ext uri="{9D8B030D-6E8A-4147-A177-3AD203B41FA5}">
                      <a16:colId xmlns:a16="http://schemas.microsoft.com/office/drawing/2014/main" val="1308601378"/>
                    </a:ext>
                  </a:extLst>
                </a:gridCol>
                <a:gridCol w="1067879">
                  <a:extLst>
                    <a:ext uri="{9D8B030D-6E8A-4147-A177-3AD203B41FA5}">
                      <a16:colId xmlns:a16="http://schemas.microsoft.com/office/drawing/2014/main" val="1044031243"/>
                    </a:ext>
                  </a:extLst>
                </a:gridCol>
              </a:tblGrid>
              <a:tr h="81343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Solvent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TS1A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TS1B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TS2A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TS2B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P1A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P1B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P2A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14700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Benzene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0778865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Toluene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096045"/>
                  </a:ext>
                </a:extLst>
              </a:tr>
              <a:tr h="81343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Nitromethane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53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0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1" y="365128"/>
            <a:ext cx="10546080" cy="1341755"/>
          </a:xfrm>
        </p:spPr>
        <p:txBody>
          <a:bodyPr>
            <a:normAutofit fontScale="90000"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energies and reaction energies of the various elementary steps in the reaction between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(E)-substituted-nitroethene derivatives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with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GB" sz="2400" i="1" dirty="0">
                <a:solidFill>
                  <a:schemeClr val="accent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C, N</a:t>
            </a:r>
            <a:r>
              <a:rPr lang="en-GB" sz="2400" dirty="0">
                <a:solidFill>
                  <a:schemeClr val="accent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-disubstituted pyridinyl nitrone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different level of theories.</a:t>
            </a:r>
            <a:r>
              <a:rPr lang="en-GB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CCl</a:t>
            </a:r>
            <a:r>
              <a:rPr lang="en-GB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= Phenyl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= H</a:t>
            </a:r>
            <a:br>
              <a:rPr lang="en-GB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sets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6-311G (d, p) </a:t>
            </a:r>
            <a:endParaRPr lang="en-US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44188"/>
              </p:ext>
            </p:extLst>
          </p:nvPr>
        </p:nvGraphicFramePr>
        <p:xfrm>
          <a:off x="807722" y="2087883"/>
          <a:ext cx="10408916" cy="3611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44">
                  <a:extLst>
                    <a:ext uri="{9D8B030D-6E8A-4147-A177-3AD203B41FA5}">
                      <a16:colId xmlns:a16="http://schemas.microsoft.com/office/drawing/2014/main" val="1572884700"/>
                    </a:ext>
                  </a:extLst>
                </a:gridCol>
                <a:gridCol w="982447">
                  <a:extLst>
                    <a:ext uri="{9D8B030D-6E8A-4147-A177-3AD203B41FA5}">
                      <a16:colId xmlns:a16="http://schemas.microsoft.com/office/drawing/2014/main" val="2474827170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2835230594"/>
                    </a:ext>
                  </a:extLst>
                </a:gridCol>
                <a:gridCol w="1076713">
                  <a:extLst>
                    <a:ext uri="{9D8B030D-6E8A-4147-A177-3AD203B41FA5}">
                      <a16:colId xmlns:a16="http://schemas.microsoft.com/office/drawing/2014/main" val="2494731615"/>
                    </a:ext>
                  </a:extLst>
                </a:gridCol>
                <a:gridCol w="1090329">
                  <a:extLst>
                    <a:ext uri="{9D8B030D-6E8A-4147-A177-3AD203B41FA5}">
                      <a16:colId xmlns:a16="http://schemas.microsoft.com/office/drawing/2014/main" val="137955950"/>
                    </a:ext>
                  </a:extLst>
                </a:gridCol>
                <a:gridCol w="1064144">
                  <a:extLst>
                    <a:ext uri="{9D8B030D-6E8A-4147-A177-3AD203B41FA5}">
                      <a16:colId xmlns:a16="http://schemas.microsoft.com/office/drawing/2014/main" val="3386729144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3887040669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342297618"/>
                    </a:ext>
                  </a:extLst>
                </a:gridCol>
                <a:gridCol w="1128035">
                  <a:extLst>
                    <a:ext uri="{9D8B030D-6E8A-4147-A177-3AD203B41FA5}">
                      <a16:colId xmlns:a16="http://schemas.microsoft.com/office/drawing/2014/main" val="2238572376"/>
                    </a:ext>
                  </a:extLst>
                </a:gridCol>
              </a:tblGrid>
              <a:tr h="828671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of theory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TS1A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TS2A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TS1B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TS2B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P1A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P2A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P1B</a:t>
                      </a:r>
                      <a:endParaRPr lang="en-US" sz="21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P2B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155386"/>
                  </a:ext>
                </a:extLst>
              </a:tr>
              <a:tr h="6958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B3LYP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-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-13.1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087239"/>
                  </a:ext>
                </a:extLst>
              </a:tr>
              <a:tr h="6958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B3LYP-D3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294302"/>
                  </a:ext>
                </a:extLst>
              </a:tr>
              <a:tr h="6958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M06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-27.5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-32.7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-21.0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307295"/>
                  </a:ext>
                </a:extLst>
              </a:tr>
              <a:tr h="69580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M06-2X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-35.4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-34.7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-38.3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-33.4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70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89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3441"/>
            <a:ext cx="10850880" cy="109728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4: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 energies and reaction energies (in kcal/mol) of the various elementary steps in the reaction of </a:t>
            </a:r>
            <a:r>
              <a:rPr lang="en-GB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(E)-substituted- nitroethene derivatives 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-Phenyl-</a:t>
            </a:r>
            <a:r>
              <a:rPr lang="en-GB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-pyridinyl Nitrones.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24084"/>
              </p:ext>
            </p:extLst>
          </p:nvPr>
        </p:nvGraphicFramePr>
        <p:xfrm>
          <a:off x="502921" y="1704166"/>
          <a:ext cx="10850878" cy="404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364">
                  <a:extLst>
                    <a:ext uri="{9D8B030D-6E8A-4147-A177-3AD203B41FA5}">
                      <a16:colId xmlns:a16="http://schemas.microsoft.com/office/drawing/2014/main" val="2704131777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493518779"/>
                    </a:ext>
                  </a:extLst>
                </a:gridCol>
                <a:gridCol w="1183909">
                  <a:extLst>
                    <a:ext uri="{9D8B030D-6E8A-4147-A177-3AD203B41FA5}">
                      <a16:colId xmlns:a16="http://schemas.microsoft.com/office/drawing/2014/main" val="1556640025"/>
                    </a:ext>
                  </a:extLst>
                </a:gridCol>
                <a:gridCol w="1183909">
                  <a:extLst>
                    <a:ext uri="{9D8B030D-6E8A-4147-A177-3AD203B41FA5}">
                      <a16:colId xmlns:a16="http://schemas.microsoft.com/office/drawing/2014/main" val="3849632134"/>
                    </a:ext>
                  </a:extLst>
                </a:gridCol>
                <a:gridCol w="1183909">
                  <a:extLst>
                    <a:ext uri="{9D8B030D-6E8A-4147-A177-3AD203B41FA5}">
                      <a16:colId xmlns:a16="http://schemas.microsoft.com/office/drawing/2014/main" val="998864443"/>
                    </a:ext>
                  </a:extLst>
                </a:gridCol>
                <a:gridCol w="1085508">
                  <a:extLst>
                    <a:ext uri="{9D8B030D-6E8A-4147-A177-3AD203B41FA5}">
                      <a16:colId xmlns:a16="http://schemas.microsoft.com/office/drawing/2014/main" val="1913442404"/>
                    </a:ext>
                  </a:extLst>
                </a:gridCol>
                <a:gridCol w="1183909">
                  <a:extLst>
                    <a:ext uri="{9D8B030D-6E8A-4147-A177-3AD203B41FA5}">
                      <a16:colId xmlns:a16="http://schemas.microsoft.com/office/drawing/2014/main" val="3285766668"/>
                    </a:ext>
                  </a:extLst>
                </a:gridCol>
                <a:gridCol w="1183909">
                  <a:extLst>
                    <a:ext uri="{9D8B030D-6E8A-4147-A177-3AD203B41FA5}">
                      <a16:colId xmlns:a16="http://schemas.microsoft.com/office/drawing/2014/main" val="388234182"/>
                    </a:ext>
                  </a:extLst>
                </a:gridCol>
                <a:gridCol w="1085508">
                  <a:extLst>
                    <a:ext uri="{9D8B030D-6E8A-4147-A177-3AD203B41FA5}">
                      <a16:colId xmlns:a16="http://schemas.microsoft.com/office/drawing/2014/main" val="2638869619"/>
                    </a:ext>
                  </a:extLst>
                </a:gridCol>
                <a:gridCol w="153664">
                  <a:extLst>
                    <a:ext uri="{9D8B030D-6E8A-4147-A177-3AD203B41FA5}">
                      <a16:colId xmlns:a16="http://schemas.microsoft.com/office/drawing/2014/main" val="1617255501"/>
                    </a:ext>
                  </a:extLst>
                </a:gridCol>
              </a:tblGrid>
              <a:tr h="3937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TS1B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9437385"/>
                  </a:ext>
                </a:extLst>
              </a:tr>
              <a:tr h="47143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7012733"/>
                  </a:ext>
                </a:extLst>
              </a:tr>
              <a:tr h="383609">
                <a:tc gridSpan="10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087614"/>
                  </a:ext>
                </a:extLst>
              </a:tr>
              <a:tr h="4573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6491206"/>
                  </a:ext>
                </a:extLst>
              </a:tr>
              <a:tr h="45730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3857592"/>
                  </a:ext>
                </a:extLst>
              </a:tr>
              <a:tr h="457303">
                <a:tc gridSpan="10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EWG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07650"/>
                  </a:ext>
                </a:extLst>
              </a:tr>
              <a:tr h="3735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2636518"/>
                  </a:ext>
                </a:extLst>
              </a:tr>
              <a:tr h="3735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-22.1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4348494"/>
                  </a:ext>
                </a:extLst>
              </a:tr>
              <a:tr h="373515">
                <a:tc gridSpan="10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41179"/>
                  </a:ext>
                </a:extLst>
              </a:tr>
              <a:tr h="3041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Phenyl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-14.7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95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1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1921"/>
            <a:ext cx="11140441" cy="79248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</a:pPr>
            <a:r>
              <a:rPr lang="en-GB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5: 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energies and reaction energies (in kcal/mol) of the various elementary steps in the reaction of (E)-substituted nitroethene (R1 = CCl</a:t>
            </a:r>
            <a:r>
              <a:rPr lang="en-GB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with </a:t>
            </a:r>
            <a:r>
              <a:rPr lang="en-GB" sz="20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C, N</a:t>
            </a:r>
            <a:r>
              <a:rPr lang="en-GB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-disubstituted pyridinyl nitrones derivatives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39091"/>
              </p:ext>
            </p:extLst>
          </p:nvPr>
        </p:nvGraphicFramePr>
        <p:xfrm>
          <a:off x="457201" y="1225899"/>
          <a:ext cx="11140438" cy="5207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57">
                  <a:extLst>
                    <a:ext uri="{9D8B030D-6E8A-4147-A177-3AD203B41FA5}">
                      <a16:colId xmlns:a16="http://schemas.microsoft.com/office/drawing/2014/main" val="4045611509"/>
                    </a:ext>
                  </a:extLst>
                </a:gridCol>
                <a:gridCol w="920924">
                  <a:extLst>
                    <a:ext uri="{9D8B030D-6E8A-4147-A177-3AD203B41FA5}">
                      <a16:colId xmlns:a16="http://schemas.microsoft.com/office/drawing/2014/main" val="1103930102"/>
                    </a:ext>
                  </a:extLst>
                </a:gridCol>
                <a:gridCol w="1105108">
                  <a:extLst>
                    <a:ext uri="{9D8B030D-6E8A-4147-A177-3AD203B41FA5}">
                      <a16:colId xmlns:a16="http://schemas.microsoft.com/office/drawing/2014/main" val="784845283"/>
                    </a:ext>
                  </a:extLst>
                </a:gridCol>
                <a:gridCol w="1013929">
                  <a:extLst>
                    <a:ext uri="{9D8B030D-6E8A-4147-A177-3AD203B41FA5}">
                      <a16:colId xmlns:a16="http://schemas.microsoft.com/office/drawing/2014/main" val="2296677557"/>
                    </a:ext>
                  </a:extLst>
                </a:gridCol>
                <a:gridCol w="1105108">
                  <a:extLst>
                    <a:ext uri="{9D8B030D-6E8A-4147-A177-3AD203B41FA5}">
                      <a16:colId xmlns:a16="http://schemas.microsoft.com/office/drawing/2014/main" val="3170521908"/>
                    </a:ext>
                  </a:extLst>
                </a:gridCol>
                <a:gridCol w="1101461">
                  <a:extLst>
                    <a:ext uri="{9D8B030D-6E8A-4147-A177-3AD203B41FA5}">
                      <a16:colId xmlns:a16="http://schemas.microsoft.com/office/drawing/2014/main" val="3765028999"/>
                    </a:ext>
                  </a:extLst>
                </a:gridCol>
                <a:gridCol w="1214524">
                  <a:extLst>
                    <a:ext uri="{9D8B030D-6E8A-4147-A177-3AD203B41FA5}">
                      <a16:colId xmlns:a16="http://schemas.microsoft.com/office/drawing/2014/main" val="4148386128"/>
                    </a:ext>
                  </a:extLst>
                </a:gridCol>
                <a:gridCol w="1214524">
                  <a:extLst>
                    <a:ext uri="{9D8B030D-6E8A-4147-A177-3AD203B41FA5}">
                      <a16:colId xmlns:a16="http://schemas.microsoft.com/office/drawing/2014/main" val="2093652065"/>
                    </a:ext>
                  </a:extLst>
                </a:gridCol>
                <a:gridCol w="1214524">
                  <a:extLst>
                    <a:ext uri="{9D8B030D-6E8A-4147-A177-3AD203B41FA5}">
                      <a16:colId xmlns:a16="http://schemas.microsoft.com/office/drawing/2014/main" val="4258969294"/>
                    </a:ext>
                  </a:extLst>
                </a:gridCol>
                <a:gridCol w="1241879">
                  <a:extLst>
                    <a:ext uri="{9D8B030D-6E8A-4147-A177-3AD203B41FA5}">
                      <a16:colId xmlns:a16="http://schemas.microsoft.com/office/drawing/2014/main" val="2469554649"/>
                    </a:ext>
                  </a:extLst>
                </a:gridCol>
              </a:tblGrid>
              <a:tr h="4196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TS1A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TS2A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TS1B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TS2B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P1A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P2A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P1B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P2B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125218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044502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9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322042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403109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-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99326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905431"/>
                  </a:ext>
                </a:extLst>
              </a:tr>
              <a:tr h="588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4-Me-Ph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-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665875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4-F-Ph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88638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4-Br-Ph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244032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4-Cl-Ph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035038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515063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-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-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620448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-16.5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924763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-31.4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-30.9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73288"/>
                  </a:ext>
                </a:extLst>
              </a:tr>
              <a:tr h="32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Phenyl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-24.3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-17.7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3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16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681" y="384618"/>
            <a:ext cx="4677092" cy="336803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Graphical illustration of the highest occupied molecular orbital (HOMO) – lowest unoccupied molecular orbital (LUMO) interaction between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(E)-substituted-nitroethene (A1)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N-</a:t>
            </a:r>
            <a:r>
              <a:rPr lang="en-US" sz="2400" b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phenyl-</a:t>
            </a:r>
            <a:r>
              <a:rPr lang="en-US" sz="2400" b="1" i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C-</a:t>
            </a:r>
            <a:r>
              <a:rPr lang="en-US" sz="2400" b="1" dirty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pyridinyl-Nitrone (A2)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b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CCl</a:t>
            </a:r>
            <a:r>
              <a:rPr lang="en-GB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 = Phenyl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 = 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24313" y="6356351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298"/>
          <p:cNvSpPr>
            <a:spLocks noChangeArrowheads="1"/>
          </p:cNvSpPr>
          <p:nvPr/>
        </p:nvSpPr>
        <p:spPr bwMode="auto">
          <a:xfrm>
            <a:off x="5364478" y="97413"/>
            <a:ext cx="18630991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765360"/>
              </p:ext>
            </p:extLst>
          </p:nvPr>
        </p:nvGraphicFramePr>
        <p:xfrm>
          <a:off x="5364480" y="258849"/>
          <a:ext cx="6156960" cy="646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387013" imgH="5694546" progId="ChemDraw.Document.6.0">
                  <p:embed/>
                </p:oleObj>
              </mc:Choice>
              <mc:Fallback>
                <p:oleObj name="CS ChemDraw Drawing" r:id="rId2" imgW="5387013" imgH="5694546" progId="ChemDraw.Document.6.0">
                  <p:embed/>
                  <p:pic>
                    <p:nvPicPr>
                      <p:cNvPr id="0" name="Object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480" y="258849"/>
                        <a:ext cx="6156960" cy="6462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39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629" y="563882"/>
            <a:ext cx="10514012" cy="50292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reactivity indices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(E)-substituted-nitroethene,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(alkene). HOMO, LUMO energies, electronic chemical potential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chemical hardness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global electrophilicity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global nucleophilicity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All in eV.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42281"/>
              </p:ext>
            </p:extLst>
          </p:nvPr>
        </p:nvGraphicFramePr>
        <p:xfrm>
          <a:off x="565469" y="1580643"/>
          <a:ext cx="10955974" cy="454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148">
                  <a:extLst>
                    <a:ext uri="{9D8B030D-6E8A-4147-A177-3AD203B41FA5}">
                      <a16:colId xmlns:a16="http://schemas.microsoft.com/office/drawing/2014/main" val="2498315182"/>
                    </a:ext>
                  </a:extLst>
                </a:gridCol>
                <a:gridCol w="1532948">
                  <a:extLst>
                    <a:ext uri="{9D8B030D-6E8A-4147-A177-3AD203B41FA5}">
                      <a16:colId xmlns:a16="http://schemas.microsoft.com/office/drawing/2014/main" val="3087231611"/>
                    </a:ext>
                  </a:extLst>
                </a:gridCol>
                <a:gridCol w="1480400">
                  <a:extLst>
                    <a:ext uri="{9D8B030D-6E8A-4147-A177-3AD203B41FA5}">
                      <a16:colId xmlns:a16="http://schemas.microsoft.com/office/drawing/2014/main" val="4074313961"/>
                    </a:ext>
                  </a:extLst>
                </a:gridCol>
                <a:gridCol w="1492527">
                  <a:extLst>
                    <a:ext uri="{9D8B030D-6E8A-4147-A177-3AD203B41FA5}">
                      <a16:colId xmlns:a16="http://schemas.microsoft.com/office/drawing/2014/main" val="1889110996"/>
                    </a:ext>
                  </a:extLst>
                </a:gridCol>
                <a:gridCol w="1467264">
                  <a:extLst>
                    <a:ext uri="{9D8B030D-6E8A-4147-A177-3AD203B41FA5}">
                      <a16:colId xmlns:a16="http://schemas.microsoft.com/office/drawing/2014/main" val="183078578"/>
                    </a:ext>
                  </a:extLst>
                </a:gridCol>
                <a:gridCol w="1439980">
                  <a:extLst>
                    <a:ext uri="{9D8B030D-6E8A-4147-A177-3AD203B41FA5}">
                      <a16:colId xmlns:a16="http://schemas.microsoft.com/office/drawing/2014/main" val="520688006"/>
                    </a:ext>
                  </a:extLst>
                </a:gridCol>
                <a:gridCol w="1413707">
                  <a:extLst>
                    <a:ext uri="{9D8B030D-6E8A-4147-A177-3AD203B41FA5}">
                      <a16:colId xmlns:a16="http://schemas.microsoft.com/office/drawing/2014/main" val="1614501201"/>
                    </a:ext>
                  </a:extLst>
                </a:gridCol>
              </a:tblGrid>
              <a:tr h="558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LUMO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ƞ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011634"/>
                  </a:ext>
                </a:extLst>
              </a:tr>
              <a:tr h="569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CCl</a:t>
                      </a:r>
                      <a:r>
                        <a:rPr lang="en-GB" sz="19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1498590"/>
                  </a:ext>
                </a:extLst>
              </a:tr>
              <a:tr h="569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-8.36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-2.80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-5.58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399730"/>
                  </a:ext>
                </a:extLst>
              </a:tr>
              <a:tr h="569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-8.17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-2.57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-5.37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993916"/>
                  </a:ext>
                </a:extLst>
              </a:tr>
              <a:tr h="569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GB" sz="19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-6.74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5650801"/>
                  </a:ext>
                </a:extLst>
              </a:tr>
              <a:tr h="569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-8.90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-3.74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-6.32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76205"/>
                  </a:ext>
                </a:extLst>
              </a:tr>
              <a:tr h="569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-8.09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-5.55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43550"/>
                  </a:ext>
                </a:extLst>
              </a:tr>
              <a:tr h="569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Phenyl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-7.09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-2.89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3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296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243843"/>
            <a:ext cx="10514012" cy="70104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reactivity indices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-Substituted-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-pyridinyl-nitrones,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(three-atom components). HOMO, LUMO energies, electronic chemical potential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chemical hardness (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global electrophilicity (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global nucleophilicity (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All in eV.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9052"/>
              </p:ext>
            </p:extLst>
          </p:nvPr>
        </p:nvGraphicFramePr>
        <p:xfrm>
          <a:off x="456249" y="1113881"/>
          <a:ext cx="11187115" cy="5218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383">
                  <a:extLst>
                    <a:ext uri="{9D8B030D-6E8A-4147-A177-3AD203B41FA5}">
                      <a16:colId xmlns:a16="http://schemas.microsoft.com/office/drawing/2014/main" val="1939560906"/>
                    </a:ext>
                  </a:extLst>
                </a:gridCol>
                <a:gridCol w="1599120">
                  <a:extLst>
                    <a:ext uri="{9D8B030D-6E8A-4147-A177-3AD203B41FA5}">
                      <a16:colId xmlns:a16="http://schemas.microsoft.com/office/drawing/2014/main" val="3145482024"/>
                    </a:ext>
                  </a:extLst>
                </a:gridCol>
                <a:gridCol w="1599120">
                  <a:extLst>
                    <a:ext uri="{9D8B030D-6E8A-4147-A177-3AD203B41FA5}">
                      <a16:colId xmlns:a16="http://schemas.microsoft.com/office/drawing/2014/main" val="500525784"/>
                    </a:ext>
                  </a:extLst>
                </a:gridCol>
                <a:gridCol w="1397232">
                  <a:extLst>
                    <a:ext uri="{9D8B030D-6E8A-4147-A177-3AD203B41FA5}">
                      <a16:colId xmlns:a16="http://schemas.microsoft.com/office/drawing/2014/main" val="1541521673"/>
                    </a:ext>
                  </a:extLst>
                </a:gridCol>
                <a:gridCol w="1397232">
                  <a:extLst>
                    <a:ext uri="{9D8B030D-6E8A-4147-A177-3AD203B41FA5}">
                      <a16:colId xmlns:a16="http://schemas.microsoft.com/office/drawing/2014/main" val="2387014116"/>
                    </a:ext>
                  </a:extLst>
                </a:gridCol>
                <a:gridCol w="1498176">
                  <a:extLst>
                    <a:ext uri="{9D8B030D-6E8A-4147-A177-3AD203B41FA5}">
                      <a16:colId xmlns:a16="http://schemas.microsoft.com/office/drawing/2014/main" val="1428024638"/>
                    </a:ext>
                  </a:extLst>
                </a:gridCol>
                <a:gridCol w="1099449">
                  <a:extLst>
                    <a:ext uri="{9D8B030D-6E8A-4147-A177-3AD203B41FA5}">
                      <a16:colId xmlns:a16="http://schemas.microsoft.com/office/drawing/2014/main" val="256901030"/>
                    </a:ext>
                  </a:extLst>
                </a:gridCol>
                <a:gridCol w="898403">
                  <a:extLst>
                    <a:ext uri="{9D8B030D-6E8A-4147-A177-3AD203B41FA5}">
                      <a16:colId xmlns:a16="http://schemas.microsoft.com/office/drawing/2014/main" val="752514699"/>
                    </a:ext>
                  </a:extLst>
                </a:gridCol>
              </a:tblGrid>
              <a:tr h="4650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LUMO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ƞ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74276"/>
                  </a:ext>
                </a:extLst>
              </a:tr>
              <a:tr h="3953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Methyl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-6.09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3.03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895964"/>
                  </a:ext>
                </a:extLst>
              </a:tr>
              <a:tr h="3537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US" sz="19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-6.25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386880"/>
                  </a:ext>
                </a:extLst>
              </a:tr>
              <a:tr h="3094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-6.34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710674"/>
                  </a:ext>
                </a:extLst>
              </a:tr>
              <a:tr h="3248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-6.81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796814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-6.21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294573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Phenyl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-6.06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9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830207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4-Me-Ph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-6.02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015412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4-Cl-Ph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-6.16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009051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4-F-Ph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-6.11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821118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4-Br-Ph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-6.15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419322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-5.98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161641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300645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-6.64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-2.81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-4.73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2.92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2.48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042708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-6.21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-2.16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2.17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014953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-6.00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-4.11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3.79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2.23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44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6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80" y="441889"/>
            <a:ext cx="10515600" cy="645529"/>
          </a:xfrm>
        </p:spPr>
        <p:txBody>
          <a:bodyPr>
            <a:normAutofit/>
          </a:bodyPr>
          <a:lstStyle/>
          <a:p>
            <a:r>
              <a:rPr lang="en-GB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4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80" y="1221542"/>
            <a:ext cx="10515600" cy="5000687"/>
          </a:xfrm>
        </p:spPr>
        <p:txBody>
          <a:bodyPr>
            <a:noAutofit/>
          </a:bodyPr>
          <a:lstStyle/>
          <a:p>
            <a:pPr marL="351710" indent="-351710" algn="just">
              <a:lnSpc>
                <a:spcPct val="150000"/>
              </a:lnSpc>
            </a:pP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32CA reaction between </a:t>
            </a:r>
            <a:r>
              <a:rPr lang="en-GB" sz="180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(E)-substituted-nitroethene derivatives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R1= CCl3) and </a:t>
            </a:r>
            <a:r>
              <a:rPr lang="en-GB" sz="180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N-disubstituted-pyridinyl nitrone derivatives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R2= Phenyl and R3 = H) is fully regio- and stereoselective towards the formation of the exo 4-nitro substituted nicotine </a:t>
            </a:r>
            <a:r>
              <a:rPr lang="en-GB" sz="18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(</a:t>
            </a:r>
            <a:r>
              <a:rPr lang="en-GB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P2A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).This reaction is kinetically controlled.</a:t>
            </a:r>
          </a:p>
          <a:p>
            <a:pPr marL="351710" indent="-351710" algn="just">
              <a:lnSpc>
                <a:spcPct val="150000"/>
              </a:lnSpc>
            </a:pP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Solvent show no significant effect on the energetic pattern.</a:t>
            </a:r>
          </a:p>
          <a:p>
            <a:pPr marL="351710" indent="-351710" algn="just">
              <a:lnSpc>
                <a:spcPct val="150000"/>
              </a:lnSpc>
            </a:pP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Electron-donating and withdrawing groups on both </a:t>
            </a:r>
            <a:r>
              <a:rPr lang="en-GB" sz="1801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 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1801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1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activation energies of the reaction relative to the parent reaction but reaction trend remains the same. </a:t>
            </a:r>
          </a:p>
          <a:p>
            <a:pPr marL="351710" indent="-351710" algn="just">
              <a:lnSpc>
                <a:spcPct val="150000"/>
              </a:lnSpc>
            </a:pPr>
            <a:r>
              <a:rPr lang="en-GB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EDGs substitution on the alkene is fully regioselective to path A whiles EWGs substitution is partially regioselective to both path A and B.</a:t>
            </a:r>
          </a:p>
          <a:p>
            <a:pPr marL="351710" indent="-351710" algn="just">
              <a:lnSpc>
                <a:spcPct val="150000"/>
              </a:lnSpc>
            </a:pPr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reactions are kinetically controlled due to the thermodynamic stability of all the considered isomeric products in all reactions studied.</a:t>
            </a:r>
          </a:p>
          <a:p>
            <a:pPr marL="351710" indent="-351710" algn="just">
              <a:lnSpc>
                <a:spcPct val="170000"/>
              </a:lnSpc>
            </a:pPr>
            <a:endParaRPr lang="en-GB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73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7243" y="2993813"/>
            <a:ext cx="9997440" cy="1143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4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  <a:endParaRPr 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042" y="1448584"/>
            <a:ext cx="10398761" cy="22898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Nicotine analog is one of the five-membered ring compound prepared from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(3 + 2) Cycloaddition reaction.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Nicotine is a major alkaloid found in tobacco plants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Due to its biological activity, a lot of researchers have developed interest in 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Sun, B., Tian, Y.X., Zhang, F., Chen, Q., Zhang, Y., Luo, Y., Wang, X.R., Lin, F.C., Yang, J. and Tang, H.R., 2018. Variations of alkaloid accumulation and gene transcription in Nicotiana tabacum.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Biomolecules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p.114.</a:t>
            </a:r>
          </a:p>
          <a:p>
            <a:pPr>
              <a:buFont typeface="+mj-lt"/>
              <a:buAutoNum type="arabicPeriod"/>
            </a:pP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Powledge, T.M., 2004. Nicotine as therapy.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PLoS Biol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p.e404.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07266"/>
              </p:ext>
            </p:extLst>
          </p:nvPr>
        </p:nvGraphicFramePr>
        <p:xfrm>
          <a:off x="2948399" y="3525787"/>
          <a:ext cx="2228287" cy="187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687968" imgH="1420127" progId="ChemDraw.Document.6.0">
                  <p:embed/>
                </p:oleObj>
              </mc:Choice>
              <mc:Fallback>
                <p:oleObj name="CS ChemDraw Drawing" r:id="rId2" imgW="1687968" imgH="142012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8399" y="3525787"/>
                        <a:ext cx="2228287" cy="187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564" y="161989"/>
            <a:ext cx="10972800" cy="1143001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191" y="1182573"/>
            <a:ext cx="10675620" cy="241554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(3 + 2) Cycloaddition reaction is a useful method for the synthesis of five-membered heterocycles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[1,2]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It involves the reaction between a dipolarophile and a 1,3 dipole. This reaction was initially suggested by Smith in 1938,  but was generalized by Huisgen in 1960's for worldwide application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[3,4]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 This reaction is the most efficient method for the preparation of five-membered heterocycles. 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</a:pP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Huisgen, R., 2000. Adventures with heterocycles.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and pharmaceutical bulletin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(6), pp.757-765.</a:t>
            </a:r>
          </a:p>
          <a:p>
            <a:pPr>
              <a:buAutoNum type="arabicPeriod"/>
            </a:pP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Padwa, A. and Pearson, W.H. eds., 2003.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applications of 1, 3-dipolar cycloaddition chemistry toward heterocycles and natural products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(Vol. 59). John Wiley &amp; Sons.</a:t>
            </a:r>
          </a:p>
          <a:p>
            <a:pPr>
              <a:buAutoNum type="arabicPeriod"/>
            </a:pP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L.I., 1938. Aliphatic Diazo Compounds, Nitrones, and Structurally Analogous Compounds. Systems Capable of Undergoing 1, 3-Additions.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Reviews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pp.193-285.</a:t>
            </a:r>
          </a:p>
          <a:p>
            <a:pPr>
              <a:buAutoNum type="arabicPeriod"/>
            </a:pP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Huisgen, R., 1963. 1, 3‐dipolar cycloadditions. Past and future.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Angewandte Chemie International Edition in English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(10), pp.565-598.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027449"/>
              </p:ext>
            </p:extLst>
          </p:nvPr>
        </p:nvGraphicFramePr>
        <p:xfrm>
          <a:off x="2333625" y="3578226"/>
          <a:ext cx="6391275" cy="1443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577834" imgH="1032711" progId="ChemDraw.Document.6.0">
                  <p:embed/>
                </p:oleObj>
              </mc:Choice>
              <mc:Fallback>
                <p:oleObj name="CS ChemDraw Drawing" r:id="rId2" imgW="4577834" imgH="103271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3625" y="3578226"/>
                        <a:ext cx="6391275" cy="1443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63" y="3"/>
            <a:ext cx="10609740" cy="8585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061" y="858513"/>
            <a:ext cx="10388601" cy="169735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Singh et al in 2005 reported the development of an efficient route to novel nicotine analog by reacting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-(3-Pyridyl)-N-phenylnitrone with several dipolarophiles.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Scheme 1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Singh, G., Ishar, M.P.S., Girdhar, N.K. and Singh, L., 2005. Investigations on regio‐and stereoselectivities in cycloadditions involving </a:t>
            </a:r>
            <a:r>
              <a:rPr lang="el-GR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α‐(3‐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pyridyl)‐N‐phenylnitrone: Development of an efficient route to novel nicotine analogs.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heterocyclic chemistry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05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10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(6), pp.1047-1054.</a:t>
            </a:r>
            <a:endParaRPr lang="en-US" sz="1051" dirty="0">
              <a:solidFill>
                <a:srgbClr val="191B0E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15897"/>
              </p:ext>
            </p:extLst>
          </p:nvPr>
        </p:nvGraphicFramePr>
        <p:xfrm>
          <a:off x="1123635" y="3334385"/>
          <a:ext cx="9288159" cy="26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360171" imgH="2384659" progId="ChemDraw.Document.6.0">
                  <p:embed/>
                </p:oleObj>
              </mc:Choice>
              <mc:Fallback>
                <p:oleObj name="CS ChemDraw Drawing" r:id="rId2" imgW="8360171" imgH="238465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3635" y="3334385"/>
                        <a:ext cx="9288159" cy="264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741780"/>
          </a:xfrm>
        </p:spPr>
        <p:txBody>
          <a:bodyPr>
            <a:normAutofit/>
          </a:bodyPr>
          <a:lstStyle/>
          <a:p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and Yields (%) of the products (5-7)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314609"/>
              </p:ext>
            </p:extLst>
          </p:nvPr>
        </p:nvGraphicFramePr>
        <p:xfrm>
          <a:off x="838200" y="1347573"/>
          <a:ext cx="10423359" cy="334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293">
                  <a:extLst>
                    <a:ext uri="{9D8B030D-6E8A-4147-A177-3AD203B41FA5}">
                      <a16:colId xmlns:a16="http://schemas.microsoft.com/office/drawing/2014/main" val="1461642601"/>
                    </a:ext>
                  </a:extLst>
                </a:gridCol>
                <a:gridCol w="2296969">
                  <a:extLst>
                    <a:ext uri="{9D8B030D-6E8A-4147-A177-3AD203B41FA5}">
                      <a16:colId xmlns:a16="http://schemas.microsoft.com/office/drawing/2014/main" val="3408905453"/>
                    </a:ext>
                  </a:extLst>
                </a:gridCol>
                <a:gridCol w="1961881">
                  <a:extLst>
                    <a:ext uri="{9D8B030D-6E8A-4147-A177-3AD203B41FA5}">
                      <a16:colId xmlns:a16="http://schemas.microsoft.com/office/drawing/2014/main" val="2003506035"/>
                    </a:ext>
                  </a:extLst>
                </a:gridCol>
                <a:gridCol w="1281636">
                  <a:extLst>
                    <a:ext uri="{9D8B030D-6E8A-4147-A177-3AD203B41FA5}">
                      <a16:colId xmlns:a16="http://schemas.microsoft.com/office/drawing/2014/main" val="1776335857"/>
                    </a:ext>
                  </a:extLst>
                </a:gridCol>
                <a:gridCol w="1251551">
                  <a:extLst>
                    <a:ext uri="{9D8B030D-6E8A-4147-A177-3AD203B41FA5}">
                      <a16:colId xmlns:a16="http://schemas.microsoft.com/office/drawing/2014/main" val="4030833446"/>
                    </a:ext>
                  </a:extLst>
                </a:gridCol>
                <a:gridCol w="1457029">
                  <a:extLst>
                    <a:ext uri="{9D8B030D-6E8A-4147-A177-3AD203B41FA5}">
                      <a16:colId xmlns:a16="http://schemas.microsoft.com/office/drawing/2014/main" val="3772582237"/>
                    </a:ext>
                  </a:extLst>
                </a:gridCol>
              </a:tblGrid>
              <a:tr h="495748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No.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Reaction</a:t>
                      </a:r>
                      <a:r>
                        <a:rPr lang="en-GB" sz="11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(h)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Yield (%) of various products</a:t>
                      </a:r>
                    </a:p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5:6:7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14662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OEt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(traces)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(--)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460278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OisoButyl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(traces)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7b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(--)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40542240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5c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6c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(&lt;5)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7c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(--)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594105111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4-Pyridyl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5d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(87)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6d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(--)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7d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(--)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85694227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CH(OMe)</a:t>
                      </a:r>
                      <a:r>
                        <a:rPr lang="en-GB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5e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(75)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6e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(--)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7e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(--)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12543159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5f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6f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7f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27012335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5g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6g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(¬10)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7g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58346315"/>
                  </a:ext>
                </a:extLst>
              </a:tr>
              <a:tr h="356124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GB" sz="11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1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5h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6h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7h</a:t>
                      </a: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(60)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4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67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57" y="1"/>
            <a:ext cx="9997440" cy="114300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7" y="2626199"/>
            <a:ext cx="10795647" cy="287223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58156" y="957325"/>
            <a:ext cx="10066821" cy="5399028"/>
          </a:xfrm>
        </p:spPr>
        <p:txBody>
          <a:bodyPr>
            <a:noAutofit/>
          </a:bodyPr>
          <a:lstStyle/>
          <a:p>
            <a:pPr marL="539491" indent="-45719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Kuzenkov et al in 2018 synthesized substituted 3-(1,2-oxazolidin-3-yl)pyridines by reacting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N-(pyridin-3-ylmethylidene)-N-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phenylaminoxide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ethyl acrylate, styrene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derivatives.</a:t>
            </a:r>
          </a:p>
          <a:p>
            <a:pPr marL="82297" indent="0">
              <a:buNone/>
            </a:pPr>
            <a:endParaRPr lang="en-US" dirty="0"/>
          </a:p>
          <a:p>
            <a:pPr marL="82297" indent="0">
              <a:buNone/>
            </a:pPr>
            <a:endParaRPr lang="en-US" dirty="0"/>
          </a:p>
          <a:p>
            <a:pPr marL="82297" indent="0">
              <a:buNone/>
            </a:pPr>
            <a:endParaRPr lang="en-US" dirty="0"/>
          </a:p>
          <a:p>
            <a:pPr marL="82297" indent="0">
              <a:buNone/>
            </a:pPr>
            <a:endParaRPr lang="en-US" dirty="0"/>
          </a:p>
          <a:p>
            <a:pPr marL="82297" indent="0">
              <a:buNone/>
            </a:pPr>
            <a:endParaRPr lang="en-US" dirty="0"/>
          </a:p>
          <a:p>
            <a:pPr marL="82297" indent="0">
              <a:buNone/>
            </a:pPr>
            <a:endParaRPr lang="en-US" dirty="0"/>
          </a:p>
          <a:p>
            <a:pPr marL="82297" indent="0">
              <a:buNone/>
            </a:pPr>
            <a:endParaRPr lang="en-US" dirty="0"/>
          </a:p>
          <a:p>
            <a:pPr marL="82297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Kuzenkov, A.V., Zakharychev, V.V. and Volkova, A.N., 2018. Synthesis and Fungicidal Activity of Substituted 3-(1, 2-Oxazolidin-3-yl) pyridines.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Russian Journal of Organic Chemistry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 pp.763-765.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96" y="-292859"/>
            <a:ext cx="9997440" cy="114300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7" y="673125"/>
            <a:ext cx="12028004" cy="618487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Fryźlewicz et al also reported on the reaction between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)-3,3,3-Trichloro-1-nitroprop-1-ene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-aryl(pyridin-3-yl) nitrones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sz="1200" dirty="0">
              <a:solidFill>
                <a:srgbClr val="191B0E"/>
              </a:solidFill>
            </a:endParaRPr>
          </a:p>
          <a:p>
            <a:pPr marL="82297" indent="0">
              <a:buNone/>
            </a:pPr>
            <a:endParaRPr lang="en-US" sz="1200" dirty="0">
              <a:solidFill>
                <a:srgbClr val="191B0E"/>
              </a:solidFill>
            </a:endParaRPr>
          </a:p>
          <a:p>
            <a:pPr marL="82297" indent="0">
              <a:buNone/>
            </a:pPr>
            <a:endParaRPr lang="en-US" sz="1200" dirty="0">
              <a:solidFill>
                <a:srgbClr val="191B0E"/>
              </a:solidFill>
            </a:endParaRPr>
          </a:p>
          <a:p>
            <a:pPr marL="82297" indent="0">
              <a:buNone/>
            </a:pPr>
            <a:endParaRPr lang="en-US" sz="1200" dirty="0">
              <a:solidFill>
                <a:srgbClr val="191B0E"/>
              </a:solidFill>
            </a:endParaRPr>
          </a:p>
          <a:p>
            <a:pPr marL="82297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7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Fryźlewicz, A., Łapczuk-Krygier, A., Kula, K., Demchuk, O.M., Dresler, E. and Jasiński, R., 2020. Regio-and stereoselective synthesis of nitrofunctionalized 1, 2-oxazolidine analogs of nicotine.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 of Heterocyclic Compounds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pp.1-3.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81753"/>
              </p:ext>
            </p:extLst>
          </p:nvPr>
        </p:nvGraphicFramePr>
        <p:xfrm>
          <a:off x="1311278" y="1306515"/>
          <a:ext cx="6348412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7666877" imgH="5936782" progId="ChemDraw.Document.6.0">
                  <p:embed/>
                </p:oleObj>
              </mc:Choice>
              <mc:Fallback>
                <p:oleObj name="CS ChemDraw Drawing" r:id="rId2" imgW="7666877" imgH="593678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1278" y="1306515"/>
                        <a:ext cx="6348412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24" y="121921"/>
            <a:ext cx="9997440" cy="114300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04" y="1264921"/>
            <a:ext cx="9997440" cy="48006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papers reviewed, a novel reaction route for synthesizing a nicotine analog has been developed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in 2005.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reaction route which possesses a high degree of regio- and stereo-selectivity has been used been worked on by other researchers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Kuzenkov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Fryźlewicz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through all their research, an explanation on the selectivity observed in the reaction has not been explored.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objective is to apply computational chemistry tools to explore the selectivity observed and also provide a mechanistic insight into the effects of substituents on the reaction.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31082D9-5118-4278-BA1B-904872482BDC}" vid="{D7369B02-978F-4D31-A339-E5A75D5A45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25537</TotalTime>
  <Words>2496</Words>
  <Application>Microsoft Office PowerPoint</Application>
  <PresentationFormat>Widescreen</PresentationFormat>
  <Paragraphs>700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Theme1</vt:lpstr>
      <vt:lpstr>CS ChemDraw Drawing</vt:lpstr>
      <vt:lpstr>Investigation of the mechanism of formation of nitro-substituted nicotine analog via the (3 + 2) Cycloaddition reaction of (E)-substituted nitroethene derivatives and C, N-Disubstituted pyridinyl nitrones: A Density Functional Theory study</vt:lpstr>
      <vt:lpstr>Outline</vt:lpstr>
      <vt:lpstr>Introduction and literature review</vt:lpstr>
      <vt:lpstr>Introduction and literature review</vt:lpstr>
      <vt:lpstr>Introduction and literature review</vt:lpstr>
      <vt:lpstr>Reaction Time and Yields (%) of the products (5-7)</vt:lpstr>
      <vt:lpstr>Introduction and literature review</vt:lpstr>
      <vt:lpstr>Introduction and literature review</vt:lpstr>
      <vt:lpstr>Aims and Objectives</vt:lpstr>
      <vt:lpstr>Aims and objectives</vt:lpstr>
      <vt:lpstr>Justification</vt:lpstr>
      <vt:lpstr>Methodology</vt:lpstr>
      <vt:lpstr>Scheme 3: Proposed scheme for the reaction of (E)-substituted nitroethene derivative (A1) with C, N-disubstituted pyridinyl nitrone (A2)</vt:lpstr>
      <vt:lpstr>RESULTS AND DISCUSSION</vt:lpstr>
      <vt:lpstr>PowerPoint Presentation</vt:lpstr>
      <vt:lpstr>Table 1: Rate constants of the reaction (E)-substituted-nitroethene with N-Phenyl-C-pyridinyl-nitrone for the formation of the various cycloadducts computed in both gas phase and solvent phase (benzene) at room temperature. R1 = CCl3, R2 = Phenyl and R3 = H</vt:lpstr>
      <vt:lpstr>Solvent effect </vt:lpstr>
      <vt:lpstr>Table 3: Activation energies and reaction energies of the various elementary steps in the reaction between (E)-substituted-nitroethene derivatives with C, N-disubstituted pyridinyl nitrone at different level of theories. R1 = CCl3 , R2 = Phenyl and R3 = H  Basis sets : 6-311G (d, p) </vt:lpstr>
      <vt:lpstr>Table 4: Activation energies and reaction energies (in kcal/mol) of the various elementary steps in the reaction of (E)-substituted- nitroethene derivatives and N-Phenyl-C-pyridinyl Nitrones.</vt:lpstr>
      <vt:lpstr>Table 5: Activation energies and reaction energies (in kcal/mol) of the various elementary steps in the reaction of (E)-substituted nitroethene (R1 = CCl3) with C, N-disubstituted pyridinyl nitrones derivatives.  </vt:lpstr>
      <vt:lpstr>Fig 2: Graphical illustration of the highest occupied molecular orbital (HOMO) – lowest unoccupied molecular orbital (LUMO) interaction between  (E)-substituted-nitroethene (A1) and N-phenyl-C-pyridinyl-Nitrone (A2) .  R1 = CCl3 , R2 = Phenyl and  R3 = H</vt:lpstr>
      <vt:lpstr>Table 6: Global reactivity indices for (E)-substituted-nitroethene, A1 (alkene). HOMO, LUMO energies, electronic chemical potential (μ), chemical hardness (η), global electrophilicity (ω) and global nucleophilicity (N). All in eV.</vt:lpstr>
      <vt:lpstr>Table 7: Global reactivity indices for N-Substituted-C-pyridinyl-nitrones, A2 (three-atom components). HOMO, LUMO energies, electronic chemical potential (μ), chemical hardness (η), global electrophilicity (ω) and global nucleophilicity (N). All in eV.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REGIO- AND STEREOSELECTIVITIES OF [3+2] CYCLOADDITION REACTION OF (E)-3,3,3-TRICHLORO-1-NITROPROP-1-ENE WITH N-ARYL(PYRIDIN-3-YL) NITRONES: A DFT STUDY</dc:title>
  <dc:creator>kwabena adjei boadi</dc:creator>
  <cp:lastModifiedBy>Oscar Adjei Boadi Appiah</cp:lastModifiedBy>
  <cp:revision>418</cp:revision>
  <dcterms:created xsi:type="dcterms:W3CDTF">2021-02-08T23:54:50Z</dcterms:created>
  <dcterms:modified xsi:type="dcterms:W3CDTF">2023-10-02T06:29:41Z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