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21945600" cy="33832800"/>
  <p:notesSz cx="6858000" cy="9144000"/>
  <p:defaultTextStyle>
    <a:defPPr>
      <a:defRPr lang="en-US"/>
    </a:defPPr>
    <a:lvl1pPr marL="0" algn="l" defTabSz="2605952" rtl="0" eaLnBrk="1" latinLnBrk="0" hangingPunct="1">
      <a:defRPr sz="5129" kern="1200">
        <a:solidFill>
          <a:schemeClr val="tx1"/>
        </a:solidFill>
        <a:latin typeface="+mn-lt"/>
        <a:ea typeface="+mn-ea"/>
        <a:cs typeface="+mn-cs"/>
      </a:defRPr>
    </a:lvl1pPr>
    <a:lvl2pPr marL="1302976" algn="l" defTabSz="2605952" rtl="0" eaLnBrk="1" latinLnBrk="0" hangingPunct="1">
      <a:defRPr sz="5129" kern="1200">
        <a:solidFill>
          <a:schemeClr val="tx1"/>
        </a:solidFill>
        <a:latin typeface="+mn-lt"/>
        <a:ea typeface="+mn-ea"/>
        <a:cs typeface="+mn-cs"/>
      </a:defRPr>
    </a:lvl2pPr>
    <a:lvl3pPr marL="2605952" algn="l" defTabSz="2605952" rtl="0" eaLnBrk="1" latinLnBrk="0" hangingPunct="1">
      <a:defRPr sz="5129" kern="1200">
        <a:solidFill>
          <a:schemeClr val="tx1"/>
        </a:solidFill>
        <a:latin typeface="+mn-lt"/>
        <a:ea typeface="+mn-ea"/>
        <a:cs typeface="+mn-cs"/>
      </a:defRPr>
    </a:lvl3pPr>
    <a:lvl4pPr marL="3908929" algn="l" defTabSz="2605952" rtl="0" eaLnBrk="1" latinLnBrk="0" hangingPunct="1">
      <a:defRPr sz="5129" kern="1200">
        <a:solidFill>
          <a:schemeClr val="tx1"/>
        </a:solidFill>
        <a:latin typeface="+mn-lt"/>
        <a:ea typeface="+mn-ea"/>
        <a:cs typeface="+mn-cs"/>
      </a:defRPr>
    </a:lvl4pPr>
    <a:lvl5pPr marL="5211905" algn="l" defTabSz="2605952" rtl="0" eaLnBrk="1" latinLnBrk="0" hangingPunct="1">
      <a:defRPr sz="5129" kern="1200">
        <a:solidFill>
          <a:schemeClr val="tx1"/>
        </a:solidFill>
        <a:latin typeface="+mn-lt"/>
        <a:ea typeface="+mn-ea"/>
        <a:cs typeface="+mn-cs"/>
      </a:defRPr>
    </a:lvl5pPr>
    <a:lvl6pPr marL="6514880" algn="l" defTabSz="2605952" rtl="0" eaLnBrk="1" latinLnBrk="0" hangingPunct="1">
      <a:defRPr sz="5129" kern="1200">
        <a:solidFill>
          <a:schemeClr val="tx1"/>
        </a:solidFill>
        <a:latin typeface="+mn-lt"/>
        <a:ea typeface="+mn-ea"/>
        <a:cs typeface="+mn-cs"/>
      </a:defRPr>
    </a:lvl6pPr>
    <a:lvl7pPr marL="7817857" algn="l" defTabSz="2605952" rtl="0" eaLnBrk="1" latinLnBrk="0" hangingPunct="1">
      <a:defRPr sz="5129" kern="1200">
        <a:solidFill>
          <a:schemeClr val="tx1"/>
        </a:solidFill>
        <a:latin typeface="+mn-lt"/>
        <a:ea typeface="+mn-ea"/>
        <a:cs typeface="+mn-cs"/>
      </a:defRPr>
    </a:lvl7pPr>
    <a:lvl8pPr marL="9120833" algn="l" defTabSz="2605952" rtl="0" eaLnBrk="1" latinLnBrk="0" hangingPunct="1">
      <a:defRPr sz="5129" kern="1200">
        <a:solidFill>
          <a:schemeClr val="tx1"/>
        </a:solidFill>
        <a:latin typeface="+mn-lt"/>
        <a:ea typeface="+mn-ea"/>
        <a:cs typeface="+mn-cs"/>
      </a:defRPr>
    </a:lvl8pPr>
    <a:lvl9pPr marL="10423810" algn="l" defTabSz="2605952" rtl="0" eaLnBrk="1" latinLnBrk="0" hangingPunct="1">
      <a:defRPr sz="51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8" autoAdjust="0"/>
  </p:normalViewPr>
  <p:slideViewPr>
    <p:cSldViewPr snapToGrid="0">
      <p:cViewPr>
        <p:scale>
          <a:sx n="42" d="100"/>
          <a:sy n="42" d="100"/>
        </p:scale>
        <p:origin x="294" y="-5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6BBFF-D0F6-4A7D-8DDA-8A24A48A670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8875" y="1143000"/>
            <a:ext cx="2000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862A2-895F-4451-A3AC-AC599890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4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9483" rtl="0" eaLnBrk="1" latinLnBrk="0" hangingPunct="1">
      <a:defRPr sz="892" kern="1200">
        <a:solidFill>
          <a:schemeClr val="tx1"/>
        </a:solidFill>
        <a:latin typeface="+mn-lt"/>
        <a:ea typeface="+mn-ea"/>
        <a:cs typeface="+mn-cs"/>
      </a:defRPr>
    </a:lvl1pPr>
    <a:lvl2pPr marL="339741" algn="l" defTabSz="679483" rtl="0" eaLnBrk="1" latinLnBrk="0" hangingPunct="1">
      <a:defRPr sz="892" kern="1200">
        <a:solidFill>
          <a:schemeClr val="tx1"/>
        </a:solidFill>
        <a:latin typeface="+mn-lt"/>
        <a:ea typeface="+mn-ea"/>
        <a:cs typeface="+mn-cs"/>
      </a:defRPr>
    </a:lvl2pPr>
    <a:lvl3pPr marL="679483" algn="l" defTabSz="679483" rtl="0" eaLnBrk="1" latinLnBrk="0" hangingPunct="1">
      <a:defRPr sz="892" kern="1200">
        <a:solidFill>
          <a:schemeClr val="tx1"/>
        </a:solidFill>
        <a:latin typeface="+mn-lt"/>
        <a:ea typeface="+mn-ea"/>
        <a:cs typeface="+mn-cs"/>
      </a:defRPr>
    </a:lvl3pPr>
    <a:lvl4pPr marL="1019224" algn="l" defTabSz="679483" rtl="0" eaLnBrk="1" latinLnBrk="0" hangingPunct="1">
      <a:defRPr sz="892" kern="1200">
        <a:solidFill>
          <a:schemeClr val="tx1"/>
        </a:solidFill>
        <a:latin typeface="+mn-lt"/>
        <a:ea typeface="+mn-ea"/>
        <a:cs typeface="+mn-cs"/>
      </a:defRPr>
    </a:lvl4pPr>
    <a:lvl5pPr marL="1358965" algn="l" defTabSz="679483" rtl="0" eaLnBrk="1" latinLnBrk="0" hangingPunct="1">
      <a:defRPr sz="892" kern="1200">
        <a:solidFill>
          <a:schemeClr val="tx1"/>
        </a:solidFill>
        <a:latin typeface="+mn-lt"/>
        <a:ea typeface="+mn-ea"/>
        <a:cs typeface="+mn-cs"/>
      </a:defRPr>
    </a:lvl5pPr>
    <a:lvl6pPr marL="1698707" algn="l" defTabSz="679483" rtl="0" eaLnBrk="1" latinLnBrk="0" hangingPunct="1">
      <a:defRPr sz="892" kern="1200">
        <a:solidFill>
          <a:schemeClr val="tx1"/>
        </a:solidFill>
        <a:latin typeface="+mn-lt"/>
        <a:ea typeface="+mn-ea"/>
        <a:cs typeface="+mn-cs"/>
      </a:defRPr>
    </a:lvl6pPr>
    <a:lvl7pPr marL="2038449" algn="l" defTabSz="679483" rtl="0" eaLnBrk="1" latinLnBrk="0" hangingPunct="1">
      <a:defRPr sz="892" kern="1200">
        <a:solidFill>
          <a:schemeClr val="tx1"/>
        </a:solidFill>
        <a:latin typeface="+mn-lt"/>
        <a:ea typeface="+mn-ea"/>
        <a:cs typeface="+mn-cs"/>
      </a:defRPr>
    </a:lvl7pPr>
    <a:lvl8pPr marL="2378190" algn="l" defTabSz="679483" rtl="0" eaLnBrk="1" latinLnBrk="0" hangingPunct="1">
      <a:defRPr sz="892" kern="1200">
        <a:solidFill>
          <a:schemeClr val="tx1"/>
        </a:solidFill>
        <a:latin typeface="+mn-lt"/>
        <a:ea typeface="+mn-ea"/>
        <a:cs typeface="+mn-cs"/>
      </a:defRPr>
    </a:lvl8pPr>
    <a:lvl9pPr marL="2717931" algn="l" defTabSz="679483" rtl="0" eaLnBrk="1" latinLnBrk="0" hangingPunct="1">
      <a:defRPr sz="8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1143000"/>
            <a:ext cx="2000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862A2-895F-4451-A3AC-AC59989090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5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536991"/>
            <a:ext cx="18653760" cy="11778827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770054"/>
            <a:ext cx="16459200" cy="8168426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0EE3-15DA-496C-89D7-887F108497B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3932-DDDC-49C8-B597-E7692802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0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0EE3-15DA-496C-89D7-887F108497B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3932-DDDC-49C8-B597-E7692802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801283"/>
            <a:ext cx="4732020" cy="286717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801283"/>
            <a:ext cx="13921740" cy="286717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0EE3-15DA-496C-89D7-887F108497B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3932-DDDC-49C8-B597-E7692802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7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0EE3-15DA-496C-89D7-887F108497B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3932-DDDC-49C8-B597-E7692802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7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434715"/>
            <a:ext cx="18928080" cy="14073503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641358"/>
            <a:ext cx="18928080" cy="7400923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0EE3-15DA-496C-89D7-887F108497B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3932-DDDC-49C8-B597-E7692802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6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9006417"/>
            <a:ext cx="9326880" cy="21466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9006417"/>
            <a:ext cx="9326880" cy="21466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0EE3-15DA-496C-89D7-887F108497B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3932-DDDC-49C8-B597-E7692802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8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801291"/>
            <a:ext cx="18928080" cy="6539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293737"/>
            <a:ext cx="9284016" cy="4064633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358370"/>
            <a:ext cx="9284016" cy="18177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293737"/>
            <a:ext cx="9329738" cy="4064633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358370"/>
            <a:ext cx="9329738" cy="18177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0EE3-15DA-496C-89D7-887F108497B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3932-DDDC-49C8-B597-E7692802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3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0EE3-15DA-496C-89D7-887F108497B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3932-DDDC-49C8-B597-E7692802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2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0EE3-15DA-496C-89D7-887F108497B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3932-DDDC-49C8-B597-E7692802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1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255520"/>
            <a:ext cx="7078027" cy="789432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871304"/>
            <a:ext cx="11109960" cy="24043217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10149840"/>
            <a:ext cx="7078027" cy="18803834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0EE3-15DA-496C-89D7-887F108497B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3932-DDDC-49C8-B597-E7692802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3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255520"/>
            <a:ext cx="7078027" cy="789432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871304"/>
            <a:ext cx="11109960" cy="24043217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10149840"/>
            <a:ext cx="7078027" cy="18803834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0EE3-15DA-496C-89D7-887F108497B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3932-DDDC-49C8-B597-E7692802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7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801291"/>
            <a:ext cx="18928080" cy="6539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9006417"/>
            <a:ext cx="18928080" cy="21466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1358001"/>
            <a:ext cx="4937760" cy="1801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0EE3-15DA-496C-89D7-887F108497B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1358001"/>
            <a:ext cx="7406640" cy="1801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1358001"/>
            <a:ext cx="4937760" cy="1801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B3932-DDDC-49C8-B597-E7692802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4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6.emf"/><Relationship Id="rId5" Type="http://schemas.openxmlformats.org/officeDocument/2006/relationships/image" Target="../media/image3.png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.jpg"/><Relationship Id="rId9" Type="http://schemas.openxmlformats.org/officeDocument/2006/relationships/image" Target="../media/image5.emf"/><Relationship Id="rId1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1767" y="14669"/>
            <a:ext cx="21957367" cy="2076402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369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93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Investigation of the mechanism of formation of nitro substituted nicotine analogue via the (3 + 2) Cycloaddition reaction of (E)-substituted nitroethene derivatives and C, N-Disubstituted pyridinyl nitrones: A Density Functional Theory study</a:t>
            </a:r>
            <a:endParaRPr lang="en-GB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Oscar Appiah , Richard Tia and Evans Adei</a:t>
            </a:r>
          </a:p>
          <a:p>
            <a:pPr algn="ctr"/>
            <a:r>
              <a:rPr lang="en-GB" sz="1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Chemistry, Kwame Nkrumah University of Science and Technology, Kumasi-Ghana</a:t>
            </a:r>
          </a:p>
          <a:p>
            <a:pPr algn="ctr"/>
            <a:r>
              <a:rPr lang="en-GB" sz="1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Email: oscarappiah424@gmail.com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513" y="2332166"/>
            <a:ext cx="11250166" cy="918155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010" y="3366504"/>
            <a:ext cx="11252698" cy="620939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GB" sz="2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(3 + 2) cycloaddition reaction of </a:t>
            </a:r>
            <a:r>
              <a:rPr lang="en-GB" sz="26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(E)-substituted-nitroethene </a:t>
            </a:r>
            <a:r>
              <a:rPr lang="en-GB" sz="2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GB" sz="265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</a:t>
            </a:r>
            <a:r>
              <a:rPr lang="en-GB" sz="265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pyridin-3-yl-</a:t>
            </a:r>
            <a:r>
              <a:rPr lang="en-GB" sz="265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65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-substituted nitrones</a:t>
            </a:r>
            <a:r>
              <a:rPr lang="en-GB" sz="2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leading to the formation of nicotine derivatives shows varying selectivities.</a:t>
            </a:r>
          </a:p>
          <a:p>
            <a:pPr algn="just"/>
            <a:r>
              <a:rPr lang="en-GB" sz="2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factors controlling these selectivities, the effect of substituents and solvent on both reactants, hitherto unexplored, is reported in this work.</a:t>
            </a:r>
          </a:p>
          <a:p>
            <a:pPr algn="just"/>
            <a:endParaRPr lang="en-GB" sz="26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6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6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6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6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6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6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6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 1: </a:t>
            </a:r>
            <a:r>
              <a:rPr lang="en-GB" sz="2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32CA reaction of </a:t>
            </a:r>
            <a:r>
              <a:rPr lang="en-US" sz="26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(E)-substituted-</a:t>
            </a:r>
            <a:r>
              <a:rPr lang="en-US" sz="265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nitroethene</a:t>
            </a:r>
            <a:r>
              <a:rPr lang="en-US" sz="2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GB" sz="265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</a:t>
            </a:r>
            <a:r>
              <a:rPr lang="en-GB" sz="265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pyridin-3-yl-</a:t>
            </a:r>
            <a:r>
              <a:rPr lang="en-GB" sz="265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65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-substituted nitrones </a:t>
            </a:r>
            <a:r>
              <a:rPr lang="en-GB" sz="26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GB" sz="2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6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67" y="19601301"/>
            <a:ext cx="11214071" cy="135517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en-GB" sz="2872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872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6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 B3LYP-D3/6-311G (d,p) level of theory </a:t>
            </a:r>
          </a:p>
        </p:txBody>
      </p:sp>
      <p:pic>
        <p:nvPicPr>
          <p:cNvPr id="5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0" y="698869"/>
            <a:ext cx="1142842" cy="14971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1" y="19680335"/>
            <a:ext cx="4126142" cy="81538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D3B32A-6CD7-4B08-8A79-D4A16758B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42" y="19710111"/>
            <a:ext cx="3940062" cy="82654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24F9FE-12C2-464B-8B4F-FB7D2B83E3CC}"/>
              </a:ext>
            </a:extLst>
          </p:cNvPr>
          <p:cNvSpPr txBox="1"/>
          <p:nvPr/>
        </p:nvSpPr>
        <p:spPr>
          <a:xfrm>
            <a:off x="115607" y="32951771"/>
            <a:ext cx="21617792" cy="742105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27569" indent="-527569" algn="just">
              <a:buFont typeface="+mj-lt"/>
              <a:buAutoNum type="arabicPeriod"/>
            </a:pPr>
            <a:r>
              <a:rPr lang="en-US" sz="2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Fryźlewicz, A., Łapczuk-Krygier, A., Kula, K., Demchuk, O.M., Dresler, E. and Jasiński, R., 2020. Regio-and stereoselective synthesis of nitrofunctionalized 1, 2-oxazolidine analogs of nicotine. </a:t>
            </a:r>
            <a:r>
              <a:rPr lang="en-US" sz="205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Chemistry of Heterocyclic Compounds</a:t>
            </a:r>
            <a:r>
              <a:rPr lang="en-US" sz="2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pp.1-3.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558641" y="27265893"/>
            <a:ext cx="10155828" cy="4637423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51713" indent="-351713" algn="just">
              <a:buFont typeface="Arial" panose="020B0604020202020204" pitchFamily="34" charset="0"/>
              <a:buChar char="•"/>
            </a:pPr>
            <a:r>
              <a:rPr lang="en-GB" sz="26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reaction of </a:t>
            </a:r>
            <a:r>
              <a:rPr lang="en-GB" sz="26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(E)-substituted-nitroethene derivatives </a:t>
            </a:r>
            <a:r>
              <a:rPr lang="en-GB" sz="26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GB" sz="2685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</a:t>
            </a:r>
            <a:r>
              <a:rPr lang="en-GB" sz="2685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pyridin-3-yl-</a:t>
            </a:r>
            <a:r>
              <a:rPr lang="en-GB" sz="2685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685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-substituted nitrones</a:t>
            </a:r>
            <a:r>
              <a:rPr lang="en-GB" sz="26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85" dirty="0">
                <a:latin typeface="Times New Roman" panose="02020603050405020304" charset="0"/>
                <a:cs typeface="Times New Roman" panose="02020603050405020304" charset="0"/>
              </a:rPr>
              <a:t>regioselectively goes through path </a:t>
            </a:r>
            <a:r>
              <a:rPr lang="en-US" sz="2685" b="1" dirty="0">
                <a:latin typeface="Times New Roman" panose="02020603050405020304" charset="0"/>
                <a:cs typeface="Times New Roman" panose="02020603050405020304" charset="0"/>
              </a:rPr>
              <a:t>A.</a:t>
            </a:r>
            <a:endParaRPr lang="en-GB" sz="26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713" indent="-351713" algn="just">
              <a:buFont typeface="Arial" panose="020B0604020202020204" pitchFamily="34" charset="0"/>
              <a:buChar char="•"/>
            </a:pPr>
            <a:r>
              <a:rPr lang="en-GB" sz="26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Solvent (</a:t>
            </a:r>
            <a:r>
              <a:rPr lang="en-GB" sz="268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toluene and benzene</a:t>
            </a:r>
            <a:r>
              <a:rPr lang="en-GB" sz="26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show no significant effect on the energetic pattern.</a:t>
            </a:r>
          </a:p>
          <a:p>
            <a:pPr marL="351713" indent="-351713" algn="just">
              <a:buFont typeface="Arial" panose="020B0604020202020204" pitchFamily="34" charset="0"/>
              <a:buChar char="•"/>
            </a:pPr>
            <a:r>
              <a:rPr lang="en-GB" sz="26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formation of the endo-cycloadducts (i.e. </a:t>
            </a:r>
            <a:r>
              <a:rPr lang="en-GB" sz="268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P2A</a:t>
            </a:r>
            <a:r>
              <a:rPr lang="en-GB" sz="26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favoured over the other products. </a:t>
            </a:r>
          </a:p>
          <a:p>
            <a:pPr marL="351713" indent="-351713" algn="just">
              <a:buFont typeface="Arial" panose="020B0604020202020204" pitchFamily="34" charset="0"/>
              <a:buChar char="•"/>
            </a:pPr>
            <a:r>
              <a:rPr lang="en-GB" sz="26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Electron-donating and withdrawing groups on both </a:t>
            </a:r>
            <a:r>
              <a:rPr lang="en-GB" sz="268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 </a:t>
            </a:r>
            <a:r>
              <a:rPr lang="en-GB" sz="26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268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85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GB" sz="26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and decrease respectively the activation energies of the reaction relative to the parent reaction but reaction trend remains the same. 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299914"/>
              </p:ext>
            </p:extLst>
          </p:nvPr>
        </p:nvGraphicFramePr>
        <p:xfrm>
          <a:off x="214033" y="10897696"/>
          <a:ext cx="11075380" cy="7536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9408658" imgH="7714221" progId="ChemDraw.Document.6.0">
                  <p:embed/>
                </p:oleObj>
              </mc:Choice>
              <mc:Fallback>
                <p:oleObj name="CS ChemDraw Drawing" r:id="rId6" imgW="9408658" imgH="7714221" progId="ChemDraw.Document.6.0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4033" y="10897696"/>
                        <a:ext cx="11075380" cy="7536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126432"/>
              </p:ext>
            </p:extLst>
          </p:nvPr>
        </p:nvGraphicFramePr>
        <p:xfrm>
          <a:off x="11647488" y="11190288"/>
          <a:ext cx="9880600" cy="695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9769933" imgH="6877202" progId="ChemDraw.Document.6.0">
                  <p:embed/>
                </p:oleObj>
              </mc:Choice>
              <mc:Fallback>
                <p:oleObj name="CS ChemDraw Drawing" r:id="rId8" imgW="9769933" imgH="6877202" progId="ChemDraw.Document.6.0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647488" y="11190288"/>
                        <a:ext cx="9880600" cy="695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380261"/>
              </p:ext>
            </p:extLst>
          </p:nvPr>
        </p:nvGraphicFramePr>
        <p:xfrm>
          <a:off x="11653040" y="23385541"/>
          <a:ext cx="10031726" cy="198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075">
                  <a:extLst>
                    <a:ext uri="{9D8B030D-6E8A-4147-A177-3AD203B41FA5}">
                      <a16:colId xmlns:a16="http://schemas.microsoft.com/office/drawing/2014/main" val="1633927680"/>
                    </a:ext>
                  </a:extLst>
                </a:gridCol>
                <a:gridCol w="1400310">
                  <a:extLst>
                    <a:ext uri="{9D8B030D-6E8A-4147-A177-3AD203B41FA5}">
                      <a16:colId xmlns:a16="http://schemas.microsoft.com/office/drawing/2014/main" val="1954629796"/>
                    </a:ext>
                  </a:extLst>
                </a:gridCol>
                <a:gridCol w="1354397">
                  <a:extLst>
                    <a:ext uri="{9D8B030D-6E8A-4147-A177-3AD203B41FA5}">
                      <a16:colId xmlns:a16="http://schemas.microsoft.com/office/drawing/2014/main" val="2842847396"/>
                    </a:ext>
                  </a:extLst>
                </a:gridCol>
                <a:gridCol w="1365875">
                  <a:extLst>
                    <a:ext uri="{9D8B030D-6E8A-4147-A177-3AD203B41FA5}">
                      <a16:colId xmlns:a16="http://schemas.microsoft.com/office/drawing/2014/main" val="3994858195"/>
                    </a:ext>
                  </a:extLst>
                </a:gridCol>
                <a:gridCol w="1342920">
                  <a:extLst>
                    <a:ext uri="{9D8B030D-6E8A-4147-A177-3AD203B41FA5}">
                      <a16:colId xmlns:a16="http://schemas.microsoft.com/office/drawing/2014/main" val="709019515"/>
                    </a:ext>
                  </a:extLst>
                </a:gridCol>
                <a:gridCol w="1319963">
                  <a:extLst>
                    <a:ext uri="{9D8B030D-6E8A-4147-A177-3AD203B41FA5}">
                      <a16:colId xmlns:a16="http://schemas.microsoft.com/office/drawing/2014/main" val="3399126901"/>
                    </a:ext>
                  </a:extLst>
                </a:gridCol>
                <a:gridCol w="1293186">
                  <a:extLst>
                    <a:ext uri="{9D8B030D-6E8A-4147-A177-3AD203B41FA5}">
                      <a16:colId xmlns:a16="http://schemas.microsoft.com/office/drawing/2014/main" val="3963823799"/>
                    </a:ext>
                  </a:extLst>
                </a:gridCol>
              </a:tblGrid>
              <a:tr h="662709"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REACTANT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HOMO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LUMO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µ</a:t>
                      </a:r>
                    </a:p>
                    <a:p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ƞ</a:t>
                      </a:r>
                    </a:p>
                    <a:p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602245"/>
                  </a:ext>
                </a:extLst>
              </a:tr>
              <a:tr h="662709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</a:t>
                      </a:r>
                      <a:r>
                        <a:rPr lang="en-GB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-atom component </a:t>
                      </a:r>
                      <a:r>
                        <a:rPr lang="en-GB" sz="1800" baseline="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GB" sz="1800" b="1" baseline="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C2)</a:t>
                      </a:r>
                      <a:endParaRPr lang="en-US" sz="1800" b="1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-6.06</a:t>
                      </a: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-2.30</a:t>
                      </a: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-4.18</a:t>
                      </a: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3.76</a:t>
                      </a: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47213587"/>
                  </a:ext>
                </a:extLst>
              </a:tr>
              <a:tr h="656512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Ethylene derivative</a:t>
                      </a:r>
                      <a:r>
                        <a:rPr lang="en-GB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GB" sz="18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C1)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-8.70</a:t>
                      </a:r>
                    </a:p>
                  </a:txBody>
                  <a:tcPr marL="93787" marR="93787" marT="46894" marB="468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-3.35</a:t>
                      </a:r>
                    </a:p>
                  </a:txBody>
                  <a:tcPr marL="93787" marR="93787" marT="46894" marB="468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-6.03</a:t>
                      </a:r>
                    </a:p>
                  </a:txBody>
                  <a:tcPr marL="93787" marR="93787" marT="46894" marB="468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5.34</a:t>
                      </a:r>
                    </a:p>
                  </a:txBody>
                  <a:tcPr marL="93787" marR="93787" marT="46894" marB="468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018121"/>
                  </a:ext>
                </a:extLst>
              </a:tr>
            </a:tbl>
          </a:graphicData>
        </a:graphic>
      </p:graphicFrame>
      <p:sp>
        <p:nvSpPr>
          <p:cNvPr id="58" name="Title 1"/>
          <p:cNvSpPr txBox="1">
            <a:spLocks/>
          </p:cNvSpPr>
          <p:nvPr/>
        </p:nvSpPr>
        <p:spPr>
          <a:xfrm>
            <a:off x="11658572" y="25605351"/>
            <a:ext cx="9991591" cy="768379"/>
          </a:xfrm>
          <a:prstGeom prst="rect">
            <a:avLst/>
          </a:prstGeom>
          <a:effectLst/>
        </p:spPr>
        <p:txBody>
          <a:bodyPr vert="horz" lIns="93787" tIns="46894" rIns="93787" bIns="46894" rtlCol="0" anchor="b">
            <a:noAutofit/>
          </a:bodyPr>
          <a:lstStyle>
            <a:lvl1pPr algn="ctr" defTabSz="21396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4: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reactivity indices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(E)-substituted-nitroethene ,C1 (ethylene derivative)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-pyridin-3-yl-</a:t>
            </a:r>
            <a:r>
              <a:rPr lang="en-GB" sz="20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-substituted nitrones ,C2 (three-atom components)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R1= CCl</a:t>
            </a:r>
            <a:r>
              <a:rPr lang="en-GB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 = Phenyl</a:t>
            </a:r>
          </a:p>
          <a:p>
            <a:pPr algn="l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GB" sz="2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highest nucleophilicity,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value whiles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highest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electrophilicity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. This indicates that electrons will flow from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944403"/>
              </p:ext>
            </p:extLst>
          </p:nvPr>
        </p:nvGraphicFramePr>
        <p:xfrm>
          <a:off x="11726992" y="19518735"/>
          <a:ext cx="9883821" cy="2242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6672">
                  <a:extLst>
                    <a:ext uri="{9D8B030D-6E8A-4147-A177-3AD203B41FA5}">
                      <a16:colId xmlns:a16="http://schemas.microsoft.com/office/drawing/2014/main" val="2754902413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656742208"/>
                    </a:ext>
                  </a:extLst>
                </a:gridCol>
                <a:gridCol w="1789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9002">
                  <a:extLst>
                    <a:ext uri="{9D8B030D-6E8A-4147-A177-3AD203B41FA5}">
                      <a16:colId xmlns:a16="http://schemas.microsoft.com/office/drawing/2014/main" val="3268610064"/>
                    </a:ext>
                  </a:extLst>
                </a:gridCol>
                <a:gridCol w="1870304">
                  <a:extLst>
                    <a:ext uri="{9D8B030D-6E8A-4147-A177-3AD203B41FA5}">
                      <a16:colId xmlns:a16="http://schemas.microsoft.com/office/drawing/2014/main" val="4203097287"/>
                    </a:ext>
                  </a:extLst>
                </a:gridCol>
              </a:tblGrid>
              <a:tr h="792700">
                <a:tc>
                  <a:txBody>
                    <a:bodyPr/>
                    <a:lstStyle/>
                    <a:p>
                      <a:r>
                        <a:rPr lang="en-GB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SUBSTITUENTS </a:t>
                      </a:r>
                    </a:p>
                    <a:p>
                      <a:r>
                        <a:rPr lang="en-GB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                    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TS1A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TS2A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TS1B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TS2B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913942"/>
                  </a:ext>
                </a:extLst>
              </a:tr>
              <a:tr h="482633">
                <a:tc>
                  <a:txBody>
                    <a:bodyPr/>
                    <a:lstStyle/>
                    <a:p>
                      <a:r>
                        <a:rPr lang="en-GB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Methyl</a:t>
                      </a:r>
                      <a:endParaRPr 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6.44</a:t>
                      </a:r>
                      <a:endParaRPr 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3.27</a:t>
                      </a:r>
                      <a:endParaRPr 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10.00</a:t>
                      </a:r>
                      <a:endParaRPr 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11.42</a:t>
                      </a:r>
                      <a:endParaRPr 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2415847"/>
                  </a:ext>
                </a:extLst>
              </a:tr>
              <a:tr h="482633">
                <a:tc>
                  <a:txBody>
                    <a:bodyPr/>
                    <a:lstStyle/>
                    <a:p>
                      <a:r>
                        <a:rPr lang="en-GB" sz="2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Cyano</a:t>
                      </a:r>
                      <a:endParaRPr 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/>
                </a:tc>
                <a:tc>
                  <a:txBody>
                    <a:bodyPr/>
                    <a:lstStyle/>
                    <a:p>
                      <a:r>
                        <a:rPr lang="en-GB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4.01</a:t>
                      </a:r>
                      <a:endParaRPr 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/>
                </a:tc>
                <a:tc>
                  <a:txBody>
                    <a:bodyPr/>
                    <a:lstStyle/>
                    <a:p>
                      <a:r>
                        <a:rPr lang="en-GB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</a:t>
                      </a:r>
                      <a:endParaRPr 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/>
                </a:tc>
                <a:tc>
                  <a:txBody>
                    <a:bodyPr/>
                    <a:lstStyle/>
                    <a:p>
                      <a:r>
                        <a:rPr lang="en-GB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7.04</a:t>
                      </a:r>
                      <a:endParaRPr 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/>
                </a:tc>
                <a:tc>
                  <a:txBody>
                    <a:bodyPr/>
                    <a:lstStyle/>
                    <a:p>
                      <a:r>
                        <a:rPr lang="en-GB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6.93</a:t>
                      </a:r>
                      <a:endParaRPr 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/>
                </a:tc>
                <a:extLst>
                  <a:ext uri="{0D108BD9-81ED-4DB2-BD59-A6C34878D82A}">
                    <a16:rowId xmlns:a16="http://schemas.microsoft.com/office/drawing/2014/main" val="529953579"/>
                  </a:ext>
                </a:extLst>
              </a:tr>
              <a:tr h="482633">
                <a:tc>
                  <a:txBody>
                    <a:bodyPr/>
                    <a:lstStyle/>
                    <a:p>
                      <a:r>
                        <a:rPr lang="en-GB" sz="2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4-Br-Phenyl</a:t>
                      </a:r>
                      <a:endParaRPr lang="en-US" sz="23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5.55</a:t>
                      </a:r>
                      <a:endParaRPr 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4.58</a:t>
                      </a:r>
                      <a:endParaRPr 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8.44</a:t>
                      </a:r>
                      <a:endParaRPr 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59673"/>
                  </a:ext>
                </a:extLst>
              </a:tr>
            </a:tbl>
          </a:graphicData>
        </a:graphic>
      </p:graphicFrame>
      <p:sp>
        <p:nvSpPr>
          <p:cNvPr id="60" name="Title 1"/>
          <p:cNvSpPr txBox="1">
            <a:spLocks/>
          </p:cNvSpPr>
          <p:nvPr/>
        </p:nvSpPr>
        <p:spPr>
          <a:xfrm>
            <a:off x="11741809" y="21886866"/>
            <a:ext cx="10039552" cy="853861"/>
          </a:xfrm>
          <a:prstGeom prst="rect">
            <a:avLst/>
          </a:prstGeom>
          <a:effectLst/>
        </p:spPr>
        <p:txBody>
          <a:bodyPr vert="horz" lIns="93787" tIns="46894" rIns="93787" bIns="46894" rtlCol="0" anchor="b">
            <a:noAutofit/>
          </a:bodyPr>
          <a:lstStyle>
            <a:lvl1pPr algn="ctr" defTabSz="21396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3: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energies (in kcal/mol) of the various elementary steps in the reaction between 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(E)-substituted-nitroethene derivatives </a:t>
            </a: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</a:t>
            </a:r>
            <a:r>
              <a:rPr lang="en-GB" sz="2200" i="1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GB" sz="22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-pyridin-3-yl-</a:t>
            </a:r>
            <a:r>
              <a:rPr lang="en-GB" sz="2200" i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2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-substituted </a:t>
            </a:r>
            <a:r>
              <a:rPr lang="en-GB" sz="22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nitrones. 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R1 = CCl</a:t>
            </a:r>
            <a:r>
              <a:rPr lang="en-GB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endParaRPr lang="en-GB" sz="22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endParaRPr lang="en-GB" sz="2200" dirty="0">
              <a:solidFill>
                <a:srgbClr val="4472C4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endParaRPr lang="en-GB" sz="2200" dirty="0">
              <a:solidFill>
                <a:srgbClr val="4472C4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endParaRPr lang="en-GB" sz="2200" dirty="0">
              <a:solidFill>
                <a:srgbClr val="4472C4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endParaRPr lang="en-GB" sz="2200" dirty="0">
              <a:solidFill>
                <a:srgbClr val="4472C4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endParaRPr lang="en-GB" sz="2200" dirty="0">
              <a:solidFill>
                <a:srgbClr val="4472C4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endParaRPr lang="en-GB" sz="2200" dirty="0">
              <a:solidFill>
                <a:srgbClr val="4472C4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endParaRPr lang="en-GB" sz="2200" dirty="0">
              <a:solidFill>
                <a:srgbClr val="4472C4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en-GB" sz="22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GB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 </a:t>
            </a:r>
            <a:r>
              <a:rPr lang="en-GB" sz="2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Increasing the electron density on the nitrogen of the nitrone increases the activation energies but the energetic trend remains the same throughout.</a:t>
            </a:r>
          </a:p>
          <a:p>
            <a:pPr algn="l"/>
            <a:r>
              <a:rPr lang="en-GB" sz="2200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itle 3"/>
          <p:cNvSpPr txBox="1">
            <a:spLocks/>
          </p:cNvSpPr>
          <p:nvPr/>
        </p:nvSpPr>
        <p:spPr>
          <a:xfrm>
            <a:off x="166604" y="31310432"/>
            <a:ext cx="11108446" cy="779614"/>
          </a:xfrm>
          <a:prstGeom prst="rect">
            <a:avLst/>
          </a:prstGeom>
          <a:effectLst/>
        </p:spPr>
        <p:txBody>
          <a:bodyPr vert="horz" lIns="93787" tIns="46894" rIns="93787" bIns="46894" rtlCol="0" anchor="b">
            <a:noAutofit/>
          </a:bodyPr>
          <a:lstStyle>
            <a:lvl1pPr algn="ctr" defTabSz="21396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25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</a:t>
            </a:r>
            <a:r>
              <a:rPr lang="en-GB" sz="22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energies (in kcal/mol) of the various elementary steps in the reaction of </a:t>
            </a:r>
            <a:r>
              <a:rPr lang="en-US" sz="2257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(E)-substituted-nitroethene derivatives</a:t>
            </a:r>
            <a:r>
              <a:rPr lang="en-US" sz="2257" dirty="0">
                <a:latin typeface="Times New Roman" panose="02020603050405020304" charset="0"/>
                <a:cs typeface="Times New Roman" panose="02020603050405020304" charset="0"/>
              </a:rPr>
              <a:t> with </a:t>
            </a:r>
            <a:r>
              <a:rPr lang="en-US" sz="2257" i="1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257" b="1" i="1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sz="2257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pyridin-3-yl-</a:t>
            </a:r>
            <a:r>
              <a:rPr lang="en-US" sz="2257" i="1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257" b="1" i="1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sz="2257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substituted nitrones</a:t>
            </a:r>
            <a:r>
              <a:rPr lang="en-GB" sz="2257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</a:p>
          <a:p>
            <a:pPr algn="just"/>
            <a:r>
              <a:rPr lang="en-GB" sz="2257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 = Phenyl</a:t>
            </a:r>
          </a:p>
          <a:p>
            <a:pPr algn="just"/>
            <a:endParaRPr lang="en-GB" sz="2257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257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257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257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257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257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257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257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257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5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5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25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5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5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Electron donating groups increase the activation energies of the reaction whiles electron withdrawing groups decrease the activation energies. The energetic trend remains the same throughout.</a:t>
            </a:r>
          </a:p>
          <a:p>
            <a:pPr algn="just"/>
            <a:endParaRPr lang="en-US" sz="225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348608"/>
              </p:ext>
            </p:extLst>
          </p:nvPr>
        </p:nvGraphicFramePr>
        <p:xfrm>
          <a:off x="320982" y="26576104"/>
          <a:ext cx="11010840" cy="4178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8124">
                  <a:extLst>
                    <a:ext uri="{9D8B030D-6E8A-4147-A177-3AD203B41FA5}">
                      <a16:colId xmlns:a16="http://schemas.microsoft.com/office/drawing/2014/main" val="1919702227"/>
                    </a:ext>
                  </a:extLst>
                </a:gridCol>
                <a:gridCol w="1789043">
                  <a:extLst>
                    <a:ext uri="{9D8B030D-6E8A-4147-A177-3AD203B41FA5}">
                      <a16:colId xmlns:a16="http://schemas.microsoft.com/office/drawing/2014/main" val="3044879404"/>
                    </a:ext>
                  </a:extLst>
                </a:gridCol>
                <a:gridCol w="2107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7339">
                  <a:extLst>
                    <a:ext uri="{9D8B030D-6E8A-4147-A177-3AD203B41FA5}">
                      <a16:colId xmlns:a16="http://schemas.microsoft.com/office/drawing/2014/main" val="2385840979"/>
                    </a:ext>
                  </a:extLst>
                </a:gridCol>
                <a:gridCol w="1789238">
                  <a:extLst>
                    <a:ext uri="{9D8B030D-6E8A-4147-A177-3AD203B41FA5}">
                      <a16:colId xmlns:a16="http://schemas.microsoft.com/office/drawing/2014/main" val="172787512"/>
                    </a:ext>
                  </a:extLst>
                </a:gridCol>
              </a:tblGrid>
              <a:tr h="885038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SUBSTITUENTS</a:t>
                      </a:r>
                    </a:p>
                    <a:p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                               </a:t>
                      </a: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TS1A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TS2A</a:t>
                      </a: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TS1B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TS2B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7621008"/>
                  </a:ext>
                </a:extLst>
              </a:tr>
              <a:tr h="492807">
                <a:tc>
                  <a:txBody>
                    <a:bodyPr/>
                    <a:lstStyle/>
                    <a:p>
                      <a:r>
                        <a:rPr lang="en-GB" sz="2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5.08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4.32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4.65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5.59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9157034"/>
                  </a:ext>
                </a:extLst>
              </a:tr>
              <a:tr h="743659">
                <a:tc>
                  <a:txBody>
                    <a:bodyPr/>
                    <a:lstStyle/>
                    <a:p>
                      <a:r>
                        <a:rPr lang="en-GB" sz="2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</a:t>
                      </a: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8.41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4.38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11.35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12.82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543853"/>
                  </a:ext>
                </a:extLst>
              </a:tr>
              <a:tr h="743659">
                <a:tc>
                  <a:txBody>
                    <a:bodyPr/>
                    <a:lstStyle/>
                    <a:p>
                      <a:r>
                        <a:rPr lang="en-GB" sz="2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8.40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-</a:t>
                      </a: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15.82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11.02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6798319"/>
                  </a:ext>
                </a:extLst>
              </a:tr>
              <a:tr h="743659">
                <a:tc>
                  <a:txBody>
                    <a:bodyPr/>
                    <a:lstStyle/>
                    <a:p>
                      <a:r>
                        <a:rPr lang="en-GB" sz="2600" b="0" i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GB" sz="2600" b="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2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12.90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9.94</a:t>
                      </a: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21.06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20.27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950763"/>
                  </a:ext>
                </a:extLst>
              </a:tr>
              <a:tr h="569926">
                <a:tc>
                  <a:txBody>
                    <a:bodyPr/>
                    <a:lstStyle/>
                    <a:p>
                      <a:r>
                        <a:rPr lang="en-GB" sz="2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6.23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3.77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7.17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8.99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8295155"/>
                  </a:ext>
                </a:extLst>
              </a:tr>
            </a:tbl>
          </a:graphicData>
        </a:graphic>
      </p:graphicFrame>
      <p:graphicFrame>
        <p:nvGraphicFramePr>
          <p:cNvPr id="63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892082"/>
              </p:ext>
            </p:extLst>
          </p:nvPr>
        </p:nvGraphicFramePr>
        <p:xfrm>
          <a:off x="214033" y="23592041"/>
          <a:ext cx="10980214" cy="1449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2425">
                  <a:extLst>
                    <a:ext uri="{9D8B030D-6E8A-4147-A177-3AD203B41FA5}">
                      <a16:colId xmlns:a16="http://schemas.microsoft.com/office/drawing/2014/main" val="1799579860"/>
                    </a:ext>
                  </a:extLst>
                </a:gridCol>
                <a:gridCol w="1018674">
                  <a:extLst>
                    <a:ext uri="{9D8B030D-6E8A-4147-A177-3AD203B41FA5}">
                      <a16:colId xmlns:a16="http://schemas.microsoft.com/office/drawing/2014/main" val="2071956955"/>
                    </a:ext>
                  </a:extLst>
                </a:gridCol>
                <a:gridCol w="1018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633">
                  <a:extLst>
                    <a:ext uri="{9D8B030D-6E8A-4147-A177-3AD203B41FA5}">
                      <a16:colId xmlns:a16="http://schemas.microsoft.com/office/drawing/2014/main" val="3385270414"/>
                    </a:ext>
                  </a:extLst>
                </a:gridCol>
                <a:gridCol w="1253753">
                  <a:extLst>
                    <a:ext uri="{9D8B030D-6E8A-4147-A177-3AD203B41FA5}">
                      <a16:colId xmlns:a16="http://schemas.microsoft.com/office/drawing/2014/main" val="1821790130"/>
                    </a:ext>
                  </a:extLst>
                </a:gridCol>
                <a:gridCol w="1253753">
                  <a:extLst>
                    <a:ext uri="{9D8B030D-6E8A-4147-A177-3AD203B41FA5}">
                      <a16:colId xmlns:a16="http://schemas.microsoft.com/office/drawing/2014/main" val="2584514766"/>
                    </a:ext>
                  </a:extLst>
                </a:gridCol>
                <a:gridCol w="125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3155">
                  <a:extLst>
                    <a:ext uri="{9D8B030D-6E8A-4147-A177-3AD203B41FA5}">
                      <a16:colId xmlns:a16="http://schemas.microsoft.com/office/drawing/2014/main" val="370095104"/>
                    </a:ext>
                  </a:extLst>
                </a:gridCol>
                <a:gridCol w="1168394">
                  <a:extLst>
                    <a:ext uri="{9D8B030D-6E8A-4147-A177-3AD203B41FA5}">
                      <a16:colId xmlns:a16="http://schemas.microsoft.com/office/drawing/2014/main" val="1637557630"/>
                    </a:ext>
                  </a:extLst>
                </a:gridCol>
              </a:tblGrid>
              <a:tr h="406412">
                <a:tc>
                  <a:txBody>
                    <a:bodyPr/>
                    <a:lstStyle/>
                    <a:p>
                      <a:r>
                        <a:rPr lang="en-GB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SOLVENT</a:t>
                      </a:r>
                      <a:endParaRPr 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TS1A</a:t>
                      </a:r>
                      <a:endParaRPr 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TS2A</a:t>
                      </a:r>
                      <a:endParaRPr 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TS1B</a:t>
                      </a:r>
                      <a:endParaRPr 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TS2B</a:t>
                      </a:r>
                      <a:endParaRPr 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P1A</a:t>
                      </a:r>
                      <a:endParaRPr 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P2A</a:t>
                      </a:r>
                      <a:endParaRPr 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P1B</a:t>
                      </a:r>
                      <a:endParaRPr 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P2B</a:t>
                      </a:r>
                      <a:endParaRPr 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043437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Benzene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5.35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4.32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8.22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-23.12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-21.35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-25.79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-20.85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67860770"/>
                  </a:ext>
                </a:extLst>
              </a:tr>
              <a:tr h="468937"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Toluene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5.37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4.43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8.31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-23.03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-21.29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-25.72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-20.79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787" marR="93787" marT="46894" marB="4689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366857"/>
                  </a:ext>
                </a:extLst>
              </a:tr>
            </a:tbl>
          </a:graphicData>
        </a:graphic>
      </p:graphicFrame>
      <p:sp>
        <p:nvSpPr>
          <p:cNvPr id="64" name="Title 1"/>
          <p:cNvSpPr txBox="1">
            <a:spLocks/>
          </p:cNvSpPr>
          <p:nvPr/>
        </p:nvSpPr>
        <p:spPr>
          <a:xfrm>
            <a:off x="154381" y="22725232"/>
            <a:ext cx="11238107" cy="809874"/>
          </a:xfrm>
          <a:prstGeom prst="rect">
            <a:avLst/>
          </a:prstGeom>
          <a:effectLst/>
        </p:spPr>
        <p:txBody>
          <a:bodyPr vert="horz" lIns="93787" tIns="46894" rIns="93787" bIns="46894" rtlCol="0" anchor="b">
            <a:noAutofit/>
          </a:bodyPr>
          <a:lstStyle>
            <a:lvl1pPr algn="ctr" defTabSz="21396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6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</a:t>
            </a:r>
            <a:r>
              <a:rPr lang="en-GB" sz="2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Activation energies and reaction energies of the various elementary steps in the reaction between</a:t>
            </a:r>
            <a:r>
              <a:rPr lang="en-GB" sz="2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62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(E)-substituted-nitroethene derivatives</a:t>
            </a:r>
            <a:r>
              <a:rPr lang="en-US" sz="2462" dirty="0">
                <a:latin typeface="Times New Roman" panose="02020603050405020304" charset="0"/>
                <a:cs typeface="Times New Roman" panose="02020603050405020304" charset="0"/>
              </a:rPr>
              <a:t> with</a:t>
            </a:r>
            <a:r>
              <a:rPr lang="en-US" sz="2462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62" i="1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C-</a:t>
            </a:r>
            <a:r>
              <a:rPr lang="en-US" sz="2462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pyridin-3-yl-</a:t>
            </a:r>
            <a:r>
              <a:rPr lang="en-US" sz="2462" i="1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462" b="1" i="1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sz="2462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substituted nitrones</a:t>
            </a:r>
            <a:r>
              <a:rPr lang="en-GB" sz="14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solvent phase.</a:t>
            </a:r>
            <a:r>
              <a:rPr lang="en-GB" sz="14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6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 = CCl</a:t>
            </a:r>
            <a:r>
              <a:rPr lang="en-GB" sz="2462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246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462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 = Phenyl </a:t>
            </a:r>
            <a:endParaRPr lang="en-GB" sz="1436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460036"/>
              </p:ext>
            </p:extLst>
          </p:nvPr>
        </p:nvGraphicFramePr>
        <p:xfrm>
          <a:off x="461963" y="5618163"/>
          <a:ext cx="10488612" cy="288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7061928" imgH="1938071" progId="ChemDraw.Document.6.0">
                  <p:embed/>
                </p:oleObj>
              </mc:Choice>
              <mc:Fallback>
                <p:oleObj name="CS ChemDraw Drawing" r:id="rId10" imgW="7061928" imgH="193807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1963" y="5618163"/>
                        <a:ext cx="10488612" cy="288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49" y="19660070"/>
            <a:ext cx="916027" cy="10603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6604" y="25455326"/>
            <a:ext cx="11163075" cy="635764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61"/>
          </a:p>
        </p:txBody>
      </p:sp>
      <p:sp>
        <p:nvSpPr>
          <p:cNvPr id="15" name="Rectangle 14"/>
          <p:cNvSpPr/>
          <p:nvPr/>
        </p:nvSpPr>
        <p:spPr>
          <a:xfrm>
            <a:off x="154381" y="22313797"/>
            <a:ext cx="11206326" cy="28255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61"/>
          </a:p>
        </p:txBody>
      </p:sp>
      <p:sp>
        <p:nvSpPr>
          <p:cNvPr id="19" name="Rectangle 18"/>
          <p:cNvSpPr/>
          <p:nvPr/>
        </p:nvSpPr>
        <p:spPr>
          <a:xfrm>
            <a:off x="11577571" y="22596111"/>
            <a:ext cx="10155828" cy="362565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61"/>
          </a:p>
        </p:txBody>
      </p:sp>
      <p:sp>
        <p:nvSpPr>
          <p:cNvPr id="20" name="Rectangle 19"/>
          <p:cNvSpPr/>
          <p:nvPr/>
        </p:nvSpPr>
        <p:spPr>
          <a:xfrm>
            <a:off x="11590989" y="18345541"/>
            <a:ext cx="10155828" cy="406846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61"/>
          </a:p>
        </p:txBody>
      </p:sp>
      <p:sp>
        <p:nvSpPr>
          <p:cNvPr id="21" name="Rectangle 20"/>
          <p:cNvSpPr/>
          <p:nvPr/>
        </p:nvSpPr>
        <p:spPr>
          <a:xfrm>
            <a:off x="11566488" y="2380262"/>
            <a:ext cx="10180329" cy="853884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61"/>
          </a:p>
        </p:txBody>
      </p:sp>
      <p:sp>
        <p:nvSpPr>
          <p:cNvPr id="23" name="Rectangle 22"/>
          <p:cNvSpPr/>
          <p:nvPr/>
        </p:nvSpPr>
        <p:spPr>
          <a:xfrm>
            <a:off x="11561920" y="11091787"/>
            <a:ext cx="10184897" cy="707165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6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947" y="1020633"/>
            <a:ext cx="1298741" cy="1177525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501734"/>
              </p:ext>
            </p:extLst>
          </p:nvPr>
        </p:nvGraphicFramePr>
        <p:xfrm>
          <a:off x="11647488" y="2529290"/>
          <a:ext cx="10109200" cy="832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10739197" imgH="8864994" progId="ChemDraw.Document.6.0">
                  <p:embed/>
                </p:oleObj>
              </mc:Choice>
              <mc:Fallback>
                <p:oleObj name="CS ChemDraw Drawing" r:id="rId14" imgW="10739197" imgH="886499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647488" y="2529290"/>
                        <a:ext cx="10109200" cy="832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/>
          <p:cNvSpPr/>
          <p:nvPr/>
        </p:nvSpPr>
        <p:spPr>
          <a:xfrm>
            <a:off x="99390" y="9719452"/>
            <a:ext cx="11261317" cy="918155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SCHEME OF STUDY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2912" y="18530490"/>
            <a:ext cx="11276767" cy="918155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3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TOOLS AND METHODS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8010" y="32016275"/>
            <a:ext cx="21673351" cy="87165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3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9190" y="21222959"/>
            <a:ext cx="11287427" cy="918155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3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513347" y="26316261"/>
            <a:ext cx="10268014" cy="918155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3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4381" y="10790263"/>
            <a:ext cx="11175298" cy="764346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61"/>
          </a:p>
        </p:txBody>
      </p:sp>
    </p:spTree>
    <p:extLst>
      <p:ext uri="{BB962C8B-B14F-4D97-AF65-F5344CB8AC3E}">
        <p14:creationId xmlns:p14="http://schemas.microsoft.com/office/powerpoint/2010/main" val="368613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21632572</TotalTime>
  <Words>634</Words>
  <Application>Microsoft Office PowerPoint</Application>
  <PresentationFormat>Custom</PresentationFormat>
  <Paragraphs>169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CS ChemDraw Drawing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MMC2</dc:creator>
  <cp:lastModifiedBy>Oscar Adjei Boadi Appiah</cp:lastModifiedBy>
  <cp:revision>544</cp:revision>
  <dcterms:created xsi:type="dcterms:W3CDTF">2017-01-14T13:16:10Z</dcterms:created>
  <dcterms:modified xsi:type="dcterms:W3CDTF">2023-10-02T07:11:36Z</dcterms:modified>
</cp:coreProperties>
</file>