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1c9f112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1c9f112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1c9f112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1c9f112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1c9f1126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1c9f1126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1c9f1126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1c9f1126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1c9f1126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1c9f1126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1c9f1126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1c9f1126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1c9f1126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1c9f1126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1c9f1126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1c9f1126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1c9f1126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1c9f1126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1c9f1126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1c9f1126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1c9f1126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1c9f1126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1c9f1126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1c9f1126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1c9f1126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1c9f1126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1c9f1126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1c9f1126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1c9f112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1c9f112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1c9f1126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1c9f1126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1c9f1126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1c9f1126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OESON Data Science</a:t>
            </a:r>
            <a:endParaRPr/>
          </a:p>
          <a:p>
            <a:pPr indent="0" lvl="0" marL="0" rtl="0" algn="l">
              <a:spcBef>
                <a:spcPts val="0"/>
              </a:spcBef>
              <a:spcAft>
                <a:spcPts val="0"/>
              </a:spcAft>
              <a:buNone/>
            </a:pPr>
            <a:r>
              <a:rPr lang="en"/>
              <a:t>Image Processing Project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Oscar Bowie</a:t>
            </a:r>
            <a:endParaRPr/>
          </a:p>
          <a:p>
            <a:pPr indent="0" lvl="0" marL="0" rtl="0" algn="l">
              <a:spcBef>
                <a:spcPts val="0"/>
              </a:spcBef>
              <a:spcAft>
                <a:spcPts val="0"/>
              </a:spcAft>
              <a:buNone/>
            </a:pPr>
            <a:r>
              <a:rPr lang="en"/>
              <a:t>Data Science Batch-2023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4</a:t>
            </a:r>
            <a:r>
              <a:rPr lang="en"/>
              <a:t> instead added an additional dense layer to model 1, for a total of 1 convolution layer, and 2 dense layers (of the same size).</a:t>
            </a:r>
            <a:endParaRPr/>
          </a:p>
          <a:p>
            <a:pPr indent="0" lvl="0" marL="0" rtl="0" algn="l">
              <a:spcBef>
                <a:spcPts val="1200"/>
              </a:spcBef>
              <a:spcAft>
                <a:spcPts val="1200"/>
              </a:spcAft>
              <a:buNone/>
            </a:pPr>
            <a:r>
              <a:rPr lang="en"/>
              <a:t>However, model 4 was also outperformed by model 1, with higher loss and lower accuracy.</a:t>
            </a:r>
            <a:endParaRPr/>
          </a:p>
        </p:txBody>
      </p:sp>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4</a:t>
            </a:r>
            <a:endParaRPr/>
          </a:p>
        </p:txBody>
      </p:sp>
      <p:pic>
        <p:nvPicPr>
          <p:cNvPr id="128" name="Google Shape;128;p22"/>
          <p:cNvPicPr preferRelativeResize="0"/>
          <p:nvPr/>
        </p:nvPicPr>
        <p:blipFill>
          <a:blip r:embed="rId3">
            <a:alphaModFix/>
          </a:blip>
          <a:stretch>
            <a:fillRect/>
          </a:stretch>
        </p:blipFill>
        <p:spPr>
          <a:xfrm>
            <a:off x="4572000" y="1370250"/>
            <a:ext cx="4276525" cy="352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4 Accuracy and Comparison</a:t>
            </a:r>
            <a:endParaRPr/>
          </a:p>
        </p:txBody>
      </p:sp>
      <p:pic>
        <p:nvPicPr>
          <p:cNvPr id="134" name="Google Shape;134;p23"/>
          <p:cNvPicPr preferRelativeResize="0"/>
          <p:nvPr/>
        </p:nvPicPr>
        <p:blipFill>
          <a:blip r:embed="rId3">
            <a:alphaModFix/>
          </a:blip>
          <a:stretch>
            <a:fillRect/>
          </a:stretch>
        </p:blipFill>
        <p:spPr>
          <a:xfrm>
            <a:off x="798862" y="1363075"/>
            <a:ext cx="7546324" cy="367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5 increased the number of filters on the convolution from 16 to 32, and left everything else untouched, for a total of 1 convolution layer (32 instead of 16 filters), and 1 dense layer.</a:t>
            </a:r>
            <a:endParaRPr/>
          </a:p>
          <a:p>
            <a:pPr indent="0" lvl="0" marL="0" rtl="0" algn="l">
              <a:spcBef>
                <a:spcPts val="1200"/>
              </a:spcBef>
              <a:spcAft>
                <a:spcPts val="1200"/>
              </a:spcAft>
              <a:buNone/>
            </a:pPr>
            <a:r>
              <a:rPr lang="en"/>
              <a:t>Model 5 performed similarly to model 1, with a slightly lower accuracy, and a slightly higher loss.</a:t>
            </a:r>
            <a:endParaRPr/>
          </a:p>
        </p:txBody>
      </p:sp>
      <p:sp>
        <p:nvSpPr>
          <p:cNvPr id="140" name="Google Shape;140;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5</a:t>
            </a:r>
            <a:endParaRPr/>
          </a:p>
        </p:txBody>
      </p:sp>
      <p:pic>
        <p:nvPicPr>
          <p:cNvPr id="141" name="Google Shape;141;p24"/>
          <p:cNvPicPr preferRelativeResize="0"/>
          <p:nvPr/>
        </p:nvPicPr>
        <p:blipFill>
          <a:blip r:embed="rId3">
            <a:alphaModFix/>
          </a:blip>
          <a:stretch>
            <a:fillRect/>
          </a:stretch>
        </p:blipFill>
        <p:spPr>
          <a:xfrm>
            <a:off x="4572000" y="1559050"/>
            <a:ext cx="4270150" cy="317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5 Accuracy and Comparison</a:t>
            </a:r>
            <a:endParaRPr/>
          </a:p>
        </p:txBody>
      </p:sp>
      <p:pic>
        <p:nvPicPr>
          <p:cNvPr id="147" name="Google Shape;147;p25"/>
          <p:cNvPicPr preferRelativeResize="0"/>
          <p:nvPr/>
        </p:nvPicPr>
        <p:blipFill>
          <a:blip r:embed="rId3">
            <a:alphaModFix/>
          </a:blip>
          <a:stretch>
            <a:fillRect/>
          </a:stretch>
        </p:blipFill>
        <p:spPr>
          <a:xfrm>
            <a:off x="757375" y="1350925"/>
            <a:ext cx="7629249" cy="3714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this point, tweaking the model seemed to bring down the accuracy in most scenarios, so model 1 was run on a training set of 8000 data points instead of 4000 to see if accuracy improved.</a:t>
            </a:r>
            <a:endParaRPr/>
          </a:p>
        </p:txBody>
      </p:sp>
      <p:sp>
        <p:nvSpPr>
          <p:cNvPr id="153" name="Google Shape;15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Medium Training Data</a:t>
            </a:r>
            <a:endParaRPr/>
          </a:p>
        </p:txBody>
      </p:sp>
      <p:pic>
        <p:nvPicPr>
          <p:cNvPr id="154" name="Google Shape;154;p26"/>
          <p:cNvPicPr preferRelativeResize="0"/>
          <p:nvPr/>
        </p:nvPicPr>
        <p:blipFill>
          <a:blip r:embed="rId3">
            <a:alphaModFix/>
          </a:blip>
          <a:stretch>
            <a:fillRect/>
          </a:stretch>
        </p:blipFill>
        <p:spPr>
          <a:xfrm>
            <a:off x="4770725" y="1505700"/>
            <a:ext cx="3925275" cy="294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(M) Accuracy and Comparison</a:t>
            </a:r>
            <a:endParaRPr/>
          </a:p>
        </p:txBody>
      </p:sp>
      <p:pic>
        <p:nvPicPr>
          <p:cNvPr id="160" name="Google Shape;160;p27"/>
          <p:cNvPicPr preferRelativeResize="0"/>
          <p:nvPr/>
        </p:nvPicPr>
        <p:blipFill>
          <a:blip r:embed="rId3">
            <a:alphaModFix/>
          </a:blip>
          <a:stretch>
            <a:fillRect/>
          </a:stretch>
        </p:blipFill>
        <p:spPr>
          <a:xfrm>
            <a:off x="757375" y="1309875"/>
            <a:ext cx="7629249" cy="371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improved drastically from 4000 samples to 8000 samples, so this was doubled again to 16000 and model 1 was trained again.</a:t>
            </a:r>
            <a:endParaRPr/>
          </a:p>
          <a:p>
            <a:pPr indent="0" lvl="0" marL="0" rtl="0" algn="l">
              <a:spcBef>
                <a:spcPts val="1200"/>
              </a:spcBef>
              <a:spcAft>
                <a:spcPts val="1200"/>
              </a:spcAft>
              <a:buNone/>
            </a:pPr>
            <a:r>
              <a:rPr lang="en"/>
              <a:t>This yielded an accuracy of ~86%.</a:t>
            </a:r>
            <a:endParaRPr/>
          </a:p>
        </p:txBody>
      </p:sp>
      <p:sp>
        <p:nvSpPr>
          <p:cNvPr id="166" name="Google Shape;16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Large Training Data</a:t>
            </a:r>
            <a:endParaRPr/>
          </a:p>
        </p:txBody>
      </p:sp>
      <p:pic>
        <p:nvPicPr>
          <p:cNvPr id="167" name="Google Shape;167;p28"/>
          <p:cNvPicPr preferRelativeResize="0"/>
          <p:nvPr/>
        </p:nvPicPr>
        <p:blipFill>
          <a:blip r:embed="rId3">
            <a:alphaModFix/>
          </a:blip>
          <a:stretch>
            <a:fillRect/>
          </a:stretch>
        </p:blipFill>
        <p:spPr>
          <a:xfrm>
            <a:off x="4907050" y="1702775"/>
            <a:ext cx="3925275" cy="294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(L) Accuracy and Comparison</a:t>
            </a:r>
            <a:endParaRPr/>
          </a:p>
        </p:txBody>
      </p:sp>
      <p:pic>
        <p:nvPicPr>
          <p:cNvPr id="173" name="Google Shape;173;p29"/>
          <p:cNvPicPr preferRelativeResize="0"/>
          <p:nvPr/>
        </p:nvPicPr>
        <p:blipFill>
          <a:blip r:embed="rId3">
            <a:alphaModFix/>
          </a:blip>
          <a:stretch>
            <a:fillRect/>
          </a:stretch>
        </p:blipFill>
        <p:spPr>
          <a:xfrm>
            <a:off x="757400" y="1326300"/>
            <a:ext cx="7629249" cy="3714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79" name="Google Shape;179;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on the 16000 training set had an overall accuracy of ~86%. It classified correctly most on architecture images, followed by travel and adventure, then </a:t>
            </a:r>
            <a:r>
              <a:rPr lang="en"/>
              <a:t>art </a:t>
            </a:r>
            <a:r>
              <a:rPr lang="en"/>
              <a:t>and culture, then food and drinks, with fairly similar precision and recall scores. This could be further improved using additional data, however the resources required to train were unavailable at the time of testing.</a:t>
            </a:r>
            <a:endParaRPr/>
          </a:p>
        </p:txBody>
      </p:sp>
      <p:pic>
        <p:nvPicPr>
          <p:cNvPr id="180" name="Google Shape;180;p30"/>
          <p:cNvPicPr preferRelativeResize="0"/>
          <p:nvPr/>
        </p:nvPicPr>
        <p:blipFill>
          <a:blip r:embed="rId3">
            <a:alphaModFix/>
          </a:blip>
          <a:stretch>
            <a:fillRect/>
          </a:stretch>
        </p:blipFill>
        <p:spPr>
          <a:xfrm>
            <a:off x="4874625" y="3463782"/>
            <a:ext cx="3706500" cy="14674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project explores a vast dataset of a popular photo studio— a collection of diverse photographs by different photographers. In this project, we will be analyzing this massive dataset, and creating a machine learning model to categorize the images into 4 classes. As such, the machine learning model of choice for this type of processing is a Convolutional Neural Network (CNN). This investigation will be undertaken primarily using the Keras and SKLearn libraries.</a:t>
            </a:r>
            <a:endParaRPr sz="1600"/>
          </a:p>
        </p:txBody>
      </p:sp>
      <p:pic>
        <p:nvPicPr>
          <p:cNvPr id="72" name="Google Shape;72;p14"/>
          <p:cNvPicPr preferRelativeResize="0"/>
          <p:nvPr/>
        </p:nvPicPr>
        <p:blipFill rotWithShape="1">
          <a:blip r:embed="rId3">
            <a:alphaModFix/>
          </a:blip>
          <a:srcRect b="8639" l="11153" r="2587" t="3741"/>
          <a:stretch/>
        </p:blipFill>
        <p:spPr>
          <a:xfrm>
            <a:off x="278875" y="1033588"/>
            <a:ext cx="1308025" cy="1303664"/>
          </a:xfrm>
          <a:prstGeom prst="rect">
            <a:avLst/>
          </a:prstGeom>
          <a:noFill/>
          <a:ln>
            <a:noFill/>
          </a:ln>
        </p:spPr>
      </p:pic>
      <p:pic>
        <p:nvPicPr>
          <p:cNvPr id="73" name="Google Shape;73;p14"/>
          <p:cNvPicPr preferRelativeResize="0"/>
          <p:nvPr/>
        </p:nvPicPr>
        <p:blipFill rotWithShape="1">
          <a:blip r:embed="rId4">
            <a:alphaModFix/>
          </a:blip>
          <a:srcRect b="8824" l="11330" r="2632" t="4059"/>
          <a:stretch/>
        </p:blipFill>
        <p:spPr>
          <a:xfrm>
            <a:off x="721900" y="1968287"/>
            <a:ext cx="1308025" cy="1299575"/>
          </a:xfrm>
          <a:prstGeom prst="rect">
            <a:avLst/>
          </a:prstGeom>
          <a:noFill/>
          <a:ln>
            <a:noFill/>
          </a:ln>
        </p:spPr>
      </p:pic>
      <p:pic>
        <p:nvPicPr>
          <p:cNvPr id="74" name="Google Shape;74;p14"/>
          <p:cNvPicPr preferRelativeResize="0"/>
          <p:nvPr/>
        </p:nvPicPr>
        <p:blipFill rotWithShape="1">
          <a:blip r:embed="rId5">
            <a:alphaModFix/>
          </a:blip>
          <a:srcRect b="8641" l="11600" r="2972" t="3808"/>
          <a:stretch/>
        </p:blipFill>
        <p:spPr>
          <a:xfrm>
            <a:off x="1525718" y="1112537"/>
            <a:ext cx="1278532" cy="1285700"/>
          </a:xfrm>
          <a:prstGeom prst="rect">
            <a:avLst/>
          </a:prstGeom>
          <a:noFill/>
          <a:ln>
            <a:noFill/>
          </a:ln>
        </p:spPr>
      </p:pic>
      <p:pic>
        <p:nvPicPr>
          <p:cNvPr id="75" name="Google Shape;75;p14"/>
          <p:cNvPicPr preferRelativeResize="0"/>
          <p:nvPr/>
        </p:nvPicPr>
        <p:blipFill rotWithShape="1">
          <a:blip r:embed="rId6">
            <a:alphaModFix/>
          </a:blip>
          <a:srcRect b="8792" l="10815" r="2454" t="4326"/>
          <a:stretch/>
        </p:blipFill>
        <p:spPr>
          <a:xfrm>
            <a:off x="1857850" y="2049100"/>
            <a:ext cx="1308025" cy="12857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1" name="Google Shape;81;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initially consisted of a directory with 4 folders, with each folder containing 1 class. These folders, containing images of </a:t>
            </a:r>
            <a:r>
              <a:rPr lang="en"/>
              <a:t>varying</a:t>
            </a:r>
            <a:r>
              <a:rPr lang="en"/>
              <a:t> sizes was read into an array as a (224, 224, 3) numpy array, resizing oversized images where necessary. These were then arranged with their class into the data array.</a:t>
            </a:r>
            <a:endParaRPr/>
          </a:p>
          <a:p>
            <a:pPr indent="0" lvl="0" marL="0" rtl="0" algn="l">
              <a:spcBef>
                <a:spcPts val="1200"/>
              </a:spcBef>
              <a:spcAft>
                <a:spcPts val="1200"/>
              </a:spcAft>
              <a:buNone/>
            </a:pPr>
            <a:r>
              <a:rPr lang="en"/>
              <a:t>While reading, 167/35095 images threw an error, which were </a:t>
            </a:r>
            <a:r>
              <a:rPr lang="en"/>
              <a:t>discarded</a:t>
            </a:r>
            <a:r>
              <a:rPr lang="en"/>
              <a:t>, as this was about 0.5% of the whole dataset.</a:t>
            </a:r>
            <a:endParaRPr/>
          </a:p>
        </p:txBody>
      </p:sp>
      <p:pic>
        <p:nvPicPr>
          <p:cNvPr id="82" name="Google Shape;82;p15"/>
          <p:cNvPicPr preferRelativeResize="0"/>
          <p:nvPr/>
        </p:nvPicPr>
        <p:blipFill>
          <a:blip r:embed="rId3">
            <a:alphaModFix/>
          </a:blip>
          <a:stretch>
            <a:fillRect/>
          </a:stretch>
        </p:blipFill>
        <p:spPr>
          <a:xfrm>
            <a:off x="4741633" y="1505700"/>
            <a:ext cx="4090692" cy="3076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a:t>
            </a:r>
            <a:endParaRPr/>
          </a:p>
        </p:txBody>
      </p:sp>
      <p:sp>
        <p:nvSpPr>
          <p:cNvPr id="88" name="Google Shape;88;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model tried on a small subset of the whole dataset (4000 entries). Was a simple model consisting of 1 convolution layer, into 1 dense layer.</a:t>
            </a:r>
            <a:endParaRPr/>
          </a:p>
          <a:p>
            <a:pPr indent="0" lvl="0" marL="0" rtl="0" algn="l">
              <a:spcBef>
                <a:spcPts val="1200"/>
              </a:spcBef>
              <a:spcAft>
                <a:spcPts val="1200"/>
              </a:spcAft>
              <a:buNone/>
            </a:pPr>
            <a:r>
              <a:rPr lang="en"/>
              <a:t>This simple model was used to get a baseline, and to vary and compare the output opposed to changes to this base model.</a:t>
            </a:r>
            <a:endParaRPr/>
          </a:p>
        </p:txBody>
      </p:sp>
      <p:pic>
        <p:nvPicPr>
          <p:cNvPr id="89" name="Google Shape;89;p16"/>
          <p:cNvPicPr preferRelativeResize="0"/>
          <p:nvPr/>
        </p:nvPicPr>
        <p:blipFill>
          <a:blip r:embed="rId3">
            <a:alphaModFix/>
          </a:blip>
          <a:stretch>
            <a:fillRect/>
          </a:stretch>
        </p:blipFill>
        <p:spPr>
          <a:xfrm>
            <a:off x="4770725" y="1505700"/>
            <a:ext cx="3925275" cy="294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Accuracy</a:t>
            </a:r>
            <a:endParaRPr/>
          </a:p>
        </p:txBody>
      </p:sp>
      <p:pic>
        <p:nvPicPr>
          <p:cNvPr id="95" name="Google Shape;95;p17"/>
          <p:cNvPicPr preferRelativeResize="0"/>
          <p:nvPr/>
        </p:nvPicPr>
        <p:blipFill>
          <a:blip r:embed="rId3">
            <a:alphaModFix/>
          </a:blip>
          <a:stretch>
            <a:fillRect/>
          </a:stretch>
        </p:blipFill>
        <p:spPr>
          <a:xfrm>
            <a:off x="597125" y="1336500"/>
            <a:ext cx="7949748" cy="387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p:txBody>
      </p:sp>
      <p:sp>
        <p:nvSpPr>
          <p:cNvPr id="101" name="Google Shape;101;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 built on model 1 with the addition of another convolution layer, for a total of 2 convolution layers, and 1 dense layer.</a:t>
            </a:r>
            <a:endParaRPr/>
          </a:p>
          <a:p>
            <a:pPr indent="0" lvl="0" marL="0" rtl="0" algn="l">
              <a:spcBef>
                <a:spcPts val="1200"/>
              </a:spcBef>
              <a:spcAft>
                <a:spcPts val="1200"/>
              </a:spcAft>
              <a:buNone/>
            </a:pPr>
            <a:r>
              <a:rPr lang="en"/>
              <a:t>However, it was found that this model was outperformed on the same dataset by model 1.</a:t>
            </a:r>
            <a:endParaRPr/>
          </a:p>
        </p:txBody>
      </p:sp>
      <p:pic>
        <p:nvPicPr>
          <p:cNvPr id="102" name="Google Shape;102;p18"/>
          <p:cNvPicPr preferRelativeResize="0"/>
          <p:nvPr/>
        </p:nvPicPr>
        <p:blipFill>
          <a:blip r:embed="rId3">
            <a:alphaModFix/>
          </a:blip>
          <a:stretch>
            <a:fillRect/>
          </a:stretch>
        </p:blipFill>
        <p:spPr>
          <a:xfrm>
            <a:off x="4959575" y="1505700"/>
            <a:ext cx="3872749" cy="358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 Accuracy and Comparison</a:t>
            </a:r>
            <a:endParaRPr/>
          </a:p>
        </p:txBody>
      </p:sp>
      <p:pic>
        <p:nvPicPr>
          <p:cNvPr id="108" name="Google Shape;108;p19"/>
          <p:cNvPicPr preferRelativeResize="0"/>
          <p:nvPr/>
        </p:nvPicPr>
        <p:blipFill>
          <a:blip r:embed="rId3">
            <a:alphaModFix/>
          </a:blip>
          <a:stretch>
            <a:fillRect/>
          </a:stretch>
        </p:blipFill>
        <p:spPr>
          <a:xfrm>
            <a:off x="713200" y="1326350"/>
            <a:ext cx="7717601" cy="3757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a:t>
            </a:r>
            <a:endParaRPr/>
          </a:p>
        </p:txBody>
      </p:sp>
      <p:sp>
        <p:nvSpPr>
          <p:cNvPr id="114" name="Google Shape;114;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 instead</a:t>
            </a:r>
            <a:r>
              <a:rPr lang="en"/>
              <a:t> tried to improve on model 1 upping the number of neurons in the dense layer, for a total of 1 convolution layer, into 1 dense layer with 256 neurons.</a:t>
            </a:r>
            <a:endParaRPr/>
          </a:p>
          <a:p>
            <a:pPr indent="0" lvl="0" marL="0" rtl="0" algn="l">
              <a:spcBef>
                <a:spcPts val="1200"/>
              </a:spcBef>
              <a:spcAft>
                <a:spcPts val="1200"/>
              </a:spcAft>
              <a:buNone/>
            </a:pPr>
            <a:r>
              <a:rPr lang="en"/>
              <a:t>This was found to </a:t>
            </a:r>
            <a:r>
              <a:rPr lang="en"/>
              <a:t>perform</a:t>
            </a:r>
            <a:r>
              <a:rPr lang="en"/>
              <a:t> about as well as the first model with the exception of having a larger loss, so model 1 was </a:t>
            </a:r>
            <a:r>
              <a:rPr lang="en"/>
              <a:t>preferred</a:t>
            </a:r>
            <a:r>
              <a:rPr lang="en"/>
              <a:t>.</a:t>
            </a:r>
            <a:endParaRPr/>
          </a:p>
        </p:txBody>
      </p:sp>
      <p:pic>
        <p:nvPicPr>
          <p:cNvPr id="115" name="Google Shape;115;p20"/>
          <p:cNvPicPr preferRelativeResize="0"/>
          <p:nvPr/>
        </p:nvPicPr>
        <p:blipFill>
          <a:blip r:embed="rId3">
            <a:alphaModFix/>
          </a:blip>
          <a:stretch>
            <a:fillRect/>
          </a:stretch>
        </p:blipFill>
        <p:spPr>
          <a:xfrm>
            <a:off x="4686950" y="1523975"/>
            <a:ext cx="4105926" cy="303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 Accuracy and Comparison</a:t>
            </a:r>
            <a:endParaRPr/>
          </a:p>
        </p:txBody>
      </p:sp>
      <p:pic>
        <p:nvPicPr>
          <p:cNvPr id="121" name="Google Shape;121;p21"/>
          <p:cNvPicPr preferRelativeResize="0"/>
          <p:nvPr/>
        </p:nvPicPr>
        <p:blipFill>
          <a:blip r:embed="rId3">
            <a:alphaModFix/>
          </a:blip>
          <a:stretch>
            <a:fillRect/>
          </a:stretch>
        </p:blipFill>
        <p:spPr>
          <a:xfrm>
            <a:off x="795150" y="1338450"/>
            <a:ext cx="7553699" cy="367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