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60" r:id="rId3"/>
    <p:sldId id="267" r:id="rId4"/>
    <p:sldId id="257" r:id="rId5"/>
    <p:sldId id="262" r:id="rId6"/>
    <p:sldId id="258" r:id="rId7"/>
    <p:sldId id="263" r:id="rId8"/>
    <p:sldId id="264" r:id="rId9"/>
    <p:sldId id="259" r:id="rId10"/>
    <p:sldId id="265" r:id="rId11"/>
    <p:sldId id="266" r:id="rId12"/>
    <p:sldId id="268"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4" d="100"/>
          <a:sy n="74" d="100"/>
        </p:scale>
        <p:origin x="84" y="7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2E4E8C7-8270-47F8-9569-01B4330C5052}"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EC540D2-829A-422C-8AAC-4BC87AD13EDC}" type="slidenum">
              <a:rPr lang="es-ES" smtClean="0"/>
              <a:t>‹Nº›</a:t>
            </a:fld>
            <a:endParaRPr lang="es-ES"/>
          </a:p>
        </p:txBody>
      </p:sp>
    </p:spTree>
    <p:extLst>
      <p:ext uri="{BB962C8B-B14F-4D97-AF65-F5344CB8AC3E}">
        <p14:creationId xmlns:p14="http://schemas.microsoft.com/office/powerpoint/2010/main" val="323167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2E4E8C7-8270-47F8-9569-01B4330C5052}" type="datetimeFigureOut">
              <a:rPr lang="es-ES" smtClean="0"/>
              <a:t>07/07/2017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EC540D2-829A-422C-8AAC-4BC87AD13EDC}" type="slidenum">
              <a:rPr lang="es-ES" smtClean="0"/>
              <a:t>‹Nº›</a:t>
            </a:fld>
            <a:endParaRPr lang="es-ES"/>
          </a:p>
        </p:txBody>
      </p:sp>
    </p:spTree>
    <p:extLst>
      <p:ext uri="{BB962C8B-B14F-4D97-AF65-F5344CB8AC3E}">
        <p14:creationId xmlns:p14="http://schemas.microsoft.com/office/powerpoint/2010/main" val="112373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2E4E8C7-8270-47F8-9569-01B4330C5052}"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EC540D2-829A-422C-8AAC-4BC87AD13EDC}" type="slidenum">
              <a:rPr lang="es-ES" smtClean="0"/>
              <a:t>‹Nº›</a:t>
            </a:fld>
            <a:endParaRPr lang="es-ES"/>
          </a:p>
        </p:txBody>
      </p:sp>
    </p:spTree>
    <p:extLst>
      <p:ext uri="{BB962C8B-B14F-4D97-AF65-F5344CB8AC3E}">
        <p14:creationId xmlns:p14="http://schemas.microsoft.com/office/powerpoint/2010/main" val="640713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2E4E8C7-8270-47F8-9569-01B4330C5052}"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EC540D2-829A-422C-8AAC-4BC87AD13EDC}" type="slidenum">
              <a:rPr lang="es-ES" smtClean="0"/>
              <a:t>‹Nº›</a:t>
            </a:fld>
            <a:endParaRPr lang="es-E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27136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2E4E8C7-8270-47F8-9569-01B4330C5052}"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EC540D2-829A-422C-8AAC-4BC87AD13EDC}" type="slidenum">
              <a:rPr lang="es-ES" smtClean="0"/>
              <a:t>‹Nº›</a:t>
            </a:fld>
            <a:endParaRPr lang="es-ES"/>
          </a:p>
        </p:txBody>
      </p:sp>
    </p:spTree>
    <p:extLst>
      <p:ext uri="{BB962C8B-B14F-4D97-AF65-F5344CB8AC3E}">
        <p14:creationId xmlns:p14="http://schemas.microsoft.com/office/powerpoint/2010/main" val="1882588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2E4E8C7-8270-47F8-9569-01B4330C5052}" type="datetimeFigureOut">
              <a:rPr lang="es-ES" smtClean="0"/>
              <a:t>07/07/2017</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EC540D2-829A-422C-8AAC-4BC87AD13EDC}" type="slidenum">
              <a:rPr lang="es-ES" smtClean="0"/>
              <a:t>‹Nº›</a:t>
            </a:fld>
            <a:endParaRPr lang="es-ES"/>
          </a:p>
        </p:txBody>
      </p:sp>
    </p:spTree>
    <p:extLst>
      <p:ext uri="{BB962C8B-B14F-4D97-AF65-F5344CB8AC3E}">
        <p14:creationId xmlns:p14="http://schemas.microsoft.com/office/powerpoint/2010/main" val="3943166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2E4E8C7-8270-47F8-9569-01B4330C5052}" type="datetimeFigureOut">
              <a:rPr lang="es-ES" smtClean="0"/>
              <a:t>07/07/2017</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EC540D2-829A-422C-8AAC-4BC87AD13EDC}" type="slidenum">
              <a:rPr lang="es-ES" smtClean="0"/>
              <a:t>‹Nº›</a:t>
            </a:fld>
            <a:endParaRPr lang="es-ES"/>
          </a:p>
        </p:txBody>
      </p:sp>
    </p:spTree>
    <p:extLst>
      <p:ext uri="{BB962C8B-B14F-4D97-AF65-F5344CB8AC3E}">
        <p14:creationId xmlns:p14="http://schemas.microsoft.com/office/powerpoint/2010/main" val="1909223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2E4E8C7-8270-47F8-9569-01B4330C5052}"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EC540D2-829A-422C-8AAC-4BC87AD13EDC}" type="slidenum">
              <a:rPr lang="es-ES" smtClean="0"/>
              <a:t>‹Nº›</a:t>
            </a:fld>
            <a:endParaRPr lang="es-ES"/>
          </a:p>
        </p:txBody>
      </p:sp>
    </p:spTree>
    <p:extLst>
      <p:ext uri="{BB962C8B-B14F-4D97-AF65-F5344CB8AC3E}">
        <p14:creationId xmlns:p14="http://schemas.microsoft.com/office/powerpoint/2010/main" val="3761360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2E4E8C7-8270-47F8-9569-01B4330C5052}"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EC540D2-829A-422C-8AAC-4BC87AD13EDC}" type="slidenum">
              <a:rPr lang="es-ES" smtClean="0"/>
              <a:t>‹Nº›</a:t>
            </a:fld>
            <a:endParaRPr lang="es-ES"/>
          </a:p>
        </p:txBody>
      </p:sp>
    </p:spTree>
    <p:extLst>
      <p:ext uri="{BB962C8B-B14F-4D97-AF65-F5344CB8AC3E}">
        <p14:creationId xmlns:p14="http://schemas.microsoft.com/office/powerpoint/2010/main" val="2466349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2E4E8C7-8270-47F8-9569-01B4330C5052}"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EC540D2-829A-422C-8AAC-4BC87AD13EDC}" type="slidenum">
              <a:rPr lang="es-ES" smtClean="0"/>
              <a:t>‹Nº›</a:t>
            </a:fld>
            <a:endParaRPr lang="es-ES"/>
          </a:p>
        </p:txBody>
      </p:sp>
    </p:spTree>
    <p:extLst>
      <p:ext uri="{BB962C8B-B14F-4D97-AF65-F5344CB8AC3E}">
        <p14:creationId xmlns:p14="http://schemas.microsoft.com/office/powerpoint/2010/main" val="236797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2E4E8C7-8270-47F8-9569-01B4330C5052}"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EC540D2-829A-422C-8AAC-4BC87AD13EDC}" type="slidenum">
              <a:rPr lang="es-ES" smtClean="0"/>
              <a:t>‹Nº›</a:t>
            </a:fld>
            <a:endParaRPr lang="es-ES"/>
          </a:p>
        </p:txBody>
      </p:sp>
    </p:spTree>
    <p:extLst>
      <p:ext uri="{BB962C8B-B14F-4D97-AF65-F5344CB8AC3E}">
        <p14:creationId xmlns:p14="http://schemas.microsoft.com/office/powerpoint/2010/main" val="1862029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2E4E8C7-8270-47F8-9569-01B4330C5052}" type="datetimeFigureOut">
              <a:rPr lang="es-ES" smtClean="0"/>
              <a:t>07/07/2017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EC540D2-829A-422C-8AAC-4BC87AD13EDC}" type="slidenum">
              <a:rPr lang="es-ES" smtClean="0"/>
              <a:t>‹Nº›</a:t>
            </a:fld>
            <a:endParaRPr lang="es-ES"/>
          </a:p>
        </p:txBody>
      </p:sp>
    </p:spTree>
    <p:extLst>
      <p:ext uri="{BB962C8B-B14F-4D97-AF65-F5344CB8AC3E}">
        <p14:creationId xmlns:p14="http://schemas.microsoft.com/office/powerpoint/2010/main" val="3622934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2E4E8C7-8270-47F8-9569-01B4330C5052}" type="datetimeFigureOut">
              <a:rPr lang="es-ES" smtClean="0"/>
              <a:t>07/07/2017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EC540D2-829A-422C-8AAC-4BC87AD13EDC}" type="slidenum">
              <a:rPr lang="es-ES" smtClean="0"/>
              <a:t>‹Nº›</a:t>
            </a:fld>
            <a:endParaRPr lang="es-ES"/>
          </a:p>
        </p:txBody>
      </p:sp>
    </p:spTree>
    <p:extLst>
      <p:ext uri="{BB962C8B-B14F-4D97-AF65-F5344CB8AC3E}">
        <p14:creationId xmlns:p14="http://schemas.microsoft.com/office/powerpoint/2010/main" val="403016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A2E4E8C7-8270-47F8-9569-01B4330C5052}" type="datetimeFigureOut">
              <a:rPr lang="es-ES" smtClean="0"/>
              <a:t>07/07/2017</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CEC540D2-829A-422C-8AAC-4BC87AD13EDC}" type="slidenum">
              <a:rPr lang="es-ES" smtClean="0"/>
              <a:t>‹Nº›</a:t>
            </a:fld>
            <a:endParaRPr lang="es-ES"/>
          </a:p>
        </p:txBody>
      </p:sp>
    </p:spTree>
    <p:extLst>
      <p:ext uri="{BB962C8B-B14F-4D97-AF65-F5344CB8AC3E}">
        <p14:creationId xmlns:p14="http://schemas.microsoft.com/office/powerpoint/2010/main" val="1335294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2E4E8C7-8270-47F8-9569-01B4330C5052}" type="datetimeFigureOut">
              <a:rPr lang="es-ES" smtClean="0"/>
              <a:t>07/07/2017</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CEC540D2-829A-422C-8AAC-4BC87AD13EDC}" type="slidenum">
              <a:rPr lang="es-ES" smtClean="0"/>
              <a:t>‹Nº›</a:t>
            </a:fld>
            <a:endParaRPr lang="es-ES"/>
          </a:p>
        </p:txBody>
      </p:sp>
    </p:spTree>
    <p:extLst>
      <p:ext uri="{BB962C8B-B14F-4D97-AF65-F5344CB8AC3E}">
        <p14:creationId xmlns:p14="http://schemas.microsoft.com/office/powerpoint/2010/main" val="3566090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A2E4E8C7-8270-47F8-9569-01B4330C5052}" type="datetimeFigureOut">
              <a:rPr lang="es-ES" smtClean="0"/>
              <a:t>07/07/2017</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CEC540D2-829A-422C-8AAC-4BC87AD13EDC}" type="slidenum">
              <a:rPr lang="es-ES" smtClean="0"/>
              <a:t>‹Nº›</a:t>
            </a:fld>
            <a:endParaRPr lang="es-ES"/>
          </a:p>
        </p:txBody>
      </p:sp>
    </p:spTree>
    <p:extLst>
      <p:ext uri="{BB962C8B-B14F-4D97-AF65-F5344CB8AC3E}">
        <p14:creationId xmlns:p14="http://schemas.microsoft.com/office/powerpoint/2010/main" val="80308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2E4E8C7-8270-47F8-9569-01B4330C5052}" type="datetimeFigureOut">
              <a:rPr lang="es-ES" smtClean="0"/>
              <a:t>07/07/2017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EC540D2-829A-422C-8AAC-4BC87AD13EDC}" type="slidenum">
              <a:rPr lang="es-ES" smtClean="0"/>
              <a:t>‹Nº›</a:t>
            </a:fld>
            <a:endParaRPr lang="es-ES"/>
          </a:p>
        </p:txBody>
      </p:sp>
    </p:spTree>
    <p:extLst>
      <p:ext uri="{BB962C8B-B14F-4D97-AF65-F5344CB8AC3E}">
        <p14:creationId xmlns:p14="http://schemas.microsoft.com/office/powerpoint/2010/main" val="1875583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2E4E8C7-8270-47F8-9569-01B4330C5052}" type="datetimeFigureOut">
              <a:rPr lang="es-ES" smtClean="0"/>
              <a:t>07/07/2017</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EC540D2-829A-422C-8AAC-4BC87AD13EDC}" type="slidenum">
              <a:rPr lang="es-ES" smtClean="0"/>
              <a:t>‹Nº›</a:t>
            </a:fld>
            <a:endParaRPr lang="es-ES"/>
          </a:p>
        </p:txBody>
      </p:sp>
    </p:spTree>
    <p:extLst>
      <p:ext uri="{BB962C8B-B14F-4D97-AF65-F5344CB8AC3E}">
        <p14:creationId xmlns:p14="http://schemas.microsoft.com/office/powerpoint/2010/main" val="1655010283"/>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Quinto Bachillerato En Computación “A” </a:t>
            </a:r>
            <a:r>
              <a:rPr lang="es-ES" sz="6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Jornada Matutina</a:t>
            </a:r>
            <a:endParaRPr lang="es-E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Subtítulo 2"/>
          <p:cNvSpPr>
            <a:spLocks noGrp="1"/>
          </p:cNvSpPr>
          <p:nvPr>
            <p:ph type="subTitle" idx="1"/>
          </p:nvPr>
        </p:nvSpPr>
        <p:spPr/>
        <p:txBody>
          <a:bodyPr/>
          <a:lstStyle/>
          <a:p>
            <a:r>
              <a:rPr lang="es-ES" dirty="0" smtClean="0"/>
              <a:t>Nombre: Oscar </a:t>
            </a:r>
            <a:r>
              <a:rPr lang="es-ES" dirty="0" err="1" smtClean="0"/>
              <a:t>Brayan</a:t>
            </a:r>
            <a:r>
              <a:rPr lang="es-ES" dirty="0" smtClean="0"/>
              <a:t> </a:t>
            </a:r>
            <a:r>
              <a:rPr lang="es-ES" dirty="0" err="1" smtClean="0"/>
              <a:t>Turcios</a:t>
            </a:r>
            <a:r>
              <a:rPr lang="es-ES" dirty="0" smtClean="0"/>
              <a:t> Fuentes</a:t>
            </a:r>
          </a:p>
          <a:p>
            <a:r>
              <a:rPr lang="es-ES" dirty="0" smtClean="0"/>
              <a:t>Clave: “30”</a:t>
            </a:r>
            <a:endParaRPr lang="es-ES" dirty="0"/>
          </a:p>
        </p:txBody>
      </p:sp>
    </p:spTree>
    <p:extLst>
      <p:ext uri="{BB962C8B-B14F-4D97-AF65-F5344CB8AC3E}">
        <p14:creationId xmlns:p14="http://schemas.microsoft.com/office/powerpoint/2010/main" val="3904818800"/>
      </p:ext>
    </p:extLst>
  </p:cSld>
  <p:clrMapOvr>
    <a:masterClrMapping/>
  </p:clrMapOvr>
  <mc:AlternateContent xmlns:mc="http://schemas.openxmlformats.org/markup-compatibility/2006">
    <mc:Choice xmlns:p14="http://schemas.microsoft.com/office/powerpoint/2010/main" Requires="p14">
      <p:transition spd="med" p14:dur="700" advTm="16935">
        <p:fade/>
      </p:transition>
    </mc:Choice>
    <mc:Fallback>
      <p:transition spd="med" advTm="1693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0"/>
                                        <p:tgtEl>
                                          <p:spTgt spid="2"/>
                                        </p:tgtEl>
                                      </p:cBhvr>
                                    </p:animEffect>
                                    <p:anim calcmode="lin" valueType="num">
                                      <p:cBhvr>
                                        <p:cTn id="8" dur="5000" fill="hold"/>
                                        <p:tgtEl>
                                          <p:spTgt spid="2"/>
                                        </p:tgtEl>
                                        <p:attrNameLst>
                                          <p:attrName>ppt_x</p:attrName>
                                        </p:attrNameLst>
                                      </p:cBhvr>
                                      <p:tavLst>
                                        <p:tav tm="0">
                                          <p:val>
                                            <p:strVal val="#ppt_x"/>
                                          </p:val>
                                        </p:tav>
                                        <p:tav tm="100000">
                                          <p:val>
                                            <p:strVal val="#ppt_x"/>
                                          </p:val>
                                        </p:tav>
                                      </p:tavLst>
                                    </p:anim>
                                    <p:anim calcmode="lin" valueType="num">
                                      <p:cBhvr>
                                        <p:cTn id="9" dur="5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0"/>
                            </p:stCondLst>
                            <p:childTnLst>
                              <p:par>
                                <p:cTn id="11" presetID="16" presetClass="entr" presetSubtype="21"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0"/>
                                        <p:tgtEl>
                                          <p:spTgt spid="3">
                                            <p:txEl>
                                              <p:pRg st="0" end="0"/>
                                            </p:txEl>
                                          </p:spTgt>
                                        </p:tgtEl>
                                      </p:cBhvr>
                                    </p:animEffect>
                                  </p:childTnLst>
                                </p:cTn>
                              </p:par>
                            </p:childTnLst>
                          </p:cTn>
                        </p:par>
                        <p:par>
                          <p:cTn id="14" fill="hold">
                            <p:stCondLst>
                              <p:cond delay="10000"/>
                            </p:stCondLst>
                            <p:childTnLst>
                              <p:par>
                                <p:cTn id="15" presetID="16" presetClass="entr" presetSubtype="21"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Mantenimiento Correctivo</a:t>
            </a:r>
          </a:p>
        </p:txBody>
      </p:sp>
      <p:sp>
        <p:nvSpPr>
          <p:cNvPr id="3" name="Marcador de contenido 2"/>
          <p:cNvSpPr>
            <a:spLocks noGrp="1"/>
          </p:cNvSpPr>
          <p:nvPr>
            <p:ph idx="1"/>
          </p:nvPr>
        </p:nvSpPr>
        <p:spPr/>
        <p:txBody>
          <a:bodyPr>
            <a:normAutofit fontScale="85000" lnSpcReduction="10000"/>
          </a:bodyPr>
          <a:lstStyle/>
          <a:p>
            <a:r>
              <a:rPr lang="es-ES" dirty="0"/>
              <a:t> Cambio de Memoria RAM - muchas de las veces es por aumentar la capacidad de las mismas o en raras </a:t>
            </a:r>
            <a:r>
              <a:rPr lang="es-ES" dirty="0" err="1"/>
              <a:t>ocaciones</a:t>
            </a:r>
            <a:r>
              <a:rPr lang="es-ES" dirty="0"/>
              <a:t> porque se han quemado</a:t>
            </a:r>
          </a:p>
          <a:p>
            <a:r>
              <a:rPr lang="es-ES" dirty="0"/>
              <a:t> Instalación de tarjetas de </a:t>
            </a:r>
            <a:r>
              <a:rPr lang="es-ES" dirty="0" err="1"/>
              <a:t>expansion</a:t>
            </a:r>
            <a:r>
              <a:rPr lang="es-ES" dirty="0"/>
              <a:t> - esto es común puesto que muchas de las veces se desea ampliar o mejorar las funciones de un computador y para esto </a:t>
            </a:r>
            <a:r>
              <a:rPr lang="es-ES" dirty="0" err="1"/>
              <a:t>exsisten</a:t>
            </a:r>
            <a:r>
              <a:rPr lang="es-ES" dirty="0"/>
              <a:t> las tarjetas de </a:t>
            </a:r>
            <a:r>
              <a:rPr lang="es-ES" dirty="0" err="1"/>
              <a:t>expansion</a:t>
            </a:r>
            <a:r>
              <a:rPr lang="es-ES" dirty="0"/>
              <a:t> que pueden ser de vídeo, </a:t>
            </a:r>
            <a:r>
              <a:rPr lang="es-ES" dirty="0" err="1"/>
              <a:t>sonido,red,etc</a:t>
            </a:r>
            <a:r>
              <a:rPr lang="es-ES" dirty="0"/>
              <a:t>. Puede ser considerado mantenimiento correctivo porque es necesario insertar la respectiva tarjeta directamente en la placa base y si no se tiene cuidado esta puede quedar averiada.</a:t>
            </a:r>
          </a:p>
          <a:p>
            <a:r>
              <a:rPr lang="es-ES" dirty="0"/>
              <a:t> Cuando un dispositivo de E/S se encuentre averiado - lo mas recomendable es reemplazarlo por uno nuevo pero si el daño no es mayor se podría proceder a la respectiva </a:t>
            </a:r>
            <a:r>
              <a:rPr lang="es-ES" dirty="0" err="1"/>
              <a:t>reparacion</a:t>
            </a:r>
            <a:r>
              <a:rPr lang="es-ES" dirty="0"/>
              <a:t> del mismo.</a:t>
            </a:r>
          </a:p>
          <a:p>
            <a:pPr marL="0" indent="0">
              <a:buNone/>
            </a:pPr>
            <a:r>
              <a:rPr lang="es-ES" dirty="0"/>
              <a:t>En cambio cuando nos encontremos con errores de </a:t>
            </a:r>
            <a:r>
              <a:rPr lang="es-ES" dirty="0" err="1"/>
              <a:t>windows</a:t>
            </a:r>
            <a:r>
              <a:rPr lang="es-ES" dirty="0"/>
              <a:t> o algunos programas que han dejado de funcionar o no funcionan correctamente estamos hablando de mantenimiento correctivo correspondiente a software.</a:t>
            </a:r>
          </a:p>
          <a:p>
            <a:pPr marL="0" indent="0">
              <a:buNone/>
            </a:pPr>
            <a:endParaRPr lang="es-ES" dirty="0"/>
          </a:p>
        </p:txBody>
      </p:sp>
    </p:spTree>
    <p:extLst>
      <p:ext uri="{BB962C8B-B14F-4D97-AF65-F5344CB8AC3E}">
        <p14:creationId xmlns:p14="http://schemas.microsoft.com/office/powerpoint/2010/main" val="974082574"/>
      </p:ext>
    </p:extLst>
  </p:cSld>
  <p:clrMapOvr>
    <a:masterClrMapping/>
  </p:clrMapOvr>
  <p:transition spd="slow" advTm="9701">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5"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000"/>
                                        <p:tgtEl>
                                          <p:spTgt spid="3">
                                            <p:txEl>
                                              <p:pRg st="0" end="0"/>
                                            </p:txEl>
                                          </p:spTgt>
                                        </p:tgtEl>
                                      </p:cBhvr>
                                    </p:animEffect>
                                    <p:anim calcmode="lin" valueType="num">
                                      <p:cBhvr>
                                        <p:cTn id="12"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3"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par>
                          <p:cTn id="14" fill="hold">
                            <p:stCondLst>
                              <p:cond delay="2500"/>
                            </p:stCondLst>
                            <p:childTnLst>
                              <p:par>
                                <p:cTn id="15" presetID="45"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anim calcmode="lin" valueType="num">
                                      <p:cBhvr>
                                        <p:cTn id="18"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9"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par>
                          <p:cTn id="20" fill="hold">
                            <p:stCondLst>
                              <p:cond delay="4500"/>
                            </p:stCondLst>
                            <p:childTnLst>
                              <p:par>
                                <p:cTn id="21" presetID="45"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2000"/>
                                        <p:tgtEl>
                                          <p:spTgt spid="3">
                                            <p:txEl>
                                              <p:pRg st="2" end="2"/>
                                            </p:txEl>
                                          </p:spTgt>
                                        </p:tgtEl>
                                      </p:cBhvr>
                                    </p:animEffect>
                                    <p:anim calcmode="lin" valueType="num">
                                      <p:cBhvr>
                                        <p:cTn id="24"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5"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par>
                          <p:cTn id="26" fill="hold">
                            <p:stCondLst>
                              <p:cond delay="6500"/>
                            </p:stCondLst>
                            <p:childTnLst>
                              <p:par>
                                <p:cTn id="27" presetID="45" presetClass="entr" presetSubtype="0" fill="hold" grpId="0"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2000"/>
                                        <p:tgtEl>
                                          <p:spTgt spid="3">
                                            <p:txEl>
                                              <p:pRg st="3" end="3"/>
                                            </p:txEl>
                                          </p:spTgt>
                                        </p:tgtEl>
                                      </p:cBhvr>
                                    </p:animEffect>
                                    <p:anim calcmode="lin" valueType="num">
                                      <p:cBhvr>
                                        <p:cTn id="30"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1"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Mantenimiento </a:t>
            </a:r>
            <a:r>
              <a:rPr lang="es-ES"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Correctivo </a:t>
            </a:r>
            <a:endParaRPr lang="es-E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Marcador de contenido 2"/>
          <p:cNvSpPr>
            <a:spLocks noGrp="1"/>
          </p:cNvSpPr>
          <p:nvPr>
            <p:ph idx="1"/>
          </p:nvPr>
        </p:nvSpPr>
        <p:spPr/>
        <p:txBody>
          <a:bodyPr/>
          <a:lstStyle/>
          <a:p>
            <a:r>
              <a:rPr lang="es-ES" dirty="0"/>
              <a:t> Posible Formateo del disco duro - cuando no exista ninguna otra solución se recomienda previamente respaldar la información del disco duro que va a ser formateado.</a:t>
            </a:r>
          </a:p>
          <a:p>
            <a:r>
              <a:rPr lang="es-ES" dirty="0"/>
              <a:t> Posible Problema con virus se deberá desinfectar con un antivirus que tenga las bases de datos actualizadas(Para evitar esto se debe actualizar constantemente el antivirus en el mantenimiento preventivo)</a:t>
            </a:r>
          </a:p>
          <a:p>
            <a:r>
              <a:rPr lang="es-ES" dirty="0"/>
              <a:t> Restauración del sistema - esto se puede llegar a </a:t>
            </a:r>
            <a:r>
              <a:rPr lang="es-ES" dirty="0" err="1"/>
              <a:t>sucitar</a:t>
            </a:r>
            <a:r>
              <a:rPr lang="es-ES" dirty="0"/>
              <a:t> debido a que existen ciertos programas que al ser instalados pueden generar conflictos con otros programas debido en mucha de las ocasiones a la sustitución de ciertas </a:t>
            </a:r>
            <a:r>
              <a:rPr lang="es-ES" dirty="0" err="1"/>
              <a:t>librerias</a:t>
            </a:r>
            <a:r>
              <a:rPr lang="es-ES" dirty="0"/>
              <a:t> que son requeridas para su normal funcionamiento)</a:t>
            </a:r>
          </a:p>
          <a:p>
            <a:endParaRPr lang="es-ES" dirty="0"/>
          </a:p>
        </p:txBody>
      </p:sp>
    </p:spTree>
    <p:extLst>
      <p:ext uri="{BB962C8B-B14F-4D97-AF65-F5344CB8AC3E}">
        <p14:creationId xmlns:p14="http://schemas.microsoft.com/office/powerpoint/2010/main" val="16757534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6424">
        <p15:prstTrans prst="peelOff"/>
      </p:transition>
    </mc:Choice>
    <mc:Fallback>
      <p:transition spd="slow" advTm="642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1"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par>
                          <p:cTn id="16" fill="hold">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1" end="1"/>
                                            </p:txEl>
                                          </p:spTgt>
                                        </p:tgtEl>
                                      </p:cBhvr>
                                    </p:animEffect>
                                  </p:childTnLst>
                                </p:cTn>
                              </p:par>
                            </p:childTnLst>
                          </p:cTn>
                        </p:par>
                        <p:par>
                          <p:cTn id="23" fill="hold">
                            <p:stCondLst>
                              <p:cond delay="2500"/>
                            </p:stCondLst>
                            <p:childTnLst>
                              <p:par>
                                <p:cTn id="24" presetID="31" presetClass="entr" presetSubtype="0" fill="hold" grpId="0" nodeType="after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Conclusiones Personales</a:t>
            </a:r>
            <a:endParaRPr lang="es-E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Marcador de contenido 2"/>
          <p:cNvSpPr>
            <a:spLocks noGrp="1"/>
          </p:cNvSpPr>
          <p:nvPr>
            <p:ph idx="1"/>
          </p:nvPr>
        </p:nvSpPr>
        <p:spPr/>
        <p:txBody>
          <a:bodyPr/>
          <a:lstStyle/>
          <a:p>
            <a:r>
              <a:rPr lang="es-ES" dirty="0" smtClean="0"/>
              <a:t>El hacerle mantenimiento a nuestra maquina de la manera adecuada en el momento indicado ayuda a que nuestro ordenador este en optimas condiciones.</a:t>
            </a:r>
          </a:p>
          <a:p>
            <a:r>
              <a:rPr lang="es-ES" dirty="0" smtClean="0"/>
              <a:t>Antes de poder tomar la decisión de hacer un mantenimiento correctivo debemos analizar brevemente la situación y las fallas de este es decir hacer un mantenimiento deductivo a nuestro ordenador para denotar que es lo que esta fallando en el mismo.</a:t>
            </a:r>
          </a:p>
          <a:p>
            <a:r>
              <a:rPr lang="es-ES" dirty="0" smtClean="0"/>
              <a:t>Si practicamos el mantenimiento preventivo una muy elevada cantidad de veces podríamos dañar la vida útil de nuestro equipo es bueno hacer el mantenimiento preventivo pero con cierto tiempo de separación entre la cita de nuestro con ordenador con su medico reparador.</a:t>
            </a:r>
            <a:endParaRPr lang="es-ES" dirty="0"/>
          </a:p>
        </p:txBody>
      </p:sp>
    </p:spTree>
    <p:extLst>
      <p:ext uri="{BB962C8B-B14F-4D97-AF65-F5344CB8AC3E}">
        <p14:creationId xmlns:p14="http://schemas.microsoft.com/office/powerpoint/2010/main" val="34887923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45"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000"/>
                                        <p:tgtEl>
                                          <p:spTgt spid="3">
                                            <p:txEl>
                                              <p:pRg st="0" end="0"/>
                                            </p:txEl>
                                          </p:spTgt>
                                        </p:tgtEl>
                                      </p:cBhvr>
                                    </p:animEffect>
                                    <p:anim calcmode="lin" valueType="num">
                                      <p:cBhvr>
                                        <p:cTn id="12"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3"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par>
                          <p:cTn id="14" fill="hold">
                            <p:stCondLst>
                              <p:cond delay="2500"/>
                            </p:stCondLst>
                            <p:childTnLst>
                              <p:par>
                                <p:cTn id="15" presetID="45"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anim calcmode="lin" valueType="num">
                                      <p:cBhvr>
                                        <p:cTn id="18"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9"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par>
                          <p:cTn id="20" fill="hold">
                            <p:stCondLst>
                              <p:cond delay="4500"/>
                            </p:stCondLst>
                            <p:childTnLst>
                              <p:par>
                                <p:cTn id="21" presetID="45"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2000"/>
                                        <p:tgtEl>
                                          <p:spTgt spid="3">
                                            <p:txEl>
                                              <p:pRg st="2" end="2"/>
                                            </p:txEl>
                                          </p:spTgt>
                                        </p:tgtEl>
                                      </p:cBhvr>
                                    </p:animEffect>
                                    <p:anim calcmode="lin" valueType="num">
                                      <p:cBhvr>
                                        <p:cTn id="24"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5"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Mantenimiento de Nuestro PC</a:t>
            </a:r>
            <a:endParaRPr lang="es-E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Marcador de contenido 2"/>
          <p:cNvSpPr>
            <a:spLocks noGrp="1"/>
          </p:cNvSpPr>
          <p:nvPr>
            <p:ph idx="1"/>
          </p:nvPr>
        </p:nvSpPr>
        <p:spPr/>
        <p:txBody>
          <a:bodyPr>
            <a:normAutofit lnSpcReduction="10000"/>
          </a:bodyPr>
          <a:lstStyle/>
          <a:p>
            <a:r>
              <a:rPr lang="es-ES" dirty="0"/>
              <a:t>El mantenimiento del computador es aquel que debemos realizar al computador cada cierto tiempo, bien sea para corregir fallas existentes o para prevenirlas.</a:t>
            </a:r>
          </a:p>
          <a:p>
            <a:pPr marL="0" indent="0">
              <a:buNone/>
            </a:pPr>
            <a:endParaRPr lang="es-ES" dirty="0"/>
          </a:p>
          <a:p>
            <a:r>
              <a:rPr lang="es-ES" dirty="0"/>
              <a:t>El periodo de mantenimiento depende de diversos factores: la cantidad de horas diarias de operación, el tipo de actividad (aplicaciones) que se ejecutan, el ambiente donde se encuentra instalada (si hay polvo, calor, etc.), el estado general (si es un equipo nuevo o muy usado), y el resultado obtenido en el último mantenimiento</a:t>
            </a:r>
            <a:r>
              <a:rPr lang="es-ES" dirty="0" smtClean="0"/>
              <a:t>.</a:t>
            </a:r>
            <a:r>
              <a:rPr lang="es-ES" dirty="0"/>
              <a:t/>
            </a:r>
            <a:br>
              <a:rPr lang="es-ES" dirty="0"/>
            </a:br>
            <a:endParaRPr lang="es-ES" dirty="0"/>
          </a:p>
          <a:p>
            <a:r>
              <a:rPr lang="es-ES" dirty="0"/>
              <a:t>Existen tres tipos de mantenimiento los cuales explicaré a continuación</a:t>
            </a:r>
            <a:r>
              <a:rPr lang="es-ES" dirty="0" smtClean="0"/>
              <a:t>:</a:t>
            </a:r>
            <a:endParaRPr lang="es-ES" dirty="0"/>
          </a:p>
        </p:txBody>
      </p:sp>
    </p:spTree>
    <p:extLst>
      <p:ext uri="{BB962C8B-B14F-4D97-AF65-F5344CB8AC3E}">
        <p14:creationId xmlns:p14="http://schemas.microsoft.com/office/powerpoint/2010/main" val="3677024750"/>
      </p:ext>
    </p:extLst>
  </p:cSld>
  <p:clrMapOvr>
    <a:masterClrMapping/>
  </p:clrMapOvr>
  <mc:AlternateContent xmlns:mc="http://schemas.openxmlformats.org/markup-compatibility/2006">
    <mc:Choice xmlns:p14="http://schemas.microsoft.com/office/powerpoint/2010/main" Requires="p14">
      <p:transition spd="slow" p14:dur="1500" advTm="7130">
        <p:split orient="vert"/>
      </p:transition>
    </mc:Choice>
    <mc:Fallback>
      <p:transition spd="slow" advTm="713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9"/>
                                          </p:stCondLst>
                                        </p:cTn>
                                        <p:tgtEl>
                                          <p:spTgt spid="2"/>
                                        </p:tgtEl>
                                        <p:attrNameLst>
                                          <p:attrName>style.visibility</p:attrName>
                                        </p:attrNameLst>
                                      </p:cBhvr>
                                      <p:to>
                                        <p:strVal val="visible"/>
                                      </p:to>
                                    </p:set>
                                  </p:childTnLst>
                                </p:cTn>
                              </p:par>
                            </p:childTnLst>
                          </p:cTn>
                        </p:par>
                        <p:par>
                          <p:cTn id="7" fill="hold">
                            <p:stCondLst>
                              <p:cond delay="10"/>
                            </p:stCondLst>
                            <p:childTnLst>
                              <p:par>
                                <p:cTn id="8" presetID="26" presetClass="entr" presetSubtype="0"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80">
                                          <p:stCondLst>
                                            <p:cond delay="0"/>
                                          </p:stCondLst>
                                        </p:cTn>
                                        <p:tgtEl>
                                          <p:spTgt spid="3">
                                            <p:txEl>
                                              <p:pRg st="0" end="0"/>
                                            </p:txEl>
                                          </p:spTgt>
                                        </p:tgtEl>
                                      </p:cBhvr>
                                    </p:animEffect>
                                    <p:anim calcmode="lin" valueType="num">
                                      <p:cBhvr>
                                        <p:cTn id="11"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3">
                                            <p:txEl>
                                              <p:pRg st="0" end="0"/>
                                            </p:txEl>
                                          </p:spTgt>
                                        </p:tgtEl>
                                      </p:cBhvr>
                                      <p:to x="100000" y="60000"/>
                                    </p:animScale>
                                    <p:animScale>
                                      <p:cBhvr>
                                        <p:cTn id="17" dur="166" decel="50000">
                                          <p:stCondLst>
                                            <p:cond delay="676"/>
                                          </p:stCondLst>
                                        </p:cTn>
                                        <p:tgtEl>
                                          <p:spTgt spid="3">
                                            <p:txEl>
                                              <p:pRg st="0" end="0"/>
                                            </p:txEl>
                                          </p:spTgt>
                                        </p:tgtEl>
                                      </p:cBhvr>
                                      <p:to x="100000" y="100000"/>
                                    </p:animScale>
                                    <p:animScale>
                                      <p:cBhvr>
                                        <p:cTn id="18" dur="26">
                                          <p:stCondLst>
                                            <p:cond delay="1312"/>
                                          </p:stCondLst>
                                        </p:cTn>
                                        <p:tgtEl>
                                          <p:spTgt spid="3">
                                            <p:txEl>
                                              <p:pRg st="0" end="0"/>
                                            </p:txEl>
                                          </p:spTgt>
                                        </p:tgtEl>
                                      </p:cBhvr>
                                      <p:to x="100000" y="80000"/>
                                    </p:animScale>
                                    <p:animScale>
                                      <p:cBhvr>
                                        <p:cTn id="19" dur="166" decel="50000">
                                          <p:stCondLst>
                                            <p:cond delay="1338"/>
                                          </p:stCondLst>
                                        </p:cTn>
                                        <p:tgtEl>
                                          <p:spTgt spid="3">
                                            <p:txEl>
                                              <p:pRg st="0" end="0"/>
                                            </p:txEl>
                                          </p:spTgt>
                                        </p:tgtEl>
                                      </p:cBhvr>
                                      <p:to x="100000" y="100000"/>
                                    </p:animScale>
                                    <p:animScale>
                                      <p:cBhvr>
                                        <p:cTn id="20" dur="26">
                                          <p:stCondLst>
                                            <p:cond delay="1642"/>
                                          </p:stCondLst>
                                        </p:cTn>
                                        <p:tgtEl>
                                          <p:spTgt spid="3">
                                            <p:txEl>
                                              <p:pRg st="0" end="0"/>
                                            </p:txEl>
                                          </p:spTgt>
                                        </p:tgtEl>
                                      </p:cBhvr>
                                      <p:to x="100000" y="90000"/>
                                    </p:animScale>
                                    <p:animScale>
                                      <p:cBhvr>
                                        <p:cTn id="21" dur="166" decel="50000">
                                          <p:stCondLst>
                                            <p:cond delay="1668"/>
                                          </p:stCondLst>
                                        </p:cTn>
                                        <p:tgtEl>
                                          <p:spTgt spid="3">
                                            <p:txEl>
                                              <p:pRg st="0" end="0"/>
                                            </p:txEl>
                                          </p:spTgt>
                                        </p:tgtEl>
                                      </p:cBhvr>
                                      <p:to x="100000" y="100000"/>
                                    </p:animScale>
                                    <p:animScale>
                                      <p:cBhvr>
                                        <p:cTn id="22" dur="26">
                                          <p:stCondLst>
                                            <p:cond delay="1808"/>
                                          </p:stCondLst>
                                        </p:cTn>
                                        <p:tgtEl>
                                          <p:spTgt spid="3">
                                            <p:txEl>
                                              <p:pRg st="0" end="0"/>
                                            </p:txEl>
                                          </p:spTgt>
                                        </p:tgtEl>
                                      </p:cBhvr>
                                      <p:to x="100000" y="95000"/>
                                    </p:animScale>
                                    <p:animScale>
                                      <p:cBhvr>
                                        <p:cTn id="23" dur="166" decel="50000">
                                          <p:stCondLst>
                                            <p:cond delay="1834"/>
                                          </p:stCondLst>
                                        </p:cTn>
                                        <p:tgtEl>
                                          <p:spTgt spid="3">
                                            <p:txEl>
                                              <p:pRg st="0" end="0"/>
                                            </p:txEl>
                                          </p:spTgt>
                                        </p:tgtEl>
                                      </p:cBhvr>
                                      <p:to x="100000" y="100000"/>
                                    </p:animScale>
                                  </p:childTnLst>
                                </p:cTn>
                              </p:par>
                            </p:childTnLst>
                          </p:cTn>
                        </p:par>
                        <p:par>
                          <p:cTn id="24" fill="hold">
                            <p:stCondLst>
                              <p:cond delay="2010"/>
                            </p:stCondLst>
                            <p:childTnLst>
                              <p:par>
                                <p:cTn id="25" presetID="26" presetClass="entr" presetSubtype="0" fill="hold" grpId="0"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down)">
                                      <p:cBhvr>
                                        <p:cTn id="27" dur="580">
                                          <p:stCondLst>
                                            <p:cond delay="0"/>
                                          </p:stCondLst>
                                        </p:cTn>
                                        <p:tgtEl>
                                          <p:spTgt spid="3">
                                            <p:txEl>
                                              <p:pRg st="2" end="2"/>
                                            </p:txEl>
                                          </p:spTgt>
                                        </p:tgtEl>
                                      </p:cBhvr>
                                    </p:animEffect>
                                    <p:anim calcmode="lin" valueType="num">
                                      <p:cBhvr>
                                        <p:cTn id="2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3" dur="26">
                                          <p:stCondLst>
                                            <p:cond delay="650"/>
                                          </p:stCondLst>
                                        </p:cTn>
                                        <p:tgtEl>
                                          <p:spTgt spid="3">
                                            <p:txEl>
                                              <p:pRg st="2" end="2"/>
                                            </p:txEl>
                                          </p:spTgt>
                                        </p:tgtEl>
                                      </p:cBhvr>
                                      <p:to x="100000" y="60000"/>
                                    </p:animScale>
                                    <p:animScale>
                                      <p:cBhvr>
                                        <p:cTn id="34" dur="166" decel="50000">
                                          <p:stCondLst>
                                            <p:cond delay="676"/>
                                          </p:stCondLst>
                                        </p:cTn>
                                        <p:tgtEl>
                                          <p:spTgt spid="3">
                                            <p:txEl>
                                              <p:pRg st="2" end="2"/>
                                            </p:txEl>
                                          </p:spTgt>
                                        </p:tgtEl>
                                      </p:cBhvr>
                                      <p:to x="100000" y="100000"/>
                                    </p:animScale>
                                    <p:animScale>
                                      <p:cBhvr>
                                        <p:cTn id="35" dur="26">
                                          <p:stCondLst>
                                            <p:cond delay="1312"/>
                                          </p:stCondLst>
                                        </p:cTn>
                                        <p:tgtEl>
                                          <p:spTgt spid="3">
                                            <p:txEl>
                                              <p:pRg st="2" end="2"/>
                                            </p:txEl>
                                          </p:spTgt>
                                        </p:tgtEl>
                                      </p:cBhvr>
                                      <p:to x="100000" y="80000"/>
                                    </p:animScale>
                                    <p:animScale>
                                      <p:cBhvr>
                                        <p:cTn id="36" dur="166" decel="50000">
                                          <p:stCondLst>
                                            <p:cond delay="1338"/>
                                          </p:stCondLst>
                                        </p:cTn>
                                        <p:tgtEl>
                                          <p:spTgt spid="3">
                                            <p:txEl>
                                              <p:pRg st="2" end="2"/>
                                            </p:txEl>
                                          </p:spTgt>
                                        </p:tgtEl>
                                      </p:cBhvr>
                                      <p:to x="100000" y="100000"/>
                                    </p:animScale>
                                    <p:animScale>
                                      <p:cBhvr>
                                        <p:cTn id="37" dur="26">
                                          <p:stCondLst>
                                            <p:cond delay="1642"/>
                                          </p:stCondLst>
                                        </p:cTn>
                                        <p:tgtEl>
                                          <p:spTgt spid="3">
                                            <p:txEl>
                                              <p:pRg st="2" end="2"/>
                                            </p:txEl>
                                          </p:spTgt>
                                        </p:tgtEl>
                                      </p:cBhvr>
                                      <p:to x="100000" y="90000"/>
                                    </p:animScale>
                                    <p:animScale>
                                      <p:cBhvr>
                                        <p:cTn id="38" dur="166" decel="50000">
                                          <p:stCondLst>
                                            <p:cond delay="1668"/>
                                          </p:stCondLst>
                                        </p:cTn>
                                        <p:tgtEl>
                                          <p:spTgt spid="3">
                                            <p:txEl>
                                              <p:pRg st="2" end="2"/>
                                            </p:txEl>
                                          </p:spTgt>
                                        </p:tgtEl>
                                      </p:cBhvr>
                                      <p:to x="100000" y="100000"/>
                                    </p:animScale>
                                    <p:animScale>
                                      <p:cBhvr>
                                        <p:cTn id="39" dur="26">
                                          <p:stCondLst>
                                            <p:cond delay="1808"/>
                                          </p:stCondLst>
                                        </p:cTn>
                                        <p:tgtEl>
                                          <p:spTgt spid="3">
                                            <p:txEl>
                                              <p:pRg st="2" end="2"/>
                                            </p:txEl>
                                          </p:spTgt>
                                        </p:tgtEl>
                                      </p:cBhvr>
                                      <p:to x="100000" y="95000"/>
                                    </p:animScale>
                                    <p:animScale>
                                      <p:cBhvr>
                                        <p:cTn id="40" dur="166" decel="50000">
                                          <p:stCondLst>
                                            <p:cond delay="1834"/>
                                          </p:stCondLst>
                                        </p:cTn>
                                        <p:tgtEl>
                                          <p:spTgt spid="3">
                                            <p:txEl>
                                              <p:pRg st="2" end="2"/>
                                            </p:txEl>
                                          </p:spTgt>
                                        </p:tgtEl>
                                      </p:cBhvr>
                                      <p:to x="100000" y="100000"/>
                                    </p:animScale>
                                  </p:childTnLst>
                                </p:cTn>
                              </p:par>
                            </p:childTnLst>
                          </p:cTn>
                        </p:par>
                        <p:par>
                          <p:cTn id="41" fill="hold">
                            <p:stCondLst>
                              <p:cond delay="4010"/>
                            </p:stCondLst>
                            <p:childTnLst>
                              <p:par>
                                <p:cTn id="42" presetID="26" presetClass="entr" presetSubtype="0" fill="hold" grpId="0" nodeType="after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Effect transition="in" filter="wipe(down)">
                                      <p:cBhvr>
                                        <p:cTn id="44" dur="580">
                                          <p:stCondLst>
                                            <p:cond delay="0"/>
                                          </p:stCondLst>
                                        </p:cTn>
                                        <p:tgtEl>
                                          <p:spTgt spid="3">
                                            <p:txEl>
                                              <p:pRg st="3" end="3"/>
                                            </p:txEl>
                                          </p:spTgt>
                                        </p:tgtEl>
                                      </p:cBhvr>
                                    </p:animEffect>
                                    <p:anim calcmode="lin" valueType="num">
                                      <p:cBhvr>
                                        <p:cTn id="45"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3">
                                            <p:txEl>
                                              <p:pRg st="3" end="3"/>
                                            </p:txEl>
                                          </p:spTgt>
                                        </p:tgtEl>
                                      </p:cBhvr>
                                      <p:to x="100000" y="60000"/>
                                    </p:animScale>
                                    <p:animScale>
                                      <p:cBhvr>
                                        <p:cTn id="51" dur="166" decel="50000">
                                          <p:stCondLst>
                                            <p:cond delay="676"/>
                                          </p:stCondLst>
                                        </p:cTn>
                                        <p:tgtEl>
                                          <p:spTgt spid="3">
                                            <p:txEl>
                                              <p:pRg st="3" end="3"/>
                                            </p:txEl>
                                          </p:spTgt>
                                        </p:tgtEl>
                                      </p:cBhvr>
                                      <p:to x="100000" y="100000"/>
                                    </p:animScale>
                                    <p:animScale>
                                      <p:cBhvr>
                                        <p:cTn id="52" dur="26">
                                          <p:stCondLst>
                                            <p:cond delay="1312"/>
                                          </p:stCondLst>
                                        </p:cTn>
                                        <p:tgtEl>
                                          <p:spTgt spid="3">
                                            <p:txEl>
                                              <p:pRg st="3" end="3"/>
                                            </p:txEl>
                                          </p:spTgt>
                                        </p:tgtEl>
                                      </p:cBhvr>
                                      <p:to x="100000" y="80000"/>
                                    </p:animScale>
                                    <p:animScale>
                                      <p:cBhvr>
                                        <p:cTn id="53" dur="166" decel="50000">
                                          <p:stCondLst>
                                            <p:cond delay="1338"/>
                                          </p:stCondLst>
                                        </p:cTn>
                                        <p:tgtEl>
                                          <p:spTgt spid="3">
                                            <p:txEl>
                                              <p:pRg st="3" end="3"/>
                                            </p:txEl>
                                          </p:spTgt>
                                        </p:tgtEl>
                                      </p:cBhvr>
                                      <p:to x="100000" y="100000"/>
                                    </p:animScale>
                                    <p:animScale>
                                      <p:cBhvr>
                                        <p:cTn id="54" dur="26">
                                          <p:stCondLst>
                                            <p:cond delay="1642"/>
                                          </p:stCondLst>
                                        </p:cTn>
                                        <p:tgtEl>
                                          <p:spTgt spid="3">
                                            <p:txEl>
                                              <p:pRg st="3" end="3"/>
                                            </p:txEl>
                                          </p:spTgt>
                                        </p:tgtEl>
                                      </p:cBhvr>
                                      <p:to x="100000" y="90000"/>
                                    </p:animScale>
                                    <p:animScale>
                                      <p:cBhvr>
                                        <p:cTn id="55" dur="166" decel="50000">
                                          <p:stCondLst>
                                            <p:cond delay="1668"/>
                                          </p:stCondLst>
                                        </p:cTn>
                                        <p:tgtEl>
                                          <p:spTgt spid="3">
                                            <p:txEl>
                                              <p:pRg st="3" end="3"/>
                                            </p:txEl>
                                          </p:spTgt>
                                        </p:tgtEl>
                                      </p:cBhvr>
                                      <p:to x="100000" y="100000"/>
                                    </p:animScale>
                                    <p:animScale>
                                      <p:cBhvr>
                                        <p:cTn id="56" dur="26">
                                          <p:stCondLst>
                                            <p:cond delay="1808"/>
                                          </p:stCondLst>
                                        </p:cTn>
                                        <p:tgtEl>
                                          <p:spTgt spid="3">
                                            <p:txEl>
                                              <p:pRg st="3" end="3"/>
                                            </p:txEl>
                                          </p:spTgt>
                                        </p:tgtEl>
                                      </p:cBhvr>
                                      <p:to x="100000" y="95000"/>
                                    </p:animScale>
                                    <p:animScale>
                                      <p:cBhvr>
                                        <p:cTn id="57"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Mantenimiento de Nuestro PC</a:t>
            </a:r>
          </a:p>
        </p:txBody>
      </p:sp>
      <p:sp>
        <p:nvSpPr>
          <p:cNvPr id="3" name="Marcador de contenido 2"/>
          <p:cNvSpPr>
            <a:spLocks noGrp="1"/>
          </p:cNvSpPr>
          <p:nvPr>
            <p:ph idx="1"/>
          </p:nvPr>
        </p:nvSpPr>
        <p:spPr>
          <a:xfrm>
            <a:off x="1103312" y="2052919"/>
            <a:ext cx="8946541" cy="4644096"/>
          </a:xfrm>
        </p:spPr>
        <p:txBody>
          <a:bodyPr>
            <a:normAutofit/>
          </a:bodyPr>
          <a:lstStyle/>
          <a:p>
            <a:pPr marL="0" indent="0">
              <a:buNone/>
            </a:pPr>
            <a:r>
              <a:rPr lang="es-ES" dirty="0"/>
              <a:t>Dependiendo del tipo de daño que se haya presentado en dicho computador se necesitaran las siguientes herramientas</a:t>
            </a:r>
            <a:r>
              <a:rPr lang="es-ES" dirty="0" smtClean="0"/>
              <a:t>:</a:t>
            </a:r>
            <a:endParaRPr lang="es-ES" dirty="0"/>
          </a:p>
          <a:p>
            <a:r>
              <a:rPr lang="es-ES" dirty="0" err="1"/>
              <a:t>Cds</a:t>
            </a:r>
            <a:r>
              <a:rPr lang="es-ES" dirty="0"/>
              <a:t> de </a:t>
            </a:r>
            <a:r>
              <a:rPr lang="es-ES" dirty="0" err="1"/>
              <a:t>instalacion</a:t>
            </a:r>
            <a:r>
              <a:rPr lang="es-ES" dirty="0"/>
              <a:t> del sistema operativo correspondiente ya sea para reinstalación completa o restauración del mismo</a:t>
            </a:r>
            <a:r>
              <a:rPr lang="es-ES" dirty="0" smtClean="0"/>
              <a:t>.</a:t>
            </a:r>
          </a:p>
          <a:p>
            <a:pPr marL="0" indent="0">
              <a:buNone/>
            </a:pPr>
            <a:endParaRPr lang="es-ES" dirty="0"/>
          </a:p>
          <a:p>
            <a:r>
              <a:rPr lang="es-ES" dirty="0" err="1"/>
              <a:t>Cds</a:t>
            </a:r>
            <a:r>
              <a:rPr lang="es-ES" dirty="0"/>
              <a:t> en blanco en el caso de tener que sacar </a:t>
            </a:r>
            <a:r>
              <a:rPr lang="es-ES" dirty="0" smtClean="0"/>
              <a:t>respaldos</a:t>
            </a:r>
          </a:p>
          <a:p>
            <a:pPr marL="0" indent="0">
              <a:buNone/>
            </a:pPr>
            <a:endParaRPr lang="es-ES" dirty="0"/>
          </a:p>
          <a:p>
            <a:r>
              <a:rPr lang="es-ES" dirty="0"/>
              <a:t>Destornilladores estrella y plano de variadas </a:t>
            </a:r>
            <a:r>
              <a:rPr lang="es-ES" dirty="0" smtClean="0"/>
              <a:t>medidas</a:t>
            </a:r>
          </a:p>
          <a:p>
            <a:pPr marL="0" indent="0">
              <a:buNone/>
            </a:pPr>
            <a:endParaRPr lang="es-ES" dirty="0"/>
          </a:p>
          <a:p>
            <a:r>
              <a:rPr lang="es-ES" dirty="0"/>
              <a:t>Piezas a sustituir como </a:t>
            </a:r>
            <a:r>
              <a:rPr lang="es-ES" dirty="0" err="1"/>
              <a:t>memorias,tarjetas</a:t>
            </a:r>
            <a:r>
              <a:rPr lang="es-ES" dirty="0"/>
              <a:t> de </a:t>
            </a:r>
            <a:r>
              <a:rPr lang="es-ES" dirty="0" err="1"/>
              <a:t>expansion,letras</a:t>
            </a:r>
            <a:r>
              <a:rPr lang="es-ES" dirty="0"/>
              <a:t> para </a:t>
            </a:r>
            <a:r>
              <a:rPr lang="es-ES" dirty="0" err="1"/>
              <a:t>teclado,mouse,puertos</a:t>
            </a:r>
            <a:r>
              <a:rPr lang="es-ES" dirty="0"/>
              <a:t> </a:t>
            </a:r>
            <a:r>
              <a:rPr lang="es-ES" dirty="0" err="1"/>
              <a:t>usb,lector</a:t>
            </a:r>
            <a:r>
              <a:rPr lang="es-ES" dirty="0"/>
              <a:t> de memorias.</a:t>
            </a:r>
          </a:p>
          <a:p>
            <a:endParaRPr lang="es-ES" dirty="0"/>
          </a:p>
        </p:txBody>
      </p:sp>
    </p:spTree>
    <p:extLst>
      <p:ext uri="{BB962C8B-B14F-4D97-AF65-F5344CB8AC3E}">
        <p14:creationId xmlns:p14="http://schemas.microsoft.com/office/powerpoint/2010/main" val="338221696"/>
      </p:ext>
    </p:extLst>
  </p:cSld>
  <p:clrMapOvr>
    <a:masterClrMapping/>
  </p:clrMapOvr>
  <p:transition spd="slow" advTm="4102">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par>
                          <p:cTn id="25" fill="hold">
                            <p:stCondLst>
                              <p:cond delay="2500"/>
                            </p:stCondLst>
                            <p:childTnLst>
                              <p:par>
                                <p:cTn id="26" presetID="22" presetClass="entr" presetSubtype="4" fill="hold" grpId="0" nodeType="after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Mantenimiento Deductivo</a:t>
            </a:r>
            <a:endParaRPr lang="es-E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Marcador de contenido 2"/>
          <p:cNvSpPr>
            <a:spLocks noGrp="1"/>
          </p:cNvSpPr>
          <p:nvPr>
            <p:ph sz="half" idx="1"/>
          </p:nvPr>
        </p:nvSpPr>
        <p:spPr/>
        <p:txBody>
          <a:bodyPr/>
          <a:lstStyle/>
          <a:p>
            <a:r>
              <a:rPr lang="es-ES" dirty="0"/>
              <a:t> Es </a:t>
            </a:r>
            <a:r>
              <a:rPr lang="es-ES" dirty="0" smtClean="0"/>
              <a:t>inherente </a:t>
            </a:r>
            <a:r>
              <a:rPr lang="es-ES" dirty="0"/>
              <a:t>a la experiencia de la persona. Dadas ciertas condiciones, directas o indirectas, se puede relacionar la posibilidad de que se presente una falla independientemente de que "las cosas vayan bien". Es "hacer un mantenimiento </a:t>
            </a:r>
            <a:r>
              <a:rPr lang="es-ES" dirty="0" smtClean="0"/>
              <a:t>deductivo" </a:t>
            </a:r>
            <a:r>
              <a:rPr lang="es-ES" dirty="0"/>
              <a:t>antes de que este sea "establecidamente" necesario.</a:t>
            </a:r>
          </a:p>
        </p:txBody>
      </p:sp>
      <p:pic>
        <p:nvPicPr>
          <p:cNvPr id="5" name="Marcador de conteni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33546" y="1853248"/>
            <a:ext cx="4117288" cy="3474402"/>
          </a:xfrm>
        </p:spPr>
      </p:pic>
    </p:spTree>
    <p:extLst>
      <p:ext uri="{BB962C8B-B14F-4D97-AF65-F5344CB8AC3E}">
        <p14:creationId xmlns:p14="http://schemas.microsoft.com/office/powerpoint/2010/main" val="8066392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6586">
        <p15:prstTrans prst="prestige"/>
      </p:transition>
    </mc:Choice>
    <mc:Fallback>
      <p:transition spd="slow" advTm="658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26"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80">
                                          <p:stCondLst>
                                            <p:cond delay="0"/>
                                          </p:stCondLst>
                                        </p:cTn>
                                        <p:tgtEl>
                                          <p:spTgt spid="3">
                                            <p:txEl>
                                              <p:pRg st="0" end="0"/>
                                            </p:txEl>
                                          </p:spTgt>
                                        </p:tgtEl>
                                      </p:cBhvr>
                                    </p:animEffect>
                                    <p:anim calcmode="lin" valueType="num">
                                      <p:cBhvr>
                                        <p:cTn id="1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xEl>
                                              <p:pRg st="0" end="0"/>
                                            </p:txEl>
                                          </p:spTgt>
                                        </p:tgtEl>
                                      </p:cBhvr>
                                      <p:to x="100000" y="60000"/>
                                    </p:animScale>
                                    <p:animScale>
                                      <p:cBhvr>
                                        <p:cTn id="20" dur="166" decel="50000">
                                          <p:stCondLst>
                                            <p:cond delay="676"/>
                                          </p:stCondLst>
                                        </p:cTn>
                                        <p:tgtEl>
                                          <p:spTgt spid="3">
                                            <p:txEl>
                                              <p:pRg st="0" end="0"/>
                                            </p:txEl>
                                          </p:spTgt>
                                        </p:tgtEl>
                                      </p:cBhvr>
                                      <p:to x="100000" y="100000"/>
                                    </p:animScale>
                                    <p:animScale>
                                      <p:cBhvr>
                                        <p:cTn id="21" dur="26">
                                          <p:stCondLst>
                                            <p:cond delay="1312"/>
                                          </p:stCondLst>
                                        </p:cTn>
                                        <p:tgtEl>
                                          <p:spTgt spid="3">
                                            <p:txEl>
                                              <p:pRg st="0" end="0"/>
                                            </p:txEl>
                                          </p:spTgt>
                                        </p:tgtEl>
                                      </p:cBhvr>
                                      <p:to x="100000" y="80000"/>
                                    </p:animScale>
                                    <p:animScale>
                                      <p:cBhvr>
                                        <p:cTn id="22" dur="166" decel="50000">
                                          <p:stCondLst>
                                            <p:cond delay="1338"/>
                                          </p:stCondLst>
                                        </p:cTn>
                                        <p:tgtEl>
                                          <p:spTgt spid="3">
                                            <p:txEl>
                                              <p:pRg st="0" end="0"/>
                                            </p:txEl>
                                          </p:spTgt>
                                        </p:tgtEl>
                                      </p:cBhvr>
                                      <p:to x="100000" y="100000"/>
                                    </p:animScale>
                                    <p:animScale>
                                      <p:cBhvr>
                                        <p:cTn id="23" dur="26">
                                          <p:stCondLst>
                                            <p:cond delay="1642"/>
                                          </p:stCondLst>
                                        </p:cTn>
                                        <p:tgtEl>
                                          <p:spTgt spid="3">
                                            <p:txEl>
                                              <p:pRg st="0" end="0"/>
                                            </p:txEl>
                                          </p:spTgt>
                                        </p:tgtEl>
                                      </p:cBhvr>
                                      <p:to x="100000" y="90000"/>
                                    </p:animScale>
                                    <p:animScale>
                                      <p:cBhvr>
                                        <p:cTn id="24" dur="166" decel="50000">
                                          <p:stCondLst>
                                            <p:cond delay="1668"/>
                                          </p:stCondLst>
                                        </p:cTn>
                                        <p:tgtEl>
                                          <p:spTgt spid="3">
                                            <p:txEl>
                                              <p:pRg st="0" end="0"/>
                                            </p:txEl>
                                          </p:spTgt>
                                        </p:tgtEl>
                                      </p:cBhvr>
                                      <p:to x="100000" y="100000"/>
                                    </p:animScale>
                                    <p:animScale>
                                      <p:cBhvr>
                                        <p:cTn id="25" dur="26">
                                          <p:stCondLst>
                                            <p:cond delay="1808"/>
                                          </p:stCondLst>
                                        </p:cTn>
                                        <p:tgtEl>
                                          <p:spTgt spid="3">
                                            <p:txEl>
                                              <p:pRg st="0" end="0"/>
                                            </p:txEl>
                                          </p:spTgt>
                                        </p:tgtEl>
                                      </p:cBhvr>
                                      <p:to x="100000" y="95000"/>
                                    </p:animScale>
                                    <p:animScale>
                                      <p:cBhvr>
                                        <p:cTn id="26" dur="166" decel="50000">
                                          <p:stCondLst>
                                            <p:cond delay="1834"/>
                                          </p:stCondLst>
                                        </p:cTn>
                                        <p:tgtEl>
                                          <p:spTgt spid="3">
                                            <p:txEl>
                                              <p:pRg st="0" end="0"/>
                                            </p:txEl>
                                          </p:spTgt>
                                        </p:tgtEl>
                                      </p:cBhvr>
                                      <p:to x="100000" y="100000"/>
                                    </p:animScale>
                                  </p:childTnLst>
                                </p:cTn>
                              </p:par>
                            </p:childTnLst>
                          </p:cTn>
                        </p:par>
                        <p:par>
                          <p:cTn id="27" fill="hold">
                            <p:stCondLst>
                              <p:cond delay="4000"/>
                            </p:stCondLst>
                            <p:childTnLst>
                              <p:par>
                                <p:cTn id="28" presetID="53" presetClass="entr" presetSubtype="16"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ppt_w</p:attrName>
                                        </p:attrNameLst>
                                      </p:cBhvr>
                                      <p:tavLst>
                                        <p:tav tm="0">
                                          <p:val>
                                            <p:fltVal val="0"/>
                                          </p:val>
                                        </p:tav>
                                        <p:tav tm="100000">
                                          <p:val>
                                            <p:strVal val="#ppt_w"/>
                                          </p:val>
                                        </p:tav>
                                      </p:tavLst>
                                    </p:anim>
                                    <p:anim calcmode="lin" valueType="num">
                                      <p:cBhvr>
                                        <p:cTn id="31" dur="500" fill="hold"/>
                                        <p:tgtEl>
                                          <p:spTgt spid="5"/>
                                        </p:tgtEl>
                                        <p:attrNameLst>
                                          <p:attrName>ppt_h</p:attrName>
                                        </p:attrNameLst>
                                      </p:cBhvr>
                                      <p:tavLst>
                                        <p:tav tm="0">
                                          <p:val>
                                            <p:fltVal val="0"/>
                                          </p:val>
                                        </p:tav>
                                        <p:tav tm="100000">
                                          <p:val>
                                            <p:strVal val="#ppt_h"/>
                                          </p:val>
                                        </p:tav>
                                      </p:tavLst>
                                    </p:anim>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Criterios Que Se Deben Considerar Para El Mantenimiento </a:t>
            </a:r>
            <a:r>
              <a:rPr lang="es-ES"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Deductivo</a:t>
            </a:r>
            <a:r>
              <a:rPr lang="es-ES" dirty="0"/>
              <a:t/>
            </a:r>
            <a:br>
              <a:rPr lang="es-ES" dirty="0"/>
            </a:br>
            <a:r>
              <a:rPr lang="es-ES" dirty="0"/>
              <a:t/>
            </a:r>
            <a:br>
              <a:rPr lang="es-ES" dirty="0"/>
            </a:br>
            <a:endParaRPr lang="es-ES" dirty="0"/>
          </a:p>
        </p:txBody>
      </p:sp>
      <p:sp>
        <p:nvSpPr>
          <p:cNvPr id="3" name="Marcador de contenido 2"/>
          <p:cNvSpPr>
            <a:spLocks noGrp="1"/>
          </p:cNvSpPr>
          <p:nvPr>
            <p:ph idx="1"/>
          </p:nvPr>
        </p:nvSpPr>
        <p:spPr/>
        <p:txBody>
          <a:bodyPr>
            <a:normAutofit lnSpcReduction="10000"/>
          </a:bodyPr>
          <a:lstStyle/>
          <a:p>
            <a:r>
              <a:rPr lang="es-ES" dirty="0"/>
              <a:t>No exponer a la PC a los rayos del sol. </a:t>
            </a:r>
          </a:p>
          <a:p>
            <a:r>
              <a:rPr lang="es-ES" dirty="0"/>
              <a:t>No colocar a la PC en lugares húmedos. </a:t>
            </a:r>
          </a:p>
          <a:p>
            <a:r>
              <a:rPr lang="es-ES" dirty="0"/>
              <a:t> Mantener a la PC alejada de equipos electrónicos o bocinas que produzcan campos magnéticos ya que pueden dañar la información. </a:t>
            </a:r>
          </a:p>
          <a:p>
            <a:r>
              <a:rPr lang="es-ES" dirty="0"/>
              <a:t> Limpiar con frecuencia el mueble donde se encuentra la PC así como aspirar con frecuencia el área si es que hay alfombras. </a:t>
            </a:r>
          </a:p>
          <a:p>
            <a:r>
              <a:rPr lang="es-ES" dirty="0"/>
              <a:t>No fumar cerca de la PC. </a:t>
            </a:r>
          </a:p>
          <a:p>
            <a:r>
              <a:rPr lang="es-ES" dirty="0"/>
              <a:t>Evitar comer y beber cuando se esté usando la PC. </a:t>
            </a:r>
          </a:p>
          <a:p>
            <a:r>
              <a:rPr lang="es-ES" dirty="0"/>
              <a:t>Cuando se deje de usar la PC, esperar a que se enfríe el monitor y ponerle una funda protectora, así como al teclado y al chasis del CPU. </a:t>
            </a:r>
          </a:p>
        </p:txBody>
      </p:sp>
    </p:spTree>
    <p:extLst>
      <p:ext uri="{BB962C8B-B14F-4D97-AF65-F5344CB8AC3E}">
        <p14:creationId xmlns:p14="http://schemas.microsoft.com/office/powerpoint/2010/main" val="34943569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16018">
        <p15:prstTrans prst="fracture"/>
      </p:transition>
    </mc:Choice>
    <mc:Fallback>
      <p:transition spd="slow" advTm="1601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heel(1)">
                                      <p:cBhvr>
                                        <p:cTn id="13" dur="2000"/>
                                        <p:tgtEl>
                                          <p:spTgt spid="3">
                                            <p:txEl>
                                              <p:pRg st="0" end="0"/>
                                            </p:txEl>
                                          </p:spTgt>
                                        </p:tgtEl>
                                      </p:cBhvr>
                                    </p:animEffect>
                                  </p:childTnLst>
                                </p:cTn>
                              </p:par>
                            </p:childTnLst>
                          </p:cTn>
                        </p:par>
                        <p:par>
                          <p:cTn id="14" fill="hold">
                            <p:stCondLst>
                              <p:cond delay="3000"/>
                            </p:stCondLst>
                            <p:childTnLst>
                              <p:par>
                                <p:cTn id="15" presetID="21" presetClass="entr" presetSubtype="1"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par>
                          <p:cTn id="18" fill="hold">
                            <p:stCondLst>
                              <p:cond delay="5000"/>
                            </p:stCondLst>
                            <p:childTnLst>
                              <p:par>
                                <p:cTn id="19" presetID="21" presetClass="entr" presetSubtype="1"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heel(1)">
                                      <p:cBhvr>
                                        <p:cTn id="21" dur="2000"/>
                                        <p:tgtEl>
                                          <p:spTgt spid="3">
                                            <p:txEl>
                                              <p:pRg st="2" end="2"/>
                                            </p:txEl>
                                          </p:spTgt>
                                        </p:tgtEl>
                                      </p:cBhvr>
                                    </p:animEffect>
                                  </p:childTnLst>
                                </p:cTn>
                              </p:par>
                            </p:childTnLst>
                          </p:cTn>
                        </p:par>
                        <p:par>
                          <p:cTn id="22" fill="hold">
                            <p:stCondLst>
                              <p:cond delay="7000"/>
                            </p:stCondLst>
                            <p:childTnLst>
                              <p:par>
                                <p:cTn id="23" presetID="21" presetClass="entr" presetSubtype="1"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heel(1)">
                                      <p:cBhvr>
                                        <p:cTn id="25" dur="2000"/>
                                        <p:tgtEl>
                                          <p:spTgt spid="3">
                                            <p:txEl>
                                              <p:pRg st="3" end="3"/>
                                            </p:txEl>
                                          </p:spTgt>
                                        </p:tgtEl>
                                      </p:cBhvr>
                                    </p:animEffect>
                                  </p:childTnLst>
                                </p:cTn>
                              </p:par>
                            </p:childTnLst>
                          </p:cTn>
                        </p:par>
                        <p:par>
                          <p:cTn id="26" fill="hold">
                            <p:stCondLst>
                              <p:cond delay="9000"/>
                            </p:stCondLst>
                            <p:childTnLst>
                              <p:par>
                                <p:cTn id="27" presetID="21" presetClass="entr" presetSubtype="1" fill="hold" grpId="0"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heel(1)">
                                      <p:cBhvr>
                                        <p:cTn id="29" dur="2000"/>
                                        <p:tgtEl>
                                          <p:spTgt spid="3">
                                            <p:txEl>
                                              <p:pRg st="4" end="4"/>
                                            </p:txEl>
                                          </p:spTgt>
                                        </p:tgtEl>
                                      </p:cBhvr>
                                    </p:animEffect>
                                  </p:childTnLst>
                                </p:cTn>
                              </p:par>
                            </p:childTnLst>
                          </p:cTn>
                        </p:par>
                        <p:par>
                          <p:cTn id="30" fill="hold">
                            <p:stCondLst>
                              <p:cond delay="11000"/>
                            </p:stCondLst>
                            <p:childTnLst>
                              <p:par>
                                <p:cTn id="31" presetID="21" presetClass="entr" presetSubtype="1" fill="hold" grpId="0" nodeType="after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wheel(1)">
                                      <p:cBhvr>
                                        <p:cTn id="33" dur="2000"/>
                                        <p:tgtEl>
                                          <p:spTgt spid="3">
                                            <p:txEl>
                                              <p:pRg st="5" end="5"/>
                                            </p:txEl>
                                          </p:spTgt>
                                        </p:tgtEl>
                                      </p:cBhvr>
                                    </p:animEffect>
                                  </p:childTnLst>
                                </p:cTn>
                              </p:par>
                            </p:childTnLst>
                          </p:cTn>
                        </p:par>
                        <p:par>
                          <p:cTn id="34" fill="hold">
                            <p:stCondLst>
                              <p:cond delay="13000"/>
                            </p:stCondLst>
                            <p:childTnLst>
                              <p:par>
                                <p:cTn id="35" presetID="21" presetClass="entr" presetSubtype="1"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heel(1)">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Mantenimiento Preventivo</a:t>
            </a:r>
            <a:endParaRPr lang="es-E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Marcador de contenido 2"/>
          <p:cNvSpPr>
            <a:spLocks noGrp="1"/>
          </p:cNvSpPr>
          <p:nvPr>
            <p:ph sz="half" idx="1"/>
          </p:nvPr>
        </p:nvSpPr>
        <p:spPr/>
        <p:txBody>
          <a:bodyPr>
            <a:normAutofit fontScale="92500" lnSpcReduction="20000"/>
          </a:bodyPr>
          <a:lstStyle/>
          <a:p>
            <a:r>
              <a:rPr lang="es-ES" dirty="0"/>
              <a:t>Es el que se realiza </a:t>
            </a:r>
            <a:r>
              <a:rPr lang="es-ES" dirty="0" smtClean="0"/>
              <a:t>planificada mente </a:t>
            </a:r>
            <a:r>
              <a:rPr lang="es-ES" dirty="0"/>
              <a:t>y de tiempo en tiempo conforme al uso, tiempo de </a:t>
            </a:r>
            <a:r>
              <a:rPr lang="es-ES" dirty="0" smtClean="0"/>
              <a:t>operación </a:t>
            </a:r>
            <a:r>
              <a:rPr lang="es-ES" dirty="0"/>
              <a:t>y condiciones presentes. El objetivo es mantener la </a:t>
            </a:r>
            <a:r>
              <a:rPr lang="es-ES" dirty="0" smtClean="0"/>
              <a:t>operatividad </a:t>
            </a:r>
            <a:r>
              <a:rPr lang="es-ES" dirty="0"/>
              <a:t>revisando </a:t>
            </a:r>
            <a:r>
              <a:rPr lang="es-ES" dirty="0" smtClean="0"/>
              <a:t>periódicamente </a:t>
            </a:r>
            <a:r>
              <a:rPr lang="es-ES" dirty="0"/>
              <a:t>los elementos que, dado su funcionamiento, incrementan su </a:t>
            </a:r>
            <a:r>
              <a:rPr lang="es-ES" dirty="0" smtClean="0"/>
              <a:t>posibilidad </a:t>
            </a:r>
            <a:r>
              <a:rPr lang="es-ES" dirty="0"/>
              <a:t>a presentar una falla tanto para ellos mismos como para aquellos con los que tienen relación. En si el mantenimiento preventivo es checar que las cosas vayan bien, de tiempo en tiempo y tomando las medidas necesarias para que sigan </a:t>
            </a:r>
            <a:r>
              <a:rPr lang="es-ES" dirty="0" smtClean="0"/>
              <a:t>así, </a:t>
            </a:r>
            <a:r>
              <a:rPr lang="es-ES" dirty="0"/>
              <a:t>en base a un organización ya planteaba o por experiencia propia.</a:t>
            </a:r>
          </a:p>
        </p:txBody>
      </p:sp>
      <p:pic>
        <p:nvPicPr>
          <p:cNvPr id="5" name="Marcador de conteni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24281" y="1700011"/>
            <a:ext cx="4468969" cy="4327302"/>
          </a:xfrm>
        </p:spPr>
      </p:pic>
    </p:spTree>
    <p:extLst>
      <p:ext uri="{BB962C8B-B14F-4D97-AF65-F5344CB8AC3E}">
        <p14:creationId xmlns:p14="http://schemas.microsoft.com/office/powerpoint/2010/main" val="19528569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4062">
        <p15:prstTrans prst="drape"/>
      </p:transition>
    </mc:Choice>
    <mc:Fallback>
      <p:transition spd="slow" advTm="406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par>
                          <p:cTn id="12" fill="hold">
                            <p:stCondLst>
                              <p:cond delay="1000"/>
                            </p:stCondLst>
                            <p:childTnLst>
                              <p:par>
                                <p:cTn id="13" presetID="21"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Mantenimiento </a:t>
            </a:r>
            <a:r>
              <a:rPr lang="es-ES"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Preventivo</a:t>
            </a:r>
            <a:endParaRPr lang="es-E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Marcador de contenido 2"/>
          <p:cNvSpPr>
            <a:spLocks noGrp="1"/>
          </p:cNvSpPr>
          <p:nvPr>
            <p:ph idx="1"/>
          </p:nvPr>
        </p:nvSpPr>
        <p:spPr/>
        <p:txBody>
          <a:bodyPr>
            <a:normAutofit fontScale="85000" lnSpcReduction="20000"/>
          </a:bodyPr>
          <a:lstStyle/>
          <a:p>
            <a:r>
              <a:rPr lang="es-ES" dirty="0"/>
              <a:t>Limpieza Interna del Computador</a:t>
            </a:r>
          </a:p>
          <a:p>
            <a:pPr marL="0" indent="0">
              <a:buNone/>
            </a:pPr>
            <a:r>
              <a:rPr lang="es-ES" dirty="0"/>
              <a:t>Esta tarea busca retirar el polvo que se adhiere a las piezas y al interior en general de nuestro PC. Ante todo debe desconectarse los cables externos que alimentan de electricidad y proveen energía a nuestra PC y de los demás componentes periféricos. </a:t>
            </a:r>
          </a:p>
          <a:p>
            <a:pPr marL="0" indent="0">
              <a:buNone/>
            </a:pPr>
            <a:r>
              <a:rPr lang="es-ES" dirty="0" smtClean="0"/>
              <a:t>Para </a:t>
            </a:r>
            <a:r>
              <a:rPr lang="es-ES" dirty="0"/>
              <a:t>esta limpieza puede usarse algún aparato soplador o una pequeña aspiradora especial acompañada de un pincel pequeño. Poner especial énfasis en las cercanías al Microprocesador y a la Fuente.</a:t>
            </a:r>
          </a:p>
          <a:p>
            <a:r>
              <a:rPr lang="es-ES" dirty="0"/>
              <a:t> Revisar los Conectores Internos</a:t>
            </a:r>
          </a:p>
          <a:p>
            <a:pPr marL="0" indent="0">
              <a:buNone/>
            </a:pPr>
            <a:r>
              <a:rPr lang="es-ES" dirty="0"/>
              <a:t>Asegurándonos que estén firmes y no flojos. Revisar además que las tarjetas de expansión y los módulos de memoria estén bien conectados.</a:t>
            </a:r>
          </a:p>
          <a:p>
            <a:r>
              <a:rPr lang="es-ES" dirty="0"/>
              <a:t>Limpieza del Monitor del Computador</a:t>
            </a:r>
          </a:p>
          <a:p>
            <a:pPr marL="0" indent="0">
              <a:buNone/>
            </a:pPr>
            <a:r>
              <a:rPr lang="es-ES" dirty="0"/>
              <a:t>Se recomienda destapar el monitor del PC solo en caso que se vaya a reparar pues luego de apagado almacena mucha energía que podría ser peligrosa, si no es el caso, solo soplar aire al interior por las rejillas y limpiar la pantalla y el filtro de la pantalla con un paño seco que no deje residuos ni pelusas</a:t>
            </a:r>
            <a:r>
              <a:rPr lang="es-ES" dirty="0" smtClean="0"/>
              <a:t>.</a:t>
            </a:r>
            <a:endParaRPr lang="es-ES" dirty="0"/>
          </a:p>
        </p:txBody>
      </p:sp>
    </p:spTree>
    <p:extLst>
      <p:ext uri="{BB962C8B-B14F-4D97-AF65-F5344CB8AC3E}">
        <p14:creationId xmlns:p14="http://schemas.microsoft.com/office/powerpoint/2010/main" val="1646899481"/>
      </p:ext>
    </p:extLst>
  </p:cSld>
  <p:clrMapOvr>
    <a:masterClrMapping/>
  </p:clrMapOvr>
  <mc:AlternateContent xmlns:mc="http://schemas.openxmlformats.org/markup-compatibility/2006">
    <mc:Choice xmlns:p14="http://schemas.microsoft.com/office/powerpoint/2010/main" Requires="p14">
      <p:transition spd="slow" p14:dur="1200" advTm="6936">
        <p:dissolve/>
      </p:transition>
    </mc:Choice>
    <mc:Fallback>
      <p:transition spd="slow" advTm="6936">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arn(inVertical)">
                                      <p:cBhvr>
                                        <p:cTn id="31" dur="500"/>
                                        <p:tgtEl>
                                          <p:spTgt spid="3">
                                            <p:txEl>
                                              <p:pRg st="5" end="5"/>
                                            </p:txEl>
                                          </p:spTgt>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arn(inVertical)">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Mantenimiento Preventivo</a:t>
            </a:r>
          </a:p>
        </p:txBody>
      </p:sp>
      <p:sp>
        <p:nvSpPr>
          <p:cNvPr id="3" name="Marcador de contenido 2"/>
          <p:cNvSpPr>
            <a:spLocks noGrp="1"/>
          </p:cNvSpPr>
          <p:nvPr>
            <p:ph idx="1"/>
          </p:nvPr>
        </p:nvSpPr>
        <p:spPr/>
        <p:txBody>
          <a:bodyPr>
            <a:normAutofit fontScale="70000" lnSpcReduction="20000"/>
          </a:bodyPr>
          <a:lstStyle/>
          <a:p>
            <a:r>
              <a:rPr lang="es-ES" dirty="0"/>
              <a:t>Las unidades de CD-ROM, DVD, CD-RW:</a:t>
            </a:r>
          </a:p>
          <a:p>
            <a:pPr marL="0" indent="0">
              <a:buNone/>
            </a:pPr>
            <a:r>
              <a:rPr lang="es-ES" dirty="0"/>
              <a:t>Al contar todos ellos con un dispositivo láser no se recomienda abrirlos si no se está capacitado para hacerlo. Existen unos discos especialmente diseñados para limpiar los lentes de este tipo de unidades.</a:t>
            </a:r>
          </a:p>
          <a:p>
            <a:r>
              <a:rPr lang="es-ES" dirty="0"/>
              <a:t>La Superficie Exterior del PC y sus Periféricos</a:t>
            </a:r>
          </a:p>
          <a:p>
            <a:pPr marL="0" indent="0">
              <a:buNone/>
            </a:pPr>
            <a:r>
              <a:rPr lang="es-ES" dirty="0"/>
              <a:t>Es recomendable para esta tarea una tela humedecida en jabón líquido o una sustancia especial que no contengan disolventes o alcohol por su acción abrasiva, luego de ello usar nuevamente un paño seco que no deje pelusas.</a:t>
            </a:r>
          </a:p>
          <a:p>
            <a:pPr marL="0" indent="0">
              <a:buNone/>
            </a:pPr>
            <a:r>
              <a:rPr lang="es-ES" dirty="0"/>
              <a:t/>
            </a:r>
            <a:br>
              <a:rPr lang="es-ES" dirty="0"/>
            </a:br>
            <a:r>
              <a:rPr lang="es-ES" dirty="0" smtClean="0"/>
              <a:t>El </a:t>
            </a:r>
            <a:r>
              <a:rPr lang="es-ES" dirty="0"/>
              <a:t>tema del software que tiene instalado nuestro PC y que también requiere mantenimiento es algo que comentaremos aparte por la amplitud del tema.</a:t>
            </a:r>
          </a:p>
          <a:p>
            <a:r>
              <a:rPr lang="es-ES" dirty="0" smtClean="0"/>
              <a:t>Revisar </a:t>
            </a:r>
            <a:r>
              <a:rPr lang="es-ES" dirty="0"/>
              <a:t>el Mouse</a:t>
            </a:r>
          </a:p>
          <a:p>
            <a:pPr marL="0" indent="0">
              <a:buNone/>
            </a:pPr>
            <a:r>
              <a:rPr lang="es-ES" dirty="0"/>
              <a:t>Debajo del mouse o ratón hay una tapa que puede abrirse simplemente girándola en el sentido indicado en la misma tapa. Limpiar la bolita que se encuentre dentro con un paño que no deje pelusas así como los ejes y evitar que haya algún tipo de partículas adheridas a ellos.</a:t>
            </a:r>
          </a:p>
          <a:p>
            <a:pPr marL="0" indent="0">
              <a:buNone/>
            </a:pPr>
            <a:r>
              <a:rPr lang="es-ES" dirty="0"/>
              <a:t>Si es un mouse óptico, mantener siempre limpio el pad (o almohadilla donde se usa el mouse; esto es valido para cualquier tipo de mouse) y evitar que existan partículas que obstruyan el lente.</a:t>
            </a:r>
          </a:p>
          <a:p>
            <a:pPr marL="0" indent="0">
              <a:buNone/>
            </a:pPr>
            <a:endParaRPr lang="es-ES" dirty="0"/>
          </a:p>
        </p:txBody>
      </p:sp>
    </p:spTree>
    <p:extLst>
      <p:ext uri="{BB962C8B-B14F-4D97-AF65-F5344CB8AC3E}">
        <p14:creationId xmlns:p14="http://schemas.microsoft.com/office/powerpoint/2010/main" val="2988046602"/>
      </p:ext>
    </p:extLst>
  </p:cSld>
  <p:clrMapOvr>
    <a:masterClrMapping/>
  </p:clrMapOvr>
  <mc:AlternateContent xmlns:mc="http://schemas.openxmlformats.org/markup-compatibility/2006">
    <mc:Choice xmlns:p14="http://schemas.microsoft.com/office/powerpoint/2010/main" Requires="p14">
      <p:transition spd="slow" p14:dur="1200" advTm="7066">
        <p:dissolve/>
      </p:transition>
    </mc:Choice>
    <mc:Fallback>
      <p:transition spd="slow" advTm="7066">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par>
                          <p:cTn id="18" fill="hold">
                            <p:stCondLst>
                              <p:cond delay="2000"/>
                            </p:stCondLst>
                            <p:childTnLst>
                              <p:par>
                                <p:cTn id="19" presetID="22" presetClass="entr" presetSubtype="4"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down)">
                                      <p:cBhvr>
                                        <p:cTn id="21" dur="500"/>
                                        <p:tgtEl>
                                          <p:spTgt spid="3">
                                            <p:txEl>
                                              <p:pRg st="2" end="2"/>
                                            </p:txEl>
                                          </p:spTgt>
                                        </p:tgtEl>
                                      </p:cBhvr>
                                    </p:animEffect>
                                  </p:childTnLst>
                                </p:cTn>
                              </p:par>
                            </p:childTnLst>
                          </p:cTn>
                        </p:par>
                        <p:par>
                          <p:cTn id="22" fill="hold">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par>
                          <p:cTn id="26" fill="hold">
                            <p:stCondLst>
                              <p:cond delay="3000"/>
                            </p:stCondLst>
                            <p:childTnLst>
                              <p:par>
                                <p:cTn id="27" presetID="22" presetClass="entr" presetSubtype="4" fill="hold" grpId="0"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down)">
                                      <p:cBhvr>
                                        <p:cTn id="29" dur="500"/>
                                        <p:tgtEl>
                                          <p:spTgt spid="3">
                                            <p:txEl>
                                              <p:pRg st="4" end="4"/>
                                            </p:txEl>
                                          </p:spTgt>
                                        </p:tgtEl>
                                      </p:cBhvr>
                                    </p:animEffect>
                                  </p:childTnLst>
                                </p:cTn>
                              </p:par>
                            </p:childTnLst>
                          </p:cTn>
                        </p:par>
                        <p:par>
                          <p:cTn id="30" fill="hold">
                            <p:stCondLst>
                              <p:cond delay="3500"/>
                            </p:stCondLst>
                            <p:childTnLst>
                              <p:par>
                                <p:cTn id="31" presetID="22" presetClass="entr" presetSubtype="4" fill="hold" grpId="0" nodeType="after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wipe(down)">
                                      <p:cBhvr>
                                        <p:cTn id="33" dur="500"/>
                                        <p:tgtEl>
                                          <p:spTgt spid="3">
                                            <p:txEl>
                                              <p:pRg st="5" end="5"/>
                                            </p:txEl>
                                          </p:spTgt>
                                        </p:tgtEl>
                                      </p:cBhvr>
                                    </p:animEffect>
                                  </p:childTnLst>
                                </p:cTn>
                              </p:par>
                            </p:childTnLst>
                          </p:cTn>
                        </p:par>
                        <p:par>
                          <p:cTn id="34" fill="hold">
                            <p:stCondLst>
                              <p:cond delay="4000"/>
                            </p:stCondLst>
                            <p:childTnLst>
                              <p:par>
                                <p:cTn id="35" presetID="22" presetClass="entr" presetSubtype="4"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par>
                          <p:cTn id="38" fill="hold">
                            <p:stCondLst>
                              <p:cond delay="4500"/>
                            </p:stCondLst>
                            <p:childTnLst>
                              <p:par>
                                <p:cTn id="39" presetID="22" presetClass="entr" presetSubtype="4" fill="hold" grpId="0" nodeType="after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wipe(down)">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Mantenimiento Correctivo</a:t>
            </a:r>
            <a:endParaRPr lang="es-E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Marcador de contenido 2"/>
          <p:cNvSpPr>
            <a:spLocks noGrp="1"/>
          </p:cNvSpPr>
          <p:nvPr>
            <p:ph sz="half" idx="1"/>
          </p:nvPr>
        </p:nvSpPr>
        <p:spPr/>
        <p:txBody>
          <a:bodyPr>
            <a:normAutofit fontScale="92500" lnSpcReduction="20000"/>
          </a:bodyPr>
          <a:lstStyle/>
          <a:p>
            <a:r>
              <a:rPr lang="es-ES" dirty="0"/>
              <a:t>Es el que se realiza cuando la falla, daño u anomalía se ha hecho presente por no haber realizado un mantenimiento posterior para prevenir su presencia e incluso cuando este se ha hecho. En este caso el desperfecto representa la </a:t>
            </a:r>
            <a:r>
              <a:rPr lang="es-ES" dirty="0" err="1"/>
              <a:t>inoperabilidad</a:t>
            </a:r>
            <a:r>
              <a:rPr lang="es-ES" dirty="0"/>
              <a:t> parcial la que puede ser solucionada reparando los elementos </a:t>
            </a:r>
            <a:r>
              <a:rPr lang="es-ES" dirty="0" err="1"/>
              <a:t>defectusos</a:t>
            </a:r>
            <a:r>
              <a:rPr lang="es-ES" dirty="0"/>
              <a:t> o en su caso, la mayor de las veces, </a:t>
            </a:r>
            <a:r>
              <a:rPr lang="es-ES" dirty="0" err="1"/>
              <a:t>reemplazandolos</a:t>
            </a:r>
            <a:r>
              <a:rPr lang="es-ES" dirty="0"/>
              <a:t>. La naturaleza de la falla puede ser la fatiga misma, las condiciones del ambiente, el uso al que se esta sometido, etc., a veces cuya prevención no va ligada al mantenimiento preventivo sino a la naturaleza misma de las cosas.</a:t>
            </a:r>
          </a:p>
        </p:txBody>
      </p:sp>
      <p:pic>
        <p:nvPicPr>
          <p:cNvPr id="5" name="Marcador de conteni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29053" y="1853248"/>
            <a:ext cx="5064197" cy="4277096"/>
          </a:xfrm>
        </p:spPr>
      </p:pic>
    </p:spTree>
    <p:extLst>
      <p:ext uri="{BB962C8B-B14F-4D97-AF65-F5344CB8AC3E}">
        <p14:creationId xmlns:p14="http://schemas.microsoft.com/office/powerpoint/2010/main" val="3764367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6424">
        <p15:prstTrans prst="pageCurlDouble"/>
      </p:transition>
    </mc:Choice>
    <mc:Fallback>
      <p:transition spd="slow" advTm="642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3">
                                            <p:txEl>
                                              <p:pRg st="0" end="0"/>
                                            </p:txEl>
                                          </p:spTgt>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36</TotalTime>
  <Words>656</Words>
  <Application>Microsoft Office PowerPoint</Application>
  <PresentationFormat>Panorámica</PresentationFormat>
  <Paragraphs>61</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Century Gothic</vt:lpstr>
      <vt:lpstr>Wingdings 3</vt:lpstr>
      <vt:lpstr>Ion</vt:lpstr>
      <vt:lpstr>Quinto Bachillerato En Computación “A” Jornada Matutina</vt:lpstr>
      <vt:lpstr>Mantenimiento de Nuestro PC</vt:lpstr>
      <vt:lpstr>Mantenimiento de Nuestro PC</vt:lpstr>
      <vt:lpstr>Mantenimiento Deductivo</vt:lpstr>
      <vt:lpstr>Criterios Que Se Deben Considerar Para El Mantenimiento Deductivo  </vt:lpstr>
      <vt:lpstr>Mantenimiento Preventivo</vt:lpstr>
      <vt:lpstr>Mantenimiento Preventivo</vt:lpstr>
      <vt:lpstr>Mantenimiento Preventivo</vt:lpstr>
      <vt:lpstr>Mantenimiento Correctivo</vt:lpstr>
      <vt:lpstr>Mantenimiento Correctivo</vt:lpstr>
      <vt:lpstr>Mantenimiento Correctivo </vt:lpstr>
      <vt:lpstr>Conclusiones Personales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Quinto Bachillerato En Computación “A”</dc:title>
  <dc:creator>estudiante de Liceo Compu-market</dc:creator>
  <cp:lastModifiedBy>estudiante de Liceo Compu-market</cp:lastModifiedBy>
  <cp:revision>5</cp:revision>
  <dcterms:created xsi:type="dcterms:W3CDTF">2017-07-07T16:01:06Z</dcterms:created>
  <dcterms:modified xsi:type="dcterms:W3CDTF">2017-07-07T16:37:12Z</dcterms:modified>
</cp:coreProperties>
</file>