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Hoja_de_c_lculo_de_Microsoft_Excel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GT"/>
        </a:p>
      </c:tx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line3DChart>
        <c:grouping val="standard"/>
        <c:varyColors val="0"/>
        <c:ser>
          <c:idx val="0"/>
          <c:order val="0"/>
          <c:tx>
            <c:strRef>
              <c:f>Hoja1!$B$1</c:f>
              <c:strCache>
                <c:ptCount val="1"/>
                <c:pt idx="0">
                  <c:v>computadora</c:v>
                </c:pt>
              </c:strCache>
            </c:strRef>
          </c:tx>
          <c:spPr>
            <a:solidFill>
              <a:schemeClr val="accent1"/>
            </a:solidFill>
            <a:ln>
              <a:noFill/>
            </a:ln>
            <a:effectLst/>
            <a:sp3d/>
          </c:spPr>
          <c:cat>
            <c:numRef>
              <c:f>Hoja1!$A$2:$A$5</c:f>
              <c:numCache>
                <c:formatCode>General</c:formatCode>
                <c:ptCount val="4"/>
                <c:pt idx="0">
                  <c:v>1999</c:v>
                </c:pt>
                <c:pt idx="1">
                  <c:v>2000</c:v>
                </c:pt>
                <c:pt idx="2">
                  <c:v>2009</c:v>
                </c:pt>
                <c:pt idx="3">
                  <c:v>2017</c:v>
                </c:pt>
              </c:numCache>
            </c:numRef>
          </c:cat>
          <c:val>
            <c:numRef>
              <c:f>Hoja1!$B$2:$B$5</c:f>
              <c:numCache>
                <c:formatCode>0%</c:formatCode>
                <c:ptCount val="4"/>
                <c:pt idx="0" formatCode="0.00%">
                  <c:v>0.1</c:v>
                </c:pt>
                <c:pt idx="1">
                  <c:v>0.3</c:v>
                </c:pt>
                <c:pt idx="2">
                  <c:v>0.5</c:v>
                </c:pt>
                <c:pt idx="3">
                  <c:v>0.9</c:v>
                </c:pt>
              </c:numCache>
            </c:numRef>
          </c:val>
          <c:smooth val="0"/>
        </c:ser>
        <c:ser>
          <c:idx val="1"/>
          <c:order val="1"/>
          <c:tx>
            <c:strRef>
              <c:f>Hoja1!$C$1</c:f>
              <c:strCache>
                <c:ptCount val="1"/>
                <c:pt idx="0">
                  <c:v>television</c:v>
                </c:pt>
              </c:strCache>
            </c:strRef>
          </c:tx>
          <c:spPr>
            <a:solidFill>
              <a:schemeClr val="accent2"/>
            </a:solidFill>
            <a:ln>
              <a:noFill/>
            </a:ln>
            <a:effectLst/>
            <a:sp3d/>
          </c:spPr>
          <c:cat>
            <c:numRef>
              <c:f>Hoja1!$A$2:$A$5</c:f>
              <c:numCache>
                <c:formatCode>General</c:formatCode>
                <c:ptCount val="4"/>
                <c:pt idx="0">
                  <c:v>1999</c:v>
                </c:pt>
                <c:pt idx="1">
                  <c:v>2000</c:v>
                </c:pt>
                <c:pt idx="2">
                  <c:v>2009</c:v>
                </c:pt>
                <c:pt idx="3">
                  <c:v>2017</c:v>
                </c:pt>
              </c:numCache>
            </c:numRef>
          </c:cat>
          <c:val>
            <c:numRef>
              <c:f>Hoja1!$C$2:$C$5</c:f>
              <c:numCache>
                <c:formatCode>0%</c:formatCode>
                <c:ptCount val="4"/>
                <c:pt idx="0">
                  <c:v>0.45</c:v>
                </c:pt>
                <c:pt idx="1">
                  <c:v>0.6</c:v>
                </c:pt>
                <c:pt idx="2">
                  <c:v>0.7</c:v>
                </c:pt>
                <c:pt idx="3">
                  <c:v>0.3</c:v>
                </c:pt>
              </c:numCache>
            </c:numRef>
          </c:val>
          <c:smooth val="0"/>
        </c:ser>
        <c:ser>
          <c:idx val="2"/>
          <c:order val="2"/>
          <c:tx>
            <c:strRef>
              <c:f>Hoja1!$D$1</c:f>
              <c:strCache>
                <c:ptCount val="1"/>
                <c:pt idx="0">
                  <c:v>radio</c:v>
                </c:pt>
              </c:strCache>
            </c:strRef>
          </c:tx>
          <c:spPr>
            <a:solidFill>
              <a:schemeClr val="accent3"/>
            </a:solidFill>
            <a:ln>
              <a:noFill/>
            </a:ln>
            <a:effectLst/>
            <a:sp3d/>
          </c:spPr>
          <c:cat>
            <c:numRef>
              <c:f>Hoja1!$A$2:$A$5</c:f>
              <c:numCache>
                <c:formatCode>General</c:formatCode>
                <c:ptCount val="4"/>
                <c:pt idx="0">
                  <c:v>1999</c:v>
                </c:pt>
                <c:pt idx="1">
                  <c:v>2000</c:v>
                </c:pt>
                <c:pt idx="2">
                  <c:v>2009</c:v>
                </c:pt>
                <c:pt idx="3">
                  <c:v>2017</c:v>
                </c:pt>
              </c:numCache>
            </c:numRef>
          </c:cat>
          <c:val>
            <c:numRef>
              <c:f>Hoja1!$D$2:$D$5</c:f>
              <c:numCache>
                <c:formatCode>0%</c:formatCode>
                <c:ptCount val="4"/>
                <c:pt idx="0" formatCode="0.00%">
                  <c:v>0.53500000000000003</c:v>
                </c:pt>
                <c:pt idx="1">
                  <c:v>0.5</c:v>
                </c:pt>
                <c:pt idx="2">
                  <c:v>0.25</c:v>
                </c:pt>
                <c:pt idx="3">
                  <c:v>0.05</c:v>
                </c:pt>
              </c:numCache>
            </c:numRef>
          </c:val>
          <c:smooth val="0"/>
        </c:ser>
        <c:dLbls>
          <c:showLegendKey val="0"/>
          <c:showVal val="0"/>
          <c:showCatName val="0"/>
          <c:showSerName val="0"/>
          <c:showPercent val="0"/>
          <c:showBubbleSize val="0"/>
        </c:dLbls>
        <c:axId val="319747672"/>
        <c:axId val="319746496"/>
        <c:axId val="223658072"/>
      </c:line3DChart>
      <c:catAx>
        <c:axId val="319747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crossAx val="319746496"/>
        <c:crosses val="autoZero"/>
        <c:auto val="1"/>
        <c:lblAlgn val="ctr"/>
        <c:lblOffset val="100"/>
        <c:noMultiLvlLbl val="0"/>
      </c:catAx>
      <c:valAx>
        <c:axId val="3197464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crossAx val="319747672"/>
        <c:crosses val="autoZero"/>
        <c:crossBetween val="between"/>
      </c:valAx>
      <c:serAx>
        <c:axId val="223658072"/>
        <c:scaling>
          <c:orientation val="minMax"/>
        </c:scaling>
        <c:delete val="0"/>
        <c:axPos val="b"/>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crossAx val="319746496"/>
      </c:ser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legend>
    <c:plotVisOnly val="1"/>
    <c:dispBlanksAs val="gap"/>
    <c:showDLblsOverMax val="0"/>
  </c:chart>
  <c:spPr>
    <a:noFill/>
    <a:ln>
      <a:noFill/>
    </a:ln>
    <a:effectLst/>
  </c:spPr>
  <c:txPr>
    <a:bodyPr/>
    <a:lstStyle/>
    <a:p>
      <a:pPr>
        <a:defRPr/>
      </a:pPr>
      <a:endParaRPr lang="es-G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GT"/>
        </a:p>
      </c:tx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line3DChart>
        <c:grouping val="standard"/>
        <c:varyColors val="0"/>
        <c:ser>
          <c:idx val="0"/>
          <c:order val="0"/>
          <c:tx>
            <c:strRef>
              <c:f>Hoja1!$B$1</c:f>
              <c:strCache>
                <c:ptCount val="1"/>
                <c:pt idx="0">
                  <c:v>Mantenimiento Preventivo
</c:v>
                </c:pt>
              </c:strCache>
            </c:strRef>
          </c:tx>
          <c:spPr>
            <a:solidFill>
              <a:schemeClr val="accent1"/>
            </a:solidFill>
            <a:ln>
              <a:noFill/>
            </a:ln>
            <a:effectLst/>
            <a:sp3d/>
          </c:spPr>
          <c:cat>
            <c:strRef>
              <c:f>Hoja1!$A$2:$A$4</c:f>
              <c:strCache>
                <c:ptCount val="3"/>
                <c:pt idx="0">
                  <c:v>uso</c:v>
                </c:pt>
                <c:pt idx="1">
                  <c:v>confiabilidad</c:v>
                </c:pt>
                <c:pt idx="2">
                  <c:v>tiempo de trabajo (horas)</c:v>
                </c:pt>
              </c:strCache>
            </c:strRef>
          </c:cat>
          <c:val>
            <c:numRef>
              <c:f>Hoja1!$B$2:$B$4</c:f>
              <c:numCache>
                <c:formatCode>General</c:formatCode>
                <c:ptCount val="3"/>
                <c:pt idx="0">
                  <c:v>90</c:v>
                </c:pt>
                <c:pt idx="1">
                  <c:v>2.5</c:v>
                </c:pt>
                <c:pt idx="2">
                  <c:v>1</c:v>
                </c:pt>
              </c:numCache>
            </c:numRef>
          </c:val>
          <c:smooth val="0"/>
        </c:ser>
        <c:ser>
          <c:idx val="1"/>
          <c:order val="1"/>
          <c:tx>
            <c:strRef>
              <c:f>Hoja1!$C$1</c:f>
              <c:strCache>
                <c:ptCount val="1"/>
                <c:pt idx="0">
                  <c:v>Mantenimiento Correctivo</c:v>
                </c:pt>
              </c:strCache>
            </c:strRef>
          </c:tx>
          <c:spPr>
            <a:solidFill>
              <a:schemeClr val="accent2"/>
            </a:solidFill>
            <a:ln>
              <a:noFill/>
            </a:ln>
            <a:effectLst/>
            <a:sp3d/>
          </c:spPr>
          <c:cat>
            <c:strRef>
              <c:f>Hoja1!$A$2:$A$4</c:f>
              <c:strCache>
                <c:ptCount val="3"/>
                <c:pt idx="0">
                  <c:v>uso</c:v>
                </c:pt>
                <c:pt idx="1">
                  <c:v>confiabilidad</c:v>
                </c:pt>
                <c:pt idx="2">
                  <c:v>tiempo de trabajo (horas)</c:v>
                </c:pt>
              </c:strCache>
            </c:strRef>
          </c:cat>
          <c:val>
            <c:numRef>
              <c:f>Hoja1!$C$2:$C$4</c:f>
              <c:numCache>
                <c:formatCode>General</c:formatCode>
                <c:ptCount val="3"/>
                <c:pt idx="0">
                  <c:v>45</c:v>
                </c:pt>
                <c:pt idx="1">
                  <c:v>4.4000000000000004</c:v>
                </c:pt>
                <c:pt idx="2">
                  <c:v>4.3</c:v>
                </c:pt>
              </c:numCache>
            </c:numRef>
          </c:val>
          <c:smooth val="0"/>
        </c:ser>
        <c:ser>
          <c:idx val="2"/>
          <c:order val="2"/>
          <c:tx>
            <c:strRef>
              <c:f>Hoja1!$D$1</c:f>
              <c:strCache>
                <c:ptCount val="1"/>
                <c:pt idx="0">
                  <c:v>Mantenimiento Deductivo</c:v>
                </c:pt>
              </c:strCache>
            </c:strRef>
          </c:tx>
          <c:spPr>
            <a:solidFill>
              <a:schemeClr val="accent3"/>
            </a:solidFill>
            <a:ln>
              <a:noFill/>
            </a:ln>
            <a:effectLst/>
            <a:sp3d/>
          </c:spPr>
          <c:cat>
            <c:strRef>
              <c:f>Hoja1!$A$2:$A$4</c:f>
              <c:strCache>
                <c:ptCount val="3"/>
                <c:pt idx="0">
                  <c:v>uso</c:v>
                </c:pt>
                <c:pt idx="1">
                  <c:v>confiabilidad</c:v>
                </c:pt>
                <c:pt idx="2">
                  <c:v>tiempo de trabajo (horas)</c:v>
                </c:pt>
              </c:strCache>
            </c:strRef>
          </c:cat>
          <c:val>
            <c:numRef>
              <c:f>Hoja1!$D$2:$D$4</c:f>
              <c:numCache>
                <c:formatCode>General</c:formatCode>
                <c:ptCount val="3"/>
                <c:pt idx="0">
                  <c:v>10</c:v>
                </c:pt>
                <c:pt idx="1">
                  <c:v>2</c:v>
                </c:pt>
                <c:pt idx="2">
                  <c:v>0.3</c:v>
                </c:pt>
              </c:numCache>
            </c:numRef>
          </c:val>
          <c:smooth val="0"/>
        </c:ser>
        <c:dLbls>
          <c:showLegendKey val="0"/>
          <c:showVal val="0"/>
          <c:showCatName val="0"/>
          <c:showSerName val="0"/>
          <c:showPercent val="0"/>
          <c:showBubbleSize val="0"/>
        </c:dLbls>
        <c:axId val="227468928"/>
        <c:axId val="314635288"/>
        <c:axId val="317317928"/>
      </c:line3DChart>
      <c:catAx>
        <c:axId val="227468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crossAx val="314635288"/>
        <c:crosses val="autoZero"/>
        <c:auto val="1"/>
        <c:lblAlgn val="ctr"/>
        <c:lblOffset val="100"/>
        <c:noMultiLvlLbl val="0"/>
      </c:catAx>
      <c:valAx>
        <c:axId val="314635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crossAx val="227468928"/>
        <c:crosses val="autoZero"/>
        <c:crossBetween val="between"/>
      </c:valAx>
      <c:serAx>
        <c:axId val="317317928"/>
        <c:scaling>
          <c:orientation val="minMax"/>
        </c:scaling>
        <c:delete val="0"/>
        <c:axPos val="b"/>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crossAx val="314635288"/>
      </c:ser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legend>
    <c:plotVisOnly val="1"/>
    <c:dispBlanksAs val="gap"/>
    <c:showDLblsOverMax val="0"/>
  </c:chart>
  <c:spPr>
    <a:noFill/>
    <a:ln>
      <a:noFill/>
    </a:ln>
    <a:effectLst/>
  </c:spPr>
  <c:txPr>
    <a:bodyPr/>
    <a:lstStyle/>
    <a:p>
      <a:pPr>
        <a:defRPr/>
      </a:pPr>
      <a:endParaRPr lang="es-G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4/19/2017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565755" y="2430049"/>
            <a:ext cx="8329808" cy="2677656"/>
          </a:xfrm>
          <a:prstGeom prst="rect">
            <a:avLst/>
          </a:prstGeom>
          <a:noFill/>
        </p:spPr>
        <p:txBody>
          <a:bodyPr wrap="square" rtlCol="0">
            <a:spAutoFit/>
          </a:bodyPr>
          <a:lstStyle/>
          <a:p>
            <a:r>
              <a:rPr lang="es-GT" sz="2800" dirty="0" smtClean="0">
                <a:ln w="0"/>
                <a:gradFill>
                  <a:gsLst>
                    <a:gs pos="21000">
                      <a:srgbClr val="53575C"/>
                    </a:gs>
                    <a:gs pos="88000">
                      <a:srgbClr val="C5C7CA"/>
                    </a:gs>
                  </a:gsLst>
                  <a:lin ang="5400000"/>
                </a:gradFill>
              </a:rPr>
              <a:t>NOMBRE DEL ESTABLECIMIENTO:</a:t>
            </a:r>
          </a:p>
          <a:p>
            <a:pPr algn="ctr"/>
            <a:r>
              <a:rPr lang="es-GT" sz="2800" dirty="0" smtClean="0">
                <a:ln w="0"/>
                <a:gradFill>
                  <a:gsLst>
                    <a:gs pos="21000">
                      <a:srgbClr val="53575C"/>
                    </a:gs>
                    <a:gs pos="88000">
                      <a:srgbClr val="C5C7CA"/>
                    </a:gs>
                  </a:gsLst>
                  <a:lin ang="5400000"/>
                </a:gradFill>
              </a:rPr>
              <a:t>LICEO COMPU-MARKET</a:t>
            </a:r>
          </a:p>
          <a:p>
            <a:r>
              <a:rPr lang="es-GT" sz="2800" dirty="0" smtClean="0">
                <a:ln w="0"/>
                <a:gradFill>
                  <a:gsLst>
                    <a:gs pos="21000">
                      <a:srgbClr val="53575C"/>
                    </a:gs>
                    <a:gs pos="88000">
                      <a:srgbClr val="C5C7CA"/>
                    </a:gs>
                  </a:gsLst>
                  <a:lin ang="5400000"/>
                </a:gradFill>
              </a:rPr>
              <a:t>NOMBRE:</a:t>
            </a:r>
          </a:p>
          <a:p>
            <a:pPr algn="ctr"/>
            <a:r>
              <a:rPr lang="es-GT" sz="2800" dirty="0" smtClean="0">
                <a:ln w="0"/>
                <a:gradFill>
                  <a:gsLst>
                    <a:gs pos="21000">
                      <a:srgbClr val="53575C"/>
                    </a:gs>
                    <a:gs pos="88000">
                      <a:srgbClr val="C5C7CA"/>
                    </a:gs>
                  </a:gsLst>
                  <a:lin ang="5400000"/>
                </a:gradFill>
              </a:rPr>
              <a:t>OSCAR BRAYAN TURCIOS FUENTES</a:t>
            </a:r>
          </a:p>
          <a:p>
            <a:r>
              <a:rPr lang="es-GT" sz="2800" dirty="0" smtClean="0">
                <a:ln w="0"/>
                <a:gradFill>
                  <a:gsLst>
                    <a:gs pos="21000">
                      <a:srgbClr val="53575C"/>
                    </a:gs>
                    <a:gs pos="88000">
                      <a:srgbClr val="C5C7CA"/>
                    </a:gs>
                  </a:gsLst>
                  <a:lin ang="5400000"/>
                </a:gradFill>
              </a:rPr>
              <a:t>GRADO, SECCION</a:t>
            </a:r>
          </a:p>
          <a:p>
            <a:pPr algn="ctr"/>
            <a:r>
              <a:rPr lang="es-GT" sz="2800" dirty="0" smtClean="0">
                <a:ln w="0"/>
                <a:gradFill>
                  <a:gsLst>
                    <a:gs pos="21000">
                      <a:srgbClr val="53575C"/>
                    </a:gs>
                    <a:gs pos="88000">
                      <a:srgbClr val="C5C7CA"/>
                    </a:gs>
                  </a:gsLst>
                  <a:lin ang="5400000"/>
                </a:gradFill>
              </a:rPr>
              <a:t>5TO BACHILLERATO EN COMPUTACION “A”</a:t>
            </a:r>
            <a:endParaRPr lang="es-GT" sz="2800" dirty="0">
              <a:ln w="0"/>
              <a:gradFill>
                <a:gsLst>
                  <a:gs pos="21000">
                    <a:srgbClr val="53575C"/>
                  </a:gs>
                  <a:gs pos="88000">
                    <a:srgbClr val="C5C7CA"/>
                  </a:gs>
                </a:gsLst>
                <a:lin ang="5400000"/>
              </a:gradFill>
            </a:endParaRPr>
          </a:p>
        </p:txBody>
      </p:sp>
      <p:sp>
        <p:nvSpPr>
          <p:cNvPr id="5" name="Título 1"/>
          <p:cNvSpPr txBox="1">
            <a:spLocks/>
          </p:cNvSpPr>
          <p:nvPr/>
        </p:nvSpPr>
        <p:spPr>
          <a:xfrm>
            <a:off x="1148718" y="901874"/>
            <a:ext cx="8915399" cy="1152394"/>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GT" dirty="0" smtClean="0"/>
              <a:t>DATOS PERSONALES</a:t>
            </a:r>
            <a:endParaRPr lang="es-GT" dirty="0"/>
          </a:p>
        </p:txBody>
      </p:sp>
    </p:spTree>
    <p:extLst>
      <p:ext uri="{BB962C8B-B14F-4D97-AF65-F5344CB8AC3E}">
        <p14:creationId xmlns:p14="http://schemas.microsoft.com/office/powerpoint/2010/main" val="3771924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INTRODUCCION</a:t>
            </a:r>
            <a:endParaRPr lang="es-GT" dirty="0"/>
          </a:p>
        </p:txBody>
      </p:sp>
      <p:sp>
        <p:nvSpPr>
          <p:cNvPr id="3" name="Marcador de texto 2"/>
          <p:cNvSpPr>
            <a:spLocks noGrp="1"/>
          </p:cNvSpPr>
          <p:nvPr>
            <p:ph type="body" idx="1"/>
          </p:nvPr>
        </p:nvSpPr>
        <p:spPr/>
        <p:txBody>
          <a:bodyPr/>
          <a:lstStyle/>
          <a:p>
            <a:r>
              <a:rPr lang="es-GT" dirty="0" smtClean="0"/>
              <a:t>La siguiente presentación de forma en diapositivas presenta la información necesaria para para capacitar y aprender acerca de temas de total importancia en el área de informática.</a:t>
            </a:r>
          </a:p>
        </p:txBody>
      </p:sp>
    </p:spTree>
    <p:extLst>
      <p:ext uri="{BB962C8B-B14F-4D97-AF65-F5344CB8AC3E}">
        <p14:creationId xmlns:p14="http://schemas.microsoft.com/office/powerpoint/2010/main" val="2316179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01322" y="1"/>
            <a:ext cx="8915399" cy="1841326"/>
          </a:xfrm>
        </p:spPr>
        <p:txBody>
          <a:bodyPr/>
          <a:lstStyle/>
          <a:p>
            <a:r>
              <a:rPr lang="es-GT" dirty="0" smtClean="0"/>
              <a:t>HISTORIA DE LA COMPUTADORA</a:t>
            </a:r>
            <a:endParaRPr lang="es-GT" dirty="0"/>
          </a:p>
        </p:txBody>
      </p:sp>
      <p:sp>
        <p:nvSpPr>
          <p:cNvPr id="3" name="Subtítulo 2"/>
          <p:cNvSpPr>
            <a:spLocks noGrp="1"/>
          </p:cNvSpPr>
          <p:nvPr>
            <p:ph type="subTitle" idx="1"/>
          </p:nvPr>
        </p:nvSpPr>
        <p:spPr>
          <a:xfrm>
            <a:off x="2589213" y="1991638"/>
            <a:ext cx="8915399" cy="4759891"/>
          </a:xfrm>
        </p:spPr>
        <p:txBody>
          <a:bodyPr>
            <a:normAutofit fontScale="70000" lnSpcReduction="20000"/>
          </a:bodyPr>
          <a:lstStyle/>
          <a:p>
            <a:r>
              <a:rPr lang="es-GT" dirty="0" smtClean="0"/>
              <a:t>En </a:t>
            </a:r>
            <a:r>
              <a:rPr lang="es-GT" dirty="0"/>
              <a:t>1947 se construyó la primera computadora electrónica en la Universidad de Pennsylvania la ENIAC (</a:t>
            </a:r>
            <a:r>
              <a:rPr lang="es-GT" dirty="0" err="1"/>
              <a:t>Electronic</a:t>
            </a:r>
            <a:r>
              <a:rPr lang="es-GT" dirty="0"/>
              <a:t> </a:t>
            </a:r>
            <a:r>
              <a:rPr lang="es-GT" dirty="0" err="1"/>
              <a:t>Numerical</a:t>
            </a:r>
            <a:r>
              <a:rPr lang="es-GT" dirty="0"/>
              <a:t> </a:t>
            </a:r>
            <a:r>
              <a:rPr lang="es-GT" dirty="0" err="1"/>
              <a:t>Integrator</a:t>
            </a:r>
            <a:r>
              <a:rPr lang="es-GT" dirty="0"/>
              <a:t> And </a:t>
            </a:r>
            <a:r>
              <a:rPr lang="es-GT" dirty="0" err="1"/>
              <a:t>Calculator</a:t>
            </a:r>
            <a:r>
              <a:rPr lang="es-GT" dirty="0"/>
              <a:t>), el equipo de diseño lo encabezaron los ingenieros John </a:t>
            </a:r>
            <a:r>
              <a:rPr lang="es-GT" dirty="0" err="1"/>
              <a:t>Mauchly</a:t>
            </a:r>
            <a:r>
              <a:rPr lang="es-GT" dirty="0"/>
              <a:t> y John </a:t>
            </a:r>
            <a:r>
              <a:rPr lang="es-GT" dirty="0" err="1"/>
              <a:t>Eckert</a:t>
            </a:r>
            <a:r>
              <a:rPr lang="es-GT" dirty="0"/>
              <a:t>. Esta máquina ocupaba todo un sótano de la Universidad, tenía más de 18 000 tubos de vacío, consumía 200 KW de energía eléctrica y requería todo un sistema de aire acondicionado, pero tenía la capacidad de realizar cinco mil operaciones aritméticas en un </a:t>
            </a:r>
            <a:r>
              <a:rPr lang="es-GT" dirty="0" smtClean="0"/>
              <a:t>segundo.</a:t>
            </a:r>
          </a:p>
          <a:p>
            <a:r>
              <a:rPr lang="es-GT" dirty="0" smtClean="0"/>
              <a:t>En </a:t>
            </a:r>
            <a:r>
              <a:rPr lang="es-GT" dirty="0"/>
              <a:t>1951 aparece la UNIVAC (</a:t>
            </a:r>
            <a:r>
              <a:rPr lang="es-GT" dirty="0" err="1"/>
              <a:t>NIVersAl</a:t>
            </a:r>
            <a:r>
              <a:rPr lang="es-GT" dirty="0"/>
              <a:t> </a:t>
            </a:r>
            <a:r>
              <a:rPr lang="es-GT" dirty="0" err="1"/>
              <a:t>Computer</a:t>
            </a:r>
            <a:r>
              <a:rPr lang="es-GT" dirty="0"/>
              <a:t>), fue la primera computadora comercial, que disponía de mil palabras de memoria central y podían leer cintas magnéticas, se utilizó para procesar el censo de 1950 en los Estados Unidos. En las dos primeras generaciones, las unidades de entrada utilizaban tarjetas perforadas, retomadas por Herman Hollerith (1860 – 1929), quien además fundó una compañía que con el paso del tiempo se conocería como IBM (International </a:t>
            </a:r>
            <a:r>
              <a:rPr lang="es-GT" dirty="0" err="1"/>
              <a:t>Bussines</a:t>
            </a:r>
            <a:r>
              <a:rPr lang="es-GT" dirty="0"/>
              <a:t> Machines</a:t>
            </a:r>
            <a:r>
              <a:rPr lang="es-GT" dirty="0" smtClean="0"/>
              <a:t>).</a:t>
            </a:r>
            <a:endParaRPr lang="es-GT" dirty="0"/>
          </a:p>
          <a:p>
            <a:r>
              <a:rPr lang="es-GT" dirty="0"/>
              <a:t>Cerca de la década de 1960, las computadoras seguían evolucionando, se reducía su tamaño y crecía su capacidad de procesamiento. También en esta época se empezó a definir la forma de comunicarse con las computadoras, que recibía el nombre de programación de sistemas. Estaban construidas con circuitos de transistores, se programaban con nuevos lenguajes de alto nivel, En esta generación las computadoras se reducen de tamaño y son de menor costo. Aparecen muchas compañías y las computadoras eran bastante avanzadas para su época como la serie 5000 de </a:t>
            </a:r>
            <a:r>
              <a:rPr lang="es-GT" dirty="0" err="1"/>
              <a:t>Burroughs</a:t>
            </a:r>
            <a:r>
              <a:rPr lang="es-GT" dirty="0"/>
              <a:t> y la ATLAS de la Universidad de </a:t>
            </a:r>
            <a:r>
              <a:rPr lang="es-GT" dirty="0" smtClean="0"/>
              <a:t>Manchester.</a:t>
            </a:r>
          </a:p>
          <a:p>
            <a:r>
              <a:rPr lang="es-GT" dirty="0" smtClean="0"/>
              <a:t>En </a:t>
            </a:r>
            <a:r>
              <a:rPr lang="es-GT" dirty="0"/>
              <a:t>1976 Steve </a:t>
            </a:r>
            <a:r>
              <a:rPr lang="es-GT" dirty="0" err="1"/>
              <a:t>Wozniak</a:t>
            </a:r>
            <a:r>
              <a:rPr lang="es-GT" dirty="0"/>
              <a:t> y Steve Jobs inventan la primera microcomputadora de uso masivo y luego forman la compañía conocida como la Apple que fue la segunda compañía más grande del mundo, antecedida tan sólo por IBM; y ésta es aún de las cinco compañías más grandes del mundo</a:t>
            </a:r>
            <a:r>
              <a:rPr lang="es-GT" dirty="0" smtClean="0"/>
              <a:t>.</a:t>
            </a:r>
            <a:endParaRPr lang="es-GT" dirty="0"/>
          </a:p>
          <a:p>
            <a:r>
              <a:rPr lang="es-GT" dirty="0"/>
              <a:t>Las industrias del Software de las computadoras personales crece, Gary </a:t>
            </a:r>
            <a:r>
              <a:rPr lang="es-GT" dirty="0" err="1"/>
              <a:t>Kildall</a:t>
            </a:r>
            <a:r>
              <a:rPr lang="es-GT" dirty="0"/>
              <a:t> y William Gates, se dedicaron durante años a  crear  sistemas operativos y métodos para lograr una utilización sencilla de las microcomputadoras; ellos son los inventores de CP/M y de los productos de Microsoft</a:t>
            </a:r>
            <a:r>
              <a:rPr lang="es-GT" dirty="0" smtClean="0"/>
              <a:t>.</a:t>
            </a:r>
          </a:p>
        </p:txBody>
      </p:sp>
    </p:spTree>
    <p:extLst>
      <p:ext uri="{BB962C8B-B14F-4D97-AF65-F5344CB8AC3E}">
        <p14:creationId xmlns:p14="http://schemas.microsoft.com/office/powerpoint/2010/main" val="390835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áfico 4"/>
          <p:cNvGraphicFramePr/>
          <p:nvPr>
            <p:extLst>
              <p:ext uri="{D42A27DB-BD31-4B8C-83A1-F6EECF244321}">
                <p14:modId xmlns:p14="http://schemas.microsoft.com/office/powerpoint/2010/main" val="2898477425"/>
              </p:ext>
            </p:extLst>
          </p:nvPr>
        </p:nvGraphicFramePr>
        <p:xfrm>
          <a:off x="2032000" y="719666"/>
          <a:ext cx="9518316" cy="56936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7066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623114" y="0"/>
            <a:ext cx="8915399" cy="1811844"/>
          </a:xfrm>
        </p:spPr>
        <p:txBody>
          <a:bodyPr/>
          <a:lstStyle/>
          <a:p>
            <a:r>
              <a:rPr lang="es-GT" dirty="0" smtClean="0"/>
              <a:t>HISTORIA DE LA PROGRAMACION</a:t>
            </a:r>
            <a:endParaRPr lang="es-GT" dirty="0"/>
          </a:p>
        </p:txBody>
      </p:sp>
      <p:sp>
        <p:nvSpPr>
          <p:cNvPr id="3" name="Subtítulo 2"/>
          <p:cNvSpPr>
            <a:spLocks noGrp="1"/>
          </p:cNvSpPr>
          <p:nvPr>
            <p:ph type="subTitle" idx="1"/>
          </p:nvPr>
        </p:nvSpPr>
        <p:spPr>
          <a:xfrm>
            <a:off x="1766170" y="1929008"/>
            <a:ext cx="10095978" cy="4659682"/>
          </a:xfrm>
        </p:spPr>
        <p:txBody>
          <a:bodyPr>
            <a:normAutofit fontScale="85000" lnSpcReduction="10000"/>
          </a:bodyPr>
          <a:lstStyle/>
          <a:p>
            <a:r>
              <a:rPr lang="es-GT" dirty="0"/>
              <a:t>Para crear un programa, y que la computadora lo interprete y ejecute las instrucciones escritas en él, debe escribirse en un lenguaje de programación. En sus inicios las computadoras interpretaban solo instrucciones en un lenguaje específico, del más bajo nivel, conocido como código máquina, siendo éste excesivamente complicado para programar. De hecho solo consiste en cadenas de números 1 y 0 (sistema binario). Para facilitar el trabajo de programación, los primeros científicos, que trabajaban en el área, decidieron reemplazar las instrucciones, secuencias de unos y ceros, por palabras o abreviaturas provenientes del inglés; las codificaron y crearon así un lenguaje de mayor nivel, que se conoce como </a:t>
            </a:r>
            <a:r>
              <a:rPr lang="es-GT" dirty="0" err="1"/>
              <a:t>Assembly</a:t>
            </a:r>
            <a:r>
              <a:rPr lang="es-GT" dirty="0"/>
              <a:t> o lenguaje ensamblador. Por ejemplo, para sumar se podría usar la letra A de la palabra inglesa </a:t>
            </a:r>
            <a:r>
              <a:rPr lang="es-GT" dirty="0" err="1"/>
              <a:t>add</a:t>
            </a:r>
            <a:r>
              <a:rPr lang="es-GT" dirty="0"/>
              <a:t> (sumar). En realidad escribir en lenguaje ensamblador es básicamente lo mismo que hacerlo en lenguaje máquina, pero las letras y palabras son bastante más fáciles de recordar y entender que secuencias de números binarios. A medida que la complejidad de las tareas que realizaban las computadoras aumentaba, se hizo necesario disponer de un método sencillo para programar. Entonces, se crearon los lenguajes de alto nivel. Mientras que una tarea tan trivial como multiplicar dos números puede necesitar un conjunto de instrucciones en lenguaje ensamblador, en un lenguaje de alto nivel bastará con solo una. Una vez que se termina de escribir un programa, sea en ensamblador o en algunos lenguajes de alto nivel, es necesario compilarlo, es decir, traducirlo completo a lenguaje máquina</a:t>
            </a:r>
            <a:r>
              <a:rPr lang="es-GT" dirty="0" smtClean="0"/>
              <a:t>. </a:t>
            </a:r>
            <a:r>
              <a:rPr lang="es-GT" dirty="0"/>
              <a:t>Eventualmente será necesaria otra fase denominada comúnmente link o enlace, durante la cual se anexan al código, generado durante la compilación, los recursos necesarios de alguna biblioteca. En algunos lenguajes de programación, puede no ser requerido el proceso de compilación y enlace, ya que pueden trabajar en modo intérprete. Esta modalidad de trabajo es equivalente pero se realiza instrucción por instrucción, a medida que es ejecutado el programa.</a:t>
            </a:r>
          </a:p>
        </p:txBody>
      </p:sp>
    </p:spTree>
    <p:extLst>
      <p:ext uri="{BB962C8B-B14F-4D97-AF65-F5344CB8AC3E}">
        <p14:creationId xmlns:p14="http://schemas.microsoft.com/office/powerpoint/2010/main" val="1273539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89212" y="259915"/>
            <a:ext cx="8915399" cy="2262781"/>
          </a:xfrm>
        </p:spPr>
        <p:txBody>
          <a:bodyPr/>
          <a:lstStyle/>
          <a:p>
            <a:r>
              <a:rPr lang="es-GT" dirty="0" smtClean="0"/>
              <a:t>MANTENIMIENTO PREVENTIVO</a:t>
            </a:r>
            <a:endParaRPr lang="es-GT" dirty="0"/>
          </a:p>
        </p:txBody>
      </p:sp>
      <p:sp>
        <p:nvSpPr>
          <p:cNvPr id="3" name="Subtítulo 2"/>
          <p:cNvSpPr>
            <a:spLocks noGrp="1"/>
          </p:cNvSpPr>
          <p:nvPr>
            <p:ph type="subTitle" idx="1"/>
          </p:nvPr>
        </p:nvSpPr>
        <p:spPr>
          <a:xfrm>
            <a:off x="2589211" y="2522696"/>
            <a:ext cx="8915399" cy="3590005"/>
          </a:xfrm>
        </p:spPr>
        <p:txBody>
          <a:bodyPr>
            <a:normAutofit fontScale="85000" lnSpcReduction="10000"/>
          </a:bodyPr>
          <a:lstStyle/>
          <a:p>
            <a:r>
              <a:rPr lang="es-GT" dirty="0"/>
              <a:t>En las operaciones de mantenimiento, el mantenimiento preventivo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dejaron de funcionar o están dañados</a:t>
            </a:r>
            <a:r>
              <a:rPr lang="es-GT" dirty="0" smtClean="0"/>
              <a:t>.</a:t>
            </a:r>
            <a:endParaRPr lang="es-GT" dirty="0"/>
          </a:p>
          <a:p>
            <a:r>
              <a:rPr lang="es-GT" dirty="0"/>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r>
              <a:rPr lang="es-GT" dirty="0" smtClean="0"/>
              <a:t>.</a:t>
            </a:r>
            <a:endParaRPr lang="es-GT" dirty="0"/>
          </a:p>
          <a:p>
            <a:r>
              <a:rPr lang="es-GT" dirty="0"/>
              <a:t>Algunos de los métodos más habituales para determinar que procesos de mantenimiento preventivo deben llevarse a cabo son las recomendaciones de los fabricantes, la legislación vigente, las recomendaciones de expertos y las acciones llevadas a cabo sobre activos similares.</a:t>
            </a:r>
            <a:endParaRPr lang="es-GT" dirty="0" smtClean="0"/>
          </a:p>
        </p:txBody>
      </p:sp>
    </p:spTree>
    <p:extLst>
      <p:ext uri="{BB962C8B-B14F-4D97-AF65-F5344CB8AC3E}">
        <p14:creationId xmlns:p14="http://schemas.microsoft.com/office/powerpoint/2010/main" val="3875748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483718103"/>
              </p:ext>
            </p:extLst>
          </p:nvPr>
        </p:nvGraphicFramePr>
        <p:xfrm>
          <a:off x="1994423" y="243676"/>
          <a:ext cx="8127999" cy="366776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s-GT" dirty="0" smtClean="0"/>
                        <a:t>Mantenimiento Preventivo</a:t>
                      </a:r>
                      <a:endParaRPr lang="es-GT" dirty="0"/>
                    </a:p>
                  </a:txBody>
                  <a:tcPr/>
                </a:tc>
                <a:tc>
                  <a:txBody>
                    <a:bodyPr/>
                    <a:lstStyle/>
                    <a:p>
                      <a:r>
                        <a:rPr lang="es-GT" dirty="0" smtClean="0"/>
                        <a:t>Mantenimiento</a:t>
                      </a:r>
                      <a:r>
                        <a:rPr lang="es-GT" baseline="0" dirty="0" smtClean="0"/>
                        <a:t> Correctivo</a:t>
                      </a:r>
                      <a:endParaRPr lang="es-GT" dirty="0"/>
                    </a:p>
                  </a:txBody>
                  <a:tcPr/>
                </a:tc>
                <a:tc>
                  <a:txBody>
                    <a:bodyPr/>
                    <a:lstStyle/>
                    <a:p>
                      <a:r>
                        <a:rPr lang="es-GT" dirty="0" smtClean="0"/>
                        <a:t>Mantenimiento Deductivo</a:t>
                      </a:r>
                      <a:endParaRPr lang="es-GT" dirty="0"/>
                    </a:p>
                  </a:txBody>
                  <a:tcPr/>
                </a:tc>
              </a:tr>
              <a:tr h="370840">
                <a:tc>
                  <a:txBody>
                    <a:bodyPr/>
                    <a:lstStyle/>
                    <a:p>
                      <a:r>
                        <a:rPr lang="es-GT" sz="1400" b="0" i="0" kern="1200" dirty="0" smtClean="0">
                          <a:solidFill>
                            <a:schemeClr val="dk1"/>
                          </a:solidFill>
                          <a:effectLst/>
                          <a:latin typeface="+mn-lt"/>
                          <a:ea typeface="+mn-ea"/>
                          <a:cs typeface="+mn-cs"/>
                        </a:rPr>
                        <a:t>Es el conjunto de tareas destinadas a corregir los defectos que se van presentando en los distintos equipos y que son comunicados al departamento de mantenimiento por los usuarios de los mismos.</a:t>
                      </a:r>
                      <a:endParaRPr lang="es-GT" sz="1400" dirty="0"/>
                    </a:p>
                  </a:txBody>
                  <a:tcPr/>
                </a:tc>
                <a:tc>
                  <a:txBody>
                    <a:bodyPr/>
                    <a:lstStyle/>
                    <a:p>
                      <a:r>
                        <a:rPr lang="es-GT" sz="1400" b="0" i="0" kern="1200" dirty="0" smtClean="0">
                          <a:solidFill>
                            <a:schemeClr val="dk1"/>
                          </a:solidFill>
                          <a:effectLst/>
                          <a:latin typeface="+mn-lt"/>
                          <a:ea typeface="+mn-ea"/>
                          <a:cs typeface="+mn-cs"/>
                        </a:rPr>
                        <a:t>Es el conjunto de tareas destinadas a corregir los defectos que se van presentando en los distintos equipos y que son comunicados al departamento de mantenimiento por los usuarios de los mismos.</a:t>
                      </a:r>
                      <a:endParaRPr lang="es-GT" sz="1400" dirty="0"/>
                    </a:p>
                  </a:txBody>
                  <a:tcPr/>
                </a:tc>
                <a:tc>
                  <a:txBody>
                    <a:bodyPr/>
                    <a:lstStyle/>
                    <a:p>
                      <a:r>
                        <a:rPr lang="es-GT" sz="1200" b="0" i="0" kern="1200" dirty="0" smtClean="0">
                          <a:solidFill>
                            <a:schemeClr val="dk1"/>
                          </a:solidFill>
                          <a:effectLst/>
                          <a:latin typeface="+mn-lt"/>
                          <a:ea typeface="+mn-ea"/>
                          <a:cs typeface="+mn-cs"/>
                        </a:rPr>
                        <a:t>Es el que persigue conocer e informar permanentemente del estado y operatividad de las instalaciones mediante el conocimiento de los valores de determinadas variables, es necesario identificar variables físicas cuya variación sea indicativa de problemas que puedan estar apareciendo en el equipo. Es el tipo de mantenimiento más tecnológico, </a:t>
                      </a:r>
                      <a:endParaRPr lang="es-GT" sz="1200" dirty="0"/>
                    </a:p>
                  </a:txBody>
                  <a:tcPr/>
                </a:tc>
              </a:tr>
              <a:tr h="370840">
                <a:tc>
                  <a:txBody>
                    <a:bodyPr/>
                    <a:lstStyle/>
                    <a:p>
                      <a:r>
                        <a:rPr lang="es-GT" dirty="0" smtClean="0"/>
                        <a:t>uso</a:t>
                      </a:r>
                      <a:endParaRPr lang="es-GT" dirty="0"/>
                    </a:p>
                  </a:txBody>
                  <a:tcPr/>
                </a:tc>
                <a:tc>
                  <a:txBody>
                    <a:bodyPr/>
                    <a:lstStyle/>
                    <a:p>
                      <a:r>
                        <a:rPr lang="es-GT" dirty="0" smtClean="0"/>
                        <a:t>uso</a:t>
                      </a:r>
                      <a:endParaRPr lang="es-GT" dirty="0"/>
                    </a:p>
                  </a:txBody>
                  <a:tcPr/>
                </a:tc>
                <a:tc>
                  <a:txBody>
                    <a:bodyPr/>
                    <a:lstStyle/>
                    <a:p>
                      <a:r>
                        <a:rPr lang="es-GT" dirty="0" smtClean="0"/>
                        <a:t>uso</a:t>
                      </a:r>
                      <a:endParaRPr lang="es-GT" dirty="0"/>
                    </a:p>
                  </a:txBody>
                  <a:tcPr/>
                </a:tc>
              </a:tr>
              <a:tr h="370840">
                <a:tc>
                  <a:txBody>
                    <a:bodyPr/>
                    <a:lstStyle/>
                    <a:p>
                      <a:r>
                        <a:rPr lang="es-GT" dirty="0" smtClean="0"/>
                        <a:t>90%</a:t>
                      </a:r>
                      <a:endParaRPr lang="es-GT" dirty="0"/>
                    </a:p>
                  </a:txBody>
                  <a:tcPr/>
                </a:tc>
                <a:tc>
                  <a:txBody>
                    <a:bodyPr/>
                    <a:lstStyle/>
                    <a:p>
                      <a:r>
                        <a:rPr lang="es-GT" dirty="0" smtClean="0"/>
                        <a:t>45%</a:t>
                      </a:r>
                      <a:endParaRPr lang="es-GT" dirty="0"/>
                    </a:p>
                  </a:txBody>
                  <a:tcPr/>
                </a:tc>
                <a:tc>
                  <a:txBody>
                    <a:bodyPr/>
                    <a:lstStyle/>
                    <a:p>
                      <a:r>
                        <a:rPr lang="es-GT" dirty="0" smtClean="0"/>
                        <a:t>10%</a:t>
                      </a:r>
                      <a:endParaRPr lang="es-GT" dirty="0"/>
                    </a:p>
                  </a:txBody>
                  <a:tcPr/>
                </a:tc>
              </a:tr>
            </a:tbl>
          </a:graphicData>
        </a:graphic>
      </p:graphicFrame>
      <p:graphicFrame>
        <p:nvGraphicFramePr>
          <p:cNvPr id="8" name="Gráfico 7"/>
          <p:cNvGraphicFramePr/>
          <p:nvPr>
            <p:extLst>
              <p:ext uri="{D42A27DB-BD31-4B8C-83A1-F6EECF244321}">
                <p14:modId xmlns:p14="http://schemas.microsoft.com/office/powerpoint/2010/main" val="11180789"/>
              </p:ext>
            </p:extLst>
          </p:nvPr>
        </p:nvGraphicFramePr>
        <p:xfrm>
          <a:off x="1665962" y="4045907"/>
          <a:ext cx="8880953" cy="28120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5949939"/>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58</TotalTime>
  <Words>1111</Words>
  <Application>Microsoft Office PowerPoint</Application>
  <PresentationFormat>Panorámica</PresentationFormat>
  <Paragraphs>35</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Century Gothic</vt:lpstr>
      <vt:lpstr>Wingdings 3</vt:lpstr>
      <vt:lpstr>Espiral</vt:lpstr>
      <vt:lpstr>Presentación de PowerPoint</vt:lpstr>
      <vt:lpstr>INTRODUCCION</vt:lpstr>
      <vt:lpstr>HISTORIA DE LA COMPUTADORA</vt:lpstr>
      <vt:lpstr>Presentación de PowerPoint</vt:lpstr>
      <vt:lpstr>HISTORIA DE LA PROGRAMACION</vt:lpstr>
      <vt:lpstr>MANTENIMIENTO PREVENTIVO</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7</cp:revision>
  <dcterms:created xsi:type="dcterms:W3CDTF">2017-04-19T18:46:22Z</dcterms:created>
  <dcterms:modified xsi:type="dcterms:W3CDTF">2017-04-19T19:44:49Z</dcterms:modified>
</cp:coreProperties>
</file>