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Hoja1!$B$1</c:f>
              <c:strCache>
                <c:ptCount val="1"/>
                <c:pt idx="0">
                  <c:v>computadora</c:v>
                </c:pt>
              </c:strCache>
            </c:strRef>
          </c:tx>
          <c:spPr>
            <a:solidFill>
              <a:schemeClr val="accent1"/>
            </a:solidFill>
            <a:ln>
              <a:noFill/>
            </a:ln>
            <a:effectLst/>
            <a:sp3d/>
          </c:spPr>
          <c:cat>
            <c:numRef>
              <c:f>Hoja1!$A$2:$A$5</c:f>
              <c:numCache>
                <c:formatCode>General</c:formatCode>
                <c:ptCount val="4"/>
                <c:pt idx="0">
                  <c:v>1999</c:v>
                </c:pt>
                <c:pt idx="1">
                  <c:v>2000</c:v>
                </c:pt>
                <c:pt idx="2">
                  <c:v>2009</c:v>
                </c:pt>
                <c:pt idx="3">
                  <c:v>2017</c:v>
                </c:pt>
              </c:numCache>
            </c:numRef>
          </c:cat>
          <c:val>
            <c:numRef>
              <c:f>Hoja1!$B$2:$B$5</c:f>
              <c:numCache>
                <c:formatCode>0%</c:formatCode>
                <c:ptCount val="4"/>
                <c:pt idx="0" formatCode="0.00%">
                  <c:v>0.1</c:v>
                </c:pt>
                <c:pt idx="1">
                  <c:v>0.3</c:v>
                </c:pt>
                <c:pt idx="2">
                  <c:v>0.5</c:v>
                </c:pt>
                <c:pt idx="3">
                  <c:v>0.9</c:v>
                </c:pt>
              </c:numCache>
            </c:numRef>
          </c:val>
          <c:smooth val="0"/>
        </c:ser>
        <c:ser>
          <c:idx val="1"/>
          <c:order val="1"/>
          <c:tx>
            <c:strRef>
              <c:f>Hoja1!$C$1</c:f>
              <c:strCache>
                <c:ptCount val="1"/>
                <c:pt idx="0">
                  <c:v>television</c:v>
                </c:pt>
              </c:strCache>
            </c:strRef>
          </c:tx>
          <c:spPr>
            <a:solidFill>
              <a:schemeClr val="accent2"/>
            </a:solidFill>
            <a:ln>
              <a:noFill/>
            </a:ln>
            <a:effectLst/>
            <a:sp3d/>
          </c:spPr>
          <c:cat>
            <c:numRef>
              <c:f>Hoja1!$A$2:$A$5</c:f>
              <c:numCache>
                <c:formatCode>General</c:formatCode>
                <c:ptCount val="4"/>
                <c:pt idx="0">
                  <c:v>1999</c:v>
                </c:pt>
                <c:pt idx="1">
                  <c:v>2000</c:v>
                </c:pt>
                <c:pt idx="2">
                  <c:v>2009</c:v>
                </c:pt>
                <c:pt idx="3">
                  <c:v>2017</c:v>
                </c:pt>
              </c:numCache>
            </c:numRef>
          </c:cat>
          <c:val>
            <c:numRef>
              <c:f>Hoja1!$C$2:$C$5</c:f>
              <c:numCache>
                <c:formatCode>0%</c:formatCode>
                <c:ptCount val="4"/>
                <c:pt idx="0">
                  <c:v>0.45</c:v>
                </c:pt>
                <c:pt idx="1">
                  <c:v>0.6</c:v>
                </c:pt>
                <c:pt idx="2">
                  <c:v>0.7</c:v>
                </c:pt>
                <c:pt idx="3">
                  <c:v>0.3</c:v>
                </c:pt>
              </c:numCache>
            </c:numRef>
          </c:val>
          <c:smooth val="0"/>
        </c:ser>
        <c:ser>
          <c:idx val="2"/>
          <c:order val="2"/>
          <c:tx>
            <c:strRef>
              <c:f>Hoja1!$D$1</c:f>
              <c:strCache>
                <c:ptCount val="1"/>
                <c:pt idx="0">
                  <c:v>radio</c:v>
                </c:pt>
              </c:strCache>
            </c:strRef>
          </c:tx>
          <c:spPr>
            <a:solidFill>
              <a:schemeClr val="accent3"/>
            </a:solidFill>
            <a:ln>
              <a:noFill/>
            </a:ln>
            <a:effectLst/>
            <a:sp3d/>
          </c:spPr>
          <c:cat>
            <c:numRef>
              <c:f>Hoja1!$A$2:$A$5</c:f>
              <c:numCache>
                <c:formatCode>General</c:formatCode>
                <c:ptCount val="4"/>
                <c:pt idx="0">
                  <c:v>1999</c:v>
                </c:pt>
                <c:pt idx="1">
                  <c:v>2000</c:v>
                </c:pt>
                <c:pt idx="2">
                  <c:v>2009</c:v>
                </c:pt>
                <c:pt idx="3">
                  <c:v>2017</c:v>
                </c:pt>
              </c:numCache>
            </c:numRef>
          </c:cat>
          <c:val>
            <c:numRef>
              <c:f>Hoja1!$D$2:$D$5</c:f>
              <c:numCache>
                <c:formatCode>0%</c:formatCode>
                <c:ptCount val="4"/>
                <c:pt idx="0" formatCode="0.00%">
                  <c:v>0.53500000000000003</c:v>
                </c:pt>
                <c:pt idx="1">
                  <c:v>0.5</c:v>
                </c:pt>
                <c:pt idx="2">
                  <c:v>0.25</c:v>
                </c:pt>
                <c:pt idx="3">
                  <c:v>0.05</c:v>
                </c:pt>
              </c:numCache>
            </c:numRef>
          </c:val>
          <c:smooth val="0"/>
        </c:ser>
        <c:dLbls>
          <c:showLegendKey val="0"/>
          <c:showVal val="0"/>
          <c:showCatName val="0"/>
          <c:showSerName val="0"/>
          <c:showPercent val="0"/>
          <c:showBubbleSize val="0"/>
        </c:dLbls>
        <c:axId val="319747672"/>
        <c:axId val="319746496"/>
        <c:axId val="223658072"/>
      </c:line3DChart>
      <c:catAx>
        <c:axId val="319747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6496"/>
        <c:crosses val="autoZero"/>
        <c:auto val="1"/>
        <c:lblAlgn val="ctr"/>
        <c:lblOffset val="100"/>
        <c:noMultiLvlLbl val="0"/>
      </c:catAx>
      <c:valAx>
        <c:axId val="3197464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7672"/>
        <c:crosses val="autoZero"/>
        <c:crossBetween val="between"/>
      </c:valAx>
      <c:serAx>
        <c:axId val="223658072"/>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6496"/>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Hoja1!$B$1</c:f>
              <c:strCache>
                <c:ptCount val="1"/>
                <c:pt idx="0">
                  <c:v>Mantenimiento Preventivo
</c:v>
                </c:pt>
              </c:strCache>
            </c:strRef>
          </c:tx>
          <c:spPr>
            <a:solidFill>
              <a:schemeClr val="accent1"/>
            </a:solidFill>
            <a:ln>
              <a:noFill/>
            </a:ln>
            <a:effectLst/>
            <a:sp3d/>
          </c:spPr>
          <c:cat>
            <c:strRef>
              <c:f>Hoja1!$A$2:$A$4</c:f>
              <c:strCache>
                <c:ptCount val="3"/>
                <c:pt idx="0">
                  <c:v>uso</c:v>
                </c:pt>
                <c:pt idx="1">
                  <c:v>confiabilidad</c:v>
                </c:pt>
                <c:pt idx="2">
                  <c:v>tiempo de trabajo (horas)</c:v>
                </c:pt>
              </c:strCache>
            </c:strRef>
          </c:cat>
          <c:val>
            <c:numRef>
              <c:f>Hoja1!$B$2:$B$4</c:f>
              <c:numCache>
                <c:formatCode>General</c:formatCode>
                <c:ptCount val="3"/>
                <c:pt idx="0">
                  <c:v>90</c:v>
                </c:pt>
                <c:pt idx="1">
                  <c:v>2.5</c:v>
                </c:pt>
                <c:pt idx="2">
                  <c:v>1</c:v>
                </c:pt>
              </c:numCache>
            </c:numRef>
          </c:val>
          <c:smooth val="0"/>
        </c:ser>
        <c:ser>
          <c:idx val="1"/>
          <c:order val="1"/>
          <c:tx>
            <c:strRef>
              <c:f>Hoja1!$C$1</c:f>
              <c:strCache>
                <c:ptCount val="1"/>
                <c:pt idx="0">
                  <c:v>Mantenimiento Correctivo</c:v>
                </c:pt>
              </c:strCache>
            </c:strRef>
          </c:tx>
          <c:spPr>
            <a:solidFill>
              <a:schemeClr val="accent2"/>
            </a:solidFill>
            <a:ln>
              <a:noFill/>
            </a:ln>
            <a:effectLst/>
            <a:sp3d/>
          </c:spPr>
          <c:cat>
            <c:strRef>
              <c:f>Hoja1!$A$2:$A$4</c:f>
              <c:strCache>
                <c:ptCount val="3"/>
                <c:pt idx="0">
                  <c:v>uso</c:v>
                </c:pt>
                <c:pt idx="1">
                  <c:v>confiabilidad</c:v>
                </c:pt>
                <c:pt idx="2">
                  <c:v>tiempo de trabajo (horas)</c:v>
                </c:pt>
              </c:strCache>
            </c:strRef>
          </c:cat>
          <c:val>
            <c:numRef>
              <c:f>Hoja1!$C$2:$C$4</c:f>
              <c:numCache>
                <c:formatCode>General</c:formatCode>
                <c:ptCount val="3"/>
                <c:pt idx="0">
                  <c:v>45</c:v>
                </c:pt>
                <c:pt idx="1">
                  <c:v>4.4000000000000004</c:v>
                </c:pt>
                <c:pt idx="2">
                  <c:v>4.3</c:v>
                </c:pt>
              </c:numCache>
            </c:numRef>
          </c:val>
          <c:smooth val="0"/>
        </c:ser>
        <c:ser>
          <c:idx val="2"/>
          <c:order val="2"/>
          <c:tx>
            <c:strRef>
              <c:f>Hoja1!$D$1</c:f>
              <c:strCache>
                <c:ptCount val="1"/>
                <c:pt idx="0">
                  <c:v>Mantenimiento Deductivo</c:v>
                </c:pt>
              </c:strCache>
            </c:strRef>
          </c:tx>
          <c:spPr>
            <a:solidFill>
              <a:schemeClr val="accent3"/>
            </a:solidFill>
            <a:ln>
              <a:noFill/>
            </a:ln>
            <a:effectLst/>
            <a:sp3d/>
          </c:spPr>
          <c:cat>
            <c:strRef>
              <c:f>Hoja1!$A$2:$A$4</c:f>
              <c:strCache>
                <c:ptCount val="3"/>
                <c:pt idx="0">
                  <c:v>uso</c:v>
                </c:pt>
                <c:pt idx="1">
                  <c:v>confiabilidad</c:v>
                </c:pt>
                <c:pt idx="2">
                  <c:v>tiempo de trabajo (horas)</c:v>
                </c:pt>
              </c:strCache>
            </c:strRef>
          </c:cat>
          <c:val>
            <c:numRef>
              <c:f>Hoja1!$D$2:$D$4</c:f>
              <c:numCache>
                <c:formatCode>General</c:formatCode>
                <c:ptCount val="3"/>
                <c:pt idx="0">
                  <c:v>10</c:v>
                </c:pt>
                <c:pt idx="1">
                  <c:v>2</c:v>
                </c:pt>
                <c:pt idx="2">
                  <c:v>0.3</c:v>
                </c:pt>
              </c:numCache>
            </c:numRef>
          </c:val>
          <c:smooth val="0"/>
        </c:ser>
        <c:dLbls>
          <c:showLegendKey val="0"/>
          <c:showVal val="0"/>
          <c:showCatName val="0"/>
          <c:showSerName val="0"/>
          <c:showPercent val="0"/>
          <c:showBubbleSize val="0"/>
        </c:dLbls>
        <c:axId val="227468928"/>
        <c:axId val="314635288"/>
        <c:axId val="317317928"/>
      </c:line3DChart>
      <c:catAx>
        <c:axId val="22746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4635288"/>
        <c:crosses val="autoZero"/>
        <c:auto val="1"/>
        <c:lblAlgn val="ctr"/>
        <c:lblOffset val="100"/>
        <c:noMultiLvlLbl val="0"/>
      </c:catAx>
      <c:valAx>
        <c:axId val="314635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27468928"/>
        <c:crosses val="autoZero"/>
        <c:crossBetween val="between"/>
      </c:valAx>
      <c:serAx>
        <c:axId val="31731792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4635288"/>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65755" y="2430049"/>
            <a:ext cx="8329808" cy="2677656"/>
          </a:xfrm>
          <a:prstGeom prst="rect">
            <a:avLst/>
          </a:prstGeom>
          <a:noFill/>
        </p:spPr>
        <p:txBody>
          <a:bodyPr wrap="square" rtlCol="0">
            <a:spAutoFit/>
          </a:bodyPr>
          <a:lstStyle/>
          <a:p>
            <a:r>
              <a:rPr lang="es-GT" sz="2800" dirty="0" smtClean="0">
                <a:ln w="0"/>
                <a:gradFill>
                  <a:gsLst>
                    <a:gs pos="21000">
                      <a:srgbClr val="53575C"/>
                    </a:gs>
                    <a:gs pos="88000">
                      <a:srgbClr val="C5C7CA"/>
                    </a:gs>
                  </a:gsLst>
                  <a:lin ang="5400000"/>
                </a:gradFill>
              </a:rPr>
              <a:t>NOMBRE DEL ESTABLECIMIENTO:</a:t>
            </a:r>
          </a:p>
          <a:p>
            <a:pPr algn="ctr"/>
            <a:r>
              <a:rPr lang="es-GT" sz="2800" dirty="0" smtClean="0">
                <a:ln w="0"/>
                <a:gradFill>
                  <a:gsLst>
                    <a:gs pos="21000">
                      <a:srgbClr val="53575C"/>
                    </a:gs>
                    <a:gs pos="88000">
                      <a:srgbClr val="C5C7CA"/>
                    </a:gs>
                  </a:gsLst>
                  <a:lin ang="5400000"/>
                </a:gradFill>
              </a:rPr>
              <a:t>LICEO COMPU-MARKET</a:t>
            </a:r>
          </a:p>
          <a:p>
            <a:r>
              <a:rPr lang="es-GT" sz="2800" dirty="0" smtClean="0">
                <a:ln w="0"/>
                <a:gradFill>
                  <a:gsLst>
                    <a:gs pos="21000">
                      <a:srgbClr val="53575C"/>
                    </a:gs>
                    <a:gs pos="88000">
                      <a:srgbClr val="C5C7CA"/>
                    </a:gs>
                  </a:gsLst>
                  <a:lin ang="5400000"/>
                </a:gradFill>
              </a:rPr>
              <a:t>NOMBRE:</a:t>
            </a:r>
          </a:p>
          <a:p>
            <a:pPr algn="ctr"/>
            <a:r>
              <a:rPr lang="es-GT" sz="2800" dirty="0" smtClean="0">
                <a:ln w="0"/>
                <a:gradFill>
                  <a:gsLst>
                    <a:gs pos="21000">
                      <a:srgbClr val="53575C"/>
                    </a:gs>
                    <a:gs pos="88000">
                      <a:srgbClr val="C5C7CA"/>
                    </a:gs>
                  </a:gsLst>
                  <a:lin ang="5400000"/>
                </a:gradFill>
              </a:rPr>
              <a:t>OSCAR BRAYAN TURCIOS FUENTES</a:t>
            </a:r>
          </a:p>
          <a:p>
            <a:r>
              <a:rPr lang="es-GT" sz="2800" dirty="0" smtClean="0">
                <a:ln w="0"/>
                <a:gradFill>
                  <a:gsLst>
                    <a:gs pos="21000">
                      <a:srgbClr val="53575C"/>
                    </a:gs>
                    <a:gs pos="88000">
                      <a:srgbClr val="C5C7CA"/>
                    </a:gs>
                  </a:gsLst>
                  <a:lin ang="5400000"/>
                </a:gradFill>
              </a:rPr>
              <a:t>GRADO, SECCION</a:t>
            </a:r>
          </a:p>
          <a:p>
            <a:pPr algn="ctr"/>
            <a:r>
              <a:rPr lang="es-GT" sz="2800" dirty="0" smtClean="0">
                <a:ln w="0"/>
                <a:gradFill>
                  <a:gsLst>
                    <a:gs pos="21000">
                      <a:srgbClr val="53575C"/>
                    </a:gs>
                    <a:gs pos="88000">
                      <a:srgbClr val="C5C7CA"/>
                    </a:gs>
                  </a:gsLst>
                  <a:lin ang="5400000"/>
                </a:gradFill>
              </a:rPr>
              <a:t>5TO BACHILLERATO EN COMPUTACION “A”</a:t>
            </a:r>
            <a:endParaRPr lang="es-GT" sz="2800" dirty="0">
              <a:ln w="0"/>
              <a:gradFill>
                <a:gsLst>
                  <a:gs pos="21000">
                    <a:srgbClr val="53575C"/>
                  </a:gs>
                  <a:gs pos="88000">
                    <a:srgbClr val="C5C7CA"/>
                  </a:gs>
                </a:gsLst>
                <a:lin ang="5400000"/>
              </a:gradFill>
            </a:endParaRPr>
          </a:p>
        </p:txBody>
      </p:sp>
      <p:sp>
        <p:nvSpPr>
          <p:cNvPr id="5" name="Título 1"/>
          <p:cNvSpPr txBox="1">
            <a:spLocks/>
          </p:cNvSpPr>
          <p:nvPr/>
        </p:nvSpPr>
        <p:spPr>
          <a:xfrm>
            <a:off x="1148718" y="901874"/>
            <a:ext cx="8915399" cy="11523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GT" dirty="0" smtClean="0"/>
              <a:t>DATOS PERSONALES</a:t>
            </a:r>
            <a:endParaRPr lang="es-GT" dirty="0"/>
          </a:p>
        </p:txBody>
      </p:sp>
    </p:spTree>
    <p:extLst>
      <p:ext uri="{BB962C8B-B14F-4D97-AF65-F5344CB8AC3E}">
        <p14:creationId xmlns:p14="http://schemas.microsoft.com/office/powerpoint/2010/main" val="37719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INTRODUCCION</a:t>
            </a:r>
            <a:endParaRPr lang="es-GT" dirty="0"/>
          </a:p>
        </p:txBody>
      </p:sp>
      <p:sp>
        <p:nvSpPr>
          <p:cNvPr id="3" name="Marcador de texto 2"/>
          <p:cNvSpPr>
            <a:spLocks noGrp="1"/>
          </p:cNvSpPr>
          <p:nvPr>
            <p:ph type="body" idx="1"/>
          </p:nvPr>
        </p:nvSpPr>
        <p:spPr/>
        <p:txBody>
          <a:bodyPr/>
          <a:lstStyle/>
          <a:p>
            <a:r>
              <a:rPr lang="es-GT" dirty="0" smtClean="0"/>
              <a:t>La siguiente presentación de forma en diapositivas presenta la información necesaria para para capacitar y aprender acerca de temas de total importancia en el área de informática.</a:t>
            </a:r>
          </a:p>
        </p:txBody>
      </p:sp>
    </p:spTree>
    <p:extLst>
      <p:ext uri="{BB962C8B-B14F-4D97-AF65-F5344CB8AC3E}">
        <p14:creationId xmlns:p14="http://schemas.microsoft.com/office/powerpoint/2010/main" val="23161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01322" y="1"/>
            <a:ext cx="8915399" cy="1841326"/>
          </a:xfrm>
        </p:spPr>
        <p:txBody>
          <a:bodyPr/>
          <a:lstStyle/>
          <a:p>
            <a:r>
              <a:rPr lang="es-GT" dirty="0" smtClean="0"/>
              <a:t>HISTORIA DE LA COMPUTADORA</a:t>
            </a:r>
            <a:endParaRPr lang="es-GT" dirty="0"/>
          </a:p>
        </p:txBody>
      </p:sp>
      <p:sp>
        <p:nvSpPr>
          <p:cNvPr id="3" name="Subtítulo 2"/>
          <p:cNvSpPr>
            <a:spLocks noGrp="1"/>
          </p:cNvSpPr>
          <p:nvPr>
            <p:ph type="subTitle" idx="1"/>
          </p:nvPr>
        </p:nvSpPr>
        <p:spPr>
          <a:xfrm>
            <a:off x="2589213" y="1991638"/>
            <a:ext cx="8915399" cy="4759891"/>
          </a:xfrm>
        </p:spPr>
        <p:txBody>
          <a:bodyPr>
            <a:normAutofit fontScale="70000" lnSpcReduction="20000"/>
          </a:bodyPr>
          <a:lstStyle/>
          <a:p>
            <a:r>
              <a:rPr lang="es-GT" dirty="0" smtClean="0"/>
              <a:t>En </a:t>
            </a:r>
            <a:r>
              <a:rPr lang="es-GT" dirty="0"/>
              <a:t>1947 se construyó la primera computadora electrónica en la Universidad de Pennsylvania la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el equipo de diseño lo encabezaron los ingenieros John </a:t>
            </a:r>
            <a:r>
              <a:rPr lang="es-GT" dirty="0" err="1"/>
              <a:t>Mauchly</a:t>
            </a:r>
            <a:r>
              <a:rPr lang="es-GT" dirty="0"/>
              <a:t> y John </a:t>
            </a:r>
            <a:r>
              <a:rPr lang="es-GT" dirty="0" err="1"/>
              <a:t>Eckert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a:t>
            </a:r>
            <a:r>
              <a:rPr lang="es-GT" dirty="0" smtClean="0"/>
              <a:t>segundo.</a:t>
            </a:r>
          </a:p>
          <a:p>
            <a:r>
              <a:rPr lang="es-GT" dirty="0" smtClean="0"/>
              <a:t>En </a:t>
            </a:r>
            <a:r>
              <a:rPr lang="es-GT" dirty="0"/>
              <a:t>1951 aparece la UNIVAC (</a:t>
            </a:r>
            <a:r>
              <a:rPr lang="es-GT" dirty="0" err="1"/>
              <a:t>NIVersAl</a:t>
            </a:r>
            <a:r>
              <a:rPr lang="es-GT" dirty="0"/>
              <a:t> </a:t>
            </a:r>
            <a:r>
              <a:rPr lang="es-GT" dirty="0" err="1"/>
              <a:t>Computer</a:t>
            </a:r>
            <a:r>
              <a:rPr lang="es-GT" dirty="0"/>
              <a:t>), fue la primera computadora comercial, que disponía de mil palabras de memoria central y podían leer cintas magnéticas, se utilizó para procesar el censo de 1950 en los Estados Unidos. En las dos primeras generaciones, las unidades de entrada utilizaban tarjetas perforadas, retomadas por Herman Hollerith (1860 – 1929), quien además fundó una compañía que con el paso del tiempo se conocería como IBM (International </a:t>
            </a:r>
            <a:r>
              <a:rPr lang="es-GT" dirty="0" err="1"/>
              <a:t>Bussines</a:t>
            </a:r>
            <a:r>
              <a:rPr lang="es-GT" dirty="0"/>
              <a:t> Machines</a:t>
            </a:r>
            <a:r>
              <a:rPr lang="es-GT" dirty="0" smtClean="0"/>
              <a:t>).</a:t>
            </a:r>
            <a:endParaRPr lang="es-GT" dirty="0"/>
          </a:p>
          <a:p>
            <a:r>
              <a:rPr lang="es-GT" dirty="0"/>
              <a:t>Cerca de la década de 1960, las computadoras seguían evolucionando, se reducía su tamaño y crecía su capacidad de procesamiento. También en esta época se empezó a definir la forma de comunicarse con las computadoras, que recibía el nombre de programación de sistemas. Estaban construidas con circuitos de transistores, se programaban con nuevos lenguajes de alto nivel, 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a:t>
            </a:r>
            <a:r>
              <a:rPr lang="es-GT" dirty="0" smtClean="0"/>
              <a:t>Manchester.</a:t>
            </a:r>
          </a:p>
          <a:p>
            <a:r>
              <a:rPr lang="es-GT" dirty="0" smtClean="0"/>
              <a:t>En </a:t>
            </a:r>
            <a:r>
              <a:rPr lang="es-GT" dirty="0"/>
              <a:t>1976 Steve </a:t>
            </a:r>
            <a:r>
              <a:rPr lang="es-GT" dirty="0" err="1"/>
              <a:t>Wozniak</a:t>
            </a:r>
            <a:r>
              <a:rPr lang="es-GT" dirty="0"/>
              <a:t> y Steve Jobs inventan la primera microcomputadora de uso masivo y luego forman la compañía conocida como la Apple que fue la segunda compañía más grande del mundo, antecedida tan sólo por IBM; y ésta es aún de las cinco compañías más grandes del mundo</a:t>
            </a:r>
            <a:r>
              <a:rPr lang="es-GT" dirty="0" smtClean="0"/>
              <a:t>.</a:t>
            </a:r>
            <a:endParaRPr lang="es-GT" dirty="0"/>
          </a:p>
          <a:p>
            <a:r>
              <a:rPr lang="es-GT" dirty="0"/>
              <a:t>Las industrias del Software de las computadoras personales crece, Gary </a:t>
            </a:r>
            <a:r>
              <a:rPr lang="es-GT" dirty="0" err="1"/>
              <a:t>Kildall</a:t>
            </a:r>
            <a:r>
              <a:rPr lang="es-GT" dirty="0"/>
              <a:t> y William Gates, se dedicaron durante años a  crear  sistemas operativos y métodos para lograr una utilización sencilla de las microcomputadoras; ellos son los inventores de CP/M y de los productos de Microsoft</a:t>
            </a:r>
            <a:r>
              <a:rPr lang="es-GT" dirty="0" smtClean="0"/>
              <a:t>.</a:t>
            </a:r>
          </a:p>
        </p:txBody>
      </p:sp>
    </p:spTree>
    <p:extLst>
      <p:ext uri="{BB962C8B-B14F-4D97-AF65-F5344CB8AC3E}">
        <p14:creationId xmlns:p14="http://schemas.microsoft.com/office/powerpoint/2010/main" val="390835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898477425"/>
              </p:ext>
            </p:extLst>
          </p:nvPr>
        </p:nvGraphicFramePr>
        <p:xfrm>
          <a:off x="2032000" y="719666"/>
          <a:ext cx="9518316" cy="56936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06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23114" y="0"/>
            <a:ext cx="8915399" cy="1811844"/>
          </a:xfrm>
        </p:spPr>
        <p:txBody>
          <a:bodyPr/>
          <a:lstStyle/>
          <a:p>
            <a:r>
              <a:rPr lang="es-GT" dirty="0" smtClean="0"/>
              <a:t>HISTORIA DE LA PROGRAMACION</a:t>
            </a:r>
            <a:endParaRPr lang="es-GT" dirty="0"/>
          </a:p>
        </p:txBody>
      </p:sp>
      <p:sp>
        <p:nvSpPr>
          <p:cNvPr id="3" name="Subtítulo 2"/>
          <p:cNvSpPr>
            <a:spLocks noGrp="1"/>
          </p:cNvSpPr>
          <p:nvPr>
            <p:ph type="subTitle" idx="1"/>
          </p:nvPr>
        </p:nvSpPr>
        <p:spPr>
          <a:xfrm>
            <a:off x="1766170" y="1929008"/>
            <a:ext cx="10095978" cy="4659682"/>
          </a:xfrm>
        </p:spPr>
        <p:txBody>
          <a:bodyPr>
            <a:normAutofit fontScale="85000" lnSpcReduction="10000"/>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 Por ejemplo, para sumar se podría usar la letra A de la palabra inglesa </a:t>
            </a:r>
            <a:r>
              <a:rPr lang="es-GT" dirty="0" err="1"/>
              <a:t>add</a:t>
            </a:r>
            <a:r>
              <a:rPr lang="es-GT"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r>
              <a:rPr lang="es-GT" dirty="0" smtClean="0"/>
              <a:t>. </a:t>
            </a:r>
            <a:r>
              <a:rPr lang="es-GT" dirty="0"/>
              <a:t>Eventualmente será necesaria otra fase denominada comúnmente link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p>
        </p:txBody>
      </p:sp>
    </p:spTree>
    <p:extLst>
      <p:ext uri="{BB962C8B-B14F-4D97-AF65-F5344CB8AC3E}">
        <p14:creationId xmlns:p14="http://schemas.microsoft.com/office/powerpoint/2010/main" val="127353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259915"/>
            <a:ext cx="8915399" cy="2262781"/>
          </a:xfrm>
        </p:spPr>
        <p:txBody>
          <a:bodyPr/>
          <a:lstStyle/>
          <a:p>
            <a:r>
              <a:rPr lang="es-GT" dirty="0" smtClean="0"/>
              <a:t>MANTENIMIENTO PREVENTIVO</a:t>
            </a:r>
            <a:endParaRPr lang="es-GT" dirty="0"/>
          </a:p>
        </p:txBody>
      </p:sp>
      <p:sp>
        <p:nvSpPr>
          <p:cNvPr id="3" name="Subtítulo 2"/>
          <p:cNvSpPr>
            <a:spLocks noGrp="1"/>
          </p:cNvSpPr>
          <p:nvPr>
            <p:ph type="subTitle" idx="1"/>
          </p:nvPr>
        </p:nvSpPr>
        <p:spPr>
          <a:xfrm>
            <a:off x="2589211" y="2522696"/>
            <a:ext cx="8915399" cy="3590005"/>
          </a:xfrm>
        </p:spPr>
        <p:txBody>
          <a:bodyPr>
            <a:normAutofit fontScale="85000" lnSpcReduction="1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r>
              <a:rPr lang="es-GT" dirty="0" smtClean="0"/>
              <a:t>.</a:t>
            </a:r>
            <a:endParaRPr lang="es-GT" dirty="0"/>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r>
              <a:rPr lang="es-GT" dirty="0" smtClean="0"/>
              <a:t>.</a:t>
            </a:r>
            <a:endParaRPr lang="es-GT" dirty="0"/>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dirty="0" smtClean="0"/>
          </a:p>
        </p:txBody>
      </p:sp>
    </p:spTree>
    <p:extLst>
      <p:ext uri="{BB962C8B-B14F-4D97-AF65-F5344CB8AC3E}">
        <p14:creationId xmlns:p14="http://schemas.microsoft.com/office/powerpoint/2010/main" val="387574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483718103"/>
              </p:ext>
            </p:extLst>
          </p:nvPr>
        </p:nvGraphicFramePr>
        <p:xfrm>
          <a:off x="1994423" y="243676"/>
          <a:ext cx="8127999" cy="3667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s-GT" dirty="0" smtClean="0"/>
                        <a:t>Mantenimiento Preventivo</a:t>
                      </a:r>
                      <a:endParaRPr lang="es-GT" dirty="0"/>
                    </a:p>
                  </a:txBody>
                  <a:tcPr/>
                </a:tc>
                <a:tc>
                  <a:txBody>
                    <a:bodyPr/>
                    <a:lstStyle/>
                    <a:p>
                      <a:r>
                        <a:rPr lang="es-GT" dirty="0" smtClean="0"/>
                        <a:t>Mantenimiento</a:t>
                      </a:r>
                      <a:r>
                        <a:rPr lang="es-GT" baseline="0" dirty="0" smtClean="0"/>
                        <a:t> Correctivo</a:t>
                      </a:r>
                      <a:endParaRPr lang="es-GT" dirty="0"/>
                    </a:p>
                  </a:txBody>
                  <a:tcPr/>
                </a:tc>
                <a:tc>
                  <a:txBody>
                    <a:bodyPr/>
                    <a:lstStyle/>
                    <a:p>
                      <a:r>
                        <a:rPr lang="es-GT" dirty="0" smtClean="0"/>
                        <a:t>Mantenimiento Deductivo</a:t>
                      </a:r>
                      <a:endParaRPr lang="es-GT" dirty="0"/>
                    </a:p>
                  </a:txBody>
                  <a:tcPr/>
                </a:tc>
              </a:tr>
              <a:tr h="370840">
                <a:tc>
                  <a:txBody>
                    <a:bodyPr/>
                    <a:lstStyle/>
                    <a:p>
                      <a:r>
                        <a:rPr lang="es-GT" sz="1400" b="0" i="0" kern="1200" dirty="0" smtClean="0">
                          <a:solidFill>
                            <a:schemeClr val="dk1"/>
                          </a:solidFill>
                          <a:effectLst/>
                          <a:latin typeface="+mn-lt"/>
                          <a:ea typeface="+mn-ea"/>
                          <a:cs typeface="+mn-cs"/>
                        </a:rPr>
                        <a:t>Es el conjunto de tareas destinadas a corregir los defectos que se van presentando en los distintos equipos y que son comunicados al departamento de mantenimiento por los usuarios de los mismos.</a:t>
                      </a:r>
                      <a:endParaRPr lang="es-GT" sz="1400" dirty="0"/>
                    </a:p>
                  </a:txBody>
                  <a:tcPr/>
                </a:tc>
                <a:tc>
                  <a:txBody>
                    <a:bodyPr/>
                    <a:lstStyle/>
                    <a:p>
                      <a:r>
                        <a:rPr lang="es-GT" sz="1400" b="0" i="0" kern="1200" dirty="0" smtClean="0">
                          <a:solidFill>
                            <a:schemeClr val="dk1"/>
                          </a:solidFill>
                          <a:effectLst/>
                          <a:latin typeface="+mn-lt"/>
                          <a:ea typeface="+mn-ea"/>
                          <a:cs typeface="+mn-cs"/>
                        </a:rPr>
                        <a:t>Es el conjunto de tareas destinadas a corregir los defectos que se van presentando en los distintos equipos y que son comunicados al departamento de mantenimiento por los usuarios de los mismos.</a:t>
                      </a:r>
                      <a:endParaRPr lang="es-GT" sz="1400" dirty="0"/>
                    </a:p>
                  </a:txBody>
                  <a:tcPr/>
                </a:tc>
                <a:tc>
                  <a:txBody>
                    <a:bodyPr/>
                    <a:lstStyle/>
                    <a:p>
                      <a:r>
                        <a:rPr lang="es-GT" sz="1200" b="0" i="0" kern="1200" dirty="0" smtClean="0">
                          <a:solidFill>
                            <a:schemeClr val="dk1"/>
                          </a:solidFill>
                          <a:effectLst/>
                          <a:latin typeface="+mn-lt"/>
                          <a:ea typeface="+mn-ea"/>
                          <a:cs typeface="+mn-cs"/>
                        </a:rPr>
                        <a:t>Es el que persigue conocer e informar permanentemente del estado y operatividad de las instalaciones mediante el conocimiento de los valores de determinadas variables, es necesario identificar variables físicas cuya variación sea indicativa de problemas que puedan estar apareciendo en el equipo. Es el tipo de mantenimiento más tecnológico, </a:t>
                      </a:r>
                      <a:endParaRPr lang="es-GT" sz="1200" dirty="0"/>
                    </a:p>
                  </a:txBody>
                  <a:tcPr/>
                </a:tc>
              </a:tr>
              <a:tr h="370840">
                <a:tc>
                  <a:txBody>
                    <a:bodyPr/>
                    <a:lstStyle/>
                    <a:p>
                      <a:r>
                        <a:rPr lang="es-GT" dirty="0" smtClean="0"/>
                        <a:t>uso</a:t>
                      </a:r>
                      <a:endParaRPr lang="es-GT" dirty="0"/>
                    </a:p>
                  </a:txBody>
                  <a:tcPr/>
                </a:tc>
                <a:tc>
                  <a:txBody>
                    <a:bodyPr/>
                    <a:lstStyle/>
                    <a:p>
                      <a:r>
                        <a:rPr lang="es-GT" dirty="0" smtClean="0"/>
                        <a:t>uso</a:t>
                      </a:r>
                      <a:endParaRPr lang="es-GT" dirty="0"/>
                    </a:p>
                  </a:txBody>
                  <a:tcPr/>
                </a:tc>
                <a:tc>
                  <a:txBody>
                    <a:bodyPr/>
                    <a:lstStyle/>
                    <a:p>
                      <a:r>
                        <a:rPr lang="es-GT" dirty="0" smtClean="0"/>
                        <a:t>uso</a:t>
                      </a:r>
                      <a:endParaRPr lang="es-GT" dirty="0"/>
                    </a:p>
                  </a:txBody>
                  <a:tcPr/>
                </a:tc>
              </a:tr>
              <a:tr h="370840">
                <a:tc>
                  <a:txBody>
                    <a:bodyPr/>
                    <a:lstStyle/>
                    <a:p>
                      <a:r>
                        <a:rPr lang="es-GT" dirty="0" smtClean="0"/>
                        <a:t>90%</a:t>
                      </a:r>
                      <a:endParaRPr lang="es-GT" dirty="0"/>
                    </a:p>
                  </a:txBody>
                  <a:tcPr/>
                </a:tc>
                <a:tc>
                  <a:txBody>
                    <a:bodyPr/>
                    <a:lstStyle/>
                    <a:p>
                      <a:r>
                        <a:rPr lang="es-GT" dirty="0" smtClean="0"/>
                        <a:t>45%</a:t>
                      </a:r>
                      <a:endParaRPr lang="es-GT" dirty="0"/>
                    </a:p>
                  </a:txBody>
                  <a:tcPr/>
                </a:tc>
                <a:tc>
                  <a:txBody>
                    <a:bodyPr/>
                    <a:lstStyle/>
                    <a:p>
                      <a:r>
                        <a:rPr lang="es-GT" dirty="0" smtClean="0"/>
                        <a:t>10%</a:t>
                      </a:r>
                      <a:endParaRPr lang="es-GT" dirty="0"/>
                    </a:p>
                  </a:txBody>
                  <a:tcPr/>
                </a:tc>
              </a:tr>
            </a:tbl>
          </a:graphicData>
        </a:graphic>
      </p:graphicFrame>
      <p:graphicFrame>
        <p:nvGraphicFramePr>
          <p:cNvPr id="8" name="Gráfico 7"/>
          <p:cNvGraphicFramePr/>
          <p:nvPr>
            <p:extLst>
              <p:ext uri="{D42A27DB-BD31-4B8C-83A1-F6EECF244321}">
                <p14:modId xmlns:p14="http://schemas.microsoft.com/office/powerpoint/2010/main" val="11180789"/>
              </p:ext>
            </p:extLst>
          </p:nvPr>
        </p:nvGraphicFramePr>
        <p:xfrm>
          <a:off x="1665962" y="4045907"/>
          <a:ext cx="8880953" cy="2812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94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886217"/>
            <a:ext cx="8915399" cy="2262781"/>
          </a:xfrm>
        </p:spPr>
        <p:txBody>
          <a:bodyPr/>
          <a:lstStyle/>
          <a:p>
            <a:r>
              <a:rPr lang="es-GT" dirty="0" smtClean="0"/>
              <a:t>Conclusiones:</a:t>
            </a:r>
            <a:endParaRPr lang="es-GT" dirty="0"/>
          </a:p>
        </p:txBody>
      </p:sp>
      <p:sp>
        <p:nvSpPr>
          <p:cNvPr id="3" name="Subtítulo 2"/>
          <p:cNvSpPr>
            <a:spLocks noGrp="1"/>
          </p:cNvSpPr>
          <p:nvPr>
            <p:ph type="subTitle" idx="1"/>
          </p:nvPr>
        </p:nvSpPr>
        <p:spPr>
          <a:xfrm>
            <a:off x="2589212" y="3487199"/>
            <a:ext cx="8915399" cy="2976231"/>
          </a:xfrm>
        </p:spPr>
        <p:txBody>
          <a:bodyPr/>
          <a:lstStyle/>
          <a:p>
            <a:r>
              <a:rPr lang="es-GT" dirty="0" smtClean="0"/>
              <a:t>Nos damos cuenta de la trascendencia de la computadora en nuestro mundo y el uso que se le da hoy en día tanto como su avance.</a:t>
            </a:r>
          </a:p>
          <a:p>
            <a:endParaRPr lang="es-GT" dirty="0"/>
          </a:p>
          <a:p>
            <a:r>
              <a:rPr lang="es-GT" dirty="0" smtClean="0"/>
              <a:t>La programación ha avanzado junto con la computadora para poder sincronizarse y fronteras en la rama de desarrollo digital</a:t>
            </a:r>
          </a:p>
          <a:p>
            <a:endParaRPr lang="es-GT" dirty="0"/>
          </a:p>
          <a:p>
            <a:r>
              <a:rPr lang="es-GT" dirty="0" smtClean="0"/>
              <a:t>Es de vital importancia para nuestro ordenador mantener sus funciones y de nosotros el mantenerlo en </a:t>
            </a:r>
            <a:r>
              <a:rPr lang="es-GT" smtClean="0"/>
              <a:t>optimas condiciones.</a:t>
            </a:r>
            <a:endParaRPr lang="es-GT" dirty="0"/>
          </a:p>
        </p:txBody>
      </p:sp>
    </p:spTree>
    <p:extLst>
      <p:ext uri="{BB962C8B-B14F-4D97-AF65-F5344CB8AC3E}">
        <p14:creationId xmlns:p14="http://schemas.microsoft.com/office/powerpoint/2010/main" val="121605499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64</TotalTime>
  <Words>1178</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Presentación de PowerPoint</vt:lpstr>
      <vt:lpstr>INTRODUCCION</vt:lpstr>
      <vt:lpstr>HISTORIA DE LA COMPUTADORA</vt:lpstr>
      <vt:lpstr>Presentación de PowerPoint</vt:lpstr>
      <vt:lpstr>HISTORIA DE LA PROGRAMACION</vt:lpstr>
      <vt:lpstr>MANTENIMIENTO PREVENTIVO</vt:lpstr>
      <vt:lpstr>Presentación de PowerPoint</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8</cp:revision>
  <dcterms:created xsi:type="dcterms:W3CDTF">2017-04-19T18:46:22Z</dcterms:created>
  <dcterms:modified xsi:type="dcterms:W3CDTF">2017-04-19T19:51:08Z</dcterms:modified>
</cp:coreProperties>
</file>