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a:xfrm>
            <a:off x="5332412" y="5883275"/>
            <a:ext cx="4324044" cy="365125"/>
          </a:xfrm>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27598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98709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3636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5201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637756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729234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34382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6225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00627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a:xfrm>
            <a:off x="10951856" y="5867131"/>
            <a:ext cx="551167" cy="365125"/>
          </a:xfrm>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40963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91AD08D-5755-4B02-BD21-DAC73E9C6004}" type="datetimeFigureOut">
              <a:rPr lang="es-GT" smtClean="0"/>
              <a:t>19/04/2017</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402819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61556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91AD08D-5755-4B02-BD21-DAC73E9C6004}" type="datetimeFigureOut">
              <a:rPr lang="es-GT" smtClean="0"/>
              <a:t>19/04/2017</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146604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91AD08D-5755-4B02-BD21-DAC73E9C6004}" type="datetimeFigureOut">
              <a:rPr lang="es-GT" smtClean="0"/>
              <a:t>19/04/2017</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16816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AD08D-5755-4B02-BD21-DAC73E9C6004}" type="datetimeFigureOut">
              <a:rPr lang="es-GT" smtClean="0"/>
              <a:t>19/04/2017</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377137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0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91AD08D-5755-4B02-BD21-DAC73E9C6004}" type="datetimeFigureOut">
              <a:rPr lang="es-GT" smtClean="0"/>
              <a:t>19/04/2017</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A1A4D37D-5DE2-41BC-AE1D-E52CC74CF707}" type="slidenum">
              <a:rPr lang="es-GT" smtClean="0"/>
              <a:t>‹Nº›</a:t>
            </a:fld>
            <a:endParaRPr lang="es-GT"/>
          </a:p>
        </p:txBody>
      </p:sp>
    </p:spTree>
    <p:extLst>
      <p:ext uri="{BB962C8B-B14F-4D97-AF65-F5344CB8AC3E}">
        <p14:creationId xmlns:p14="http://schemas.microsoft.com/office/powerpoint/2010/main" val="286261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1AD08D-5755-4B02-BD21-DAC73E9C6004}" type="datetimeFigureOut">
              <a:rPr lang="es-GT" smtClean="0"/>
              <a:t>19/04/2017</a:t>
            </a:fld>
            <a:endParaRPr lang="es-GT"/>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GT"/>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A4D37D-5DE2-41BC-AE1D-E52CC74CF707}" type="slidenum">
              <a:rPr lang="es-GT" smtClean="0"/>
              <a:t>‹Nº›</a:t>
            </a:fld>
            <a:endParaRPr lang="es-GT"/>
          </a:p>
        </p:txBody>
      </p:sp>
    </p:spTree>
    <p:extLst>
      <p:ext uri="{BB962C8B-B14F-4D97-AF65-F5344CB8AC3E}">
        <p14:creationId xmlns:p14="http://schemas.microsoft.com/office/powerpoint/2010/main" val="3397823372"/>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48000"/>
          </a:srgb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style>
          <a:lnRef idx="1">
            <a:schemeClr val="accent2"/>
          </a:lnRef>
          <a:fillRef idx="2">
            <a:schemeClr val="accent2"/>
          </a:fillRef>
          <a:effectRef idx="1">
            <a:schemeClr val="accent2"/>
          </a:effectRef>
          <a:fontRef idx="minor">
            <a:schemeClr val="dk1"/>
          </a:fontRef>
        </p:style>
        <p:txBody>
          <a:bodyPr/>
          <a:lstStyle/>
          <a:p>
            <a:r>
              <a:rPr lang="es-GT" dirty="0"/>
              <a:t>Historia de la computación</a:t>
            </a:r>
          </a:p>
        </p:txBody>
      </p:sp>
      <p:sp>
        <p:nvSpPr>
          <p:cNvPr id="5" name="Subtitle 4"/>
          <p:cNvSpPr>
            <a:spLocks noGrp="1"/>
          </p:cNvSpPr>
          <p:nvPr>
            <p:ph type="subTitle" idx="1"/>
          </p:nvPr>
        </p:nvSpPr>
        <p:spPr/>
        <p:txBody>
          <a:bodyPr/>
          <a:lstStyle/>
          <a:p>
            <a:r>
              <a:rPr lang="es-GT" dirty="0"/>
              <a:t>OSCAR TURCIOS</a:t>
            </a:r>
          </a:p>
        </p:txBody>
      </p:sp>
    </p:spTree>
    <p:extLst>
      <p:ext uri="{BB962C8B-B14F-4D97-AF65-F5344CB8AC3E}">
        <p14:creationId xmlns:p14="http://schemas.microsoft.com/office/powerpoint/2010/main" val="1014976218"/>
      </p:ext>
    </p:extLst>
  </p:cSld>
  <p:clrMapOvr>
    <a:masterClrMapping/>
  </p:clrMapOvr>
  <p:transition spd="slow" advClick="0" advTm="3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xit" presetSubtype="32" fill="hold" grpId="0" nodeType="clickEffect">
                                  <p:stCondLst>
                                    <p:cond delay="0"/>
                                  </p:stCondLst>
                                  <p:childTnLst>
                                    <p:anim calcmode="lin" valueType="num">
                                      <p:cBhvr>
                                        <p:cTn id="12" dur="500"/>
                                        <p:tgtEl>
                                          <p:spTgt spid="5">
                                            <p:txEl>
                                              <p:pRg st="0" end="0"/>
                                            </p:txEl>
                                          </p:spTgt>
                                        </p:tgtEl>
                                        <p:attrNameLst>
                                          <p:attrName>ppt_w</p:attrName>
                                        </p:attrNameLst>
                                      </p:cBhvr>
                                      <p:tavLst>
                                        <p:tav tm="0">
                                          <p:val>
                                            <p:strVal val="ppt_w"/>
                                          </p:val>
                                        </p:tav>
                                        <p:tav tm="100000">
                                          <p:val>
                                            <p:fltVal val="0"/>
                                          </p:val>
                                        </p:tav>
                                      </p:tavLst>
                                    </p:anim>
                                    <p:anim calcmode="lin" valueType="num">
                                      <p:cBhvr>
                                        <p:cTn id="13"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4" dur="500"/>
                                        <p:tgtEl>
                                          <p:spTgt spid="5">
                                            <p:txEl>
                                              <p:pRg st="0" end="0"/>
                                            </p:txEl>
                                          </p:spTgt>
                                        </p:tgtEl>
                                      </p:cBhvr>
                                    </p:animEffect>
                                    <p:set>
                                      <p:cBhvr>
                                        <p:cTn id="15"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45" y="384581"/>
            <a:ext cx="8806376" cy="5078313"/>
          </a:xfrm>
          <a:prstGeom prst="rect">
            <a:avLst/>
          </a:prstGeom>
        </p:spPr>
        <p:txBody>
          <a:bodyPr wrap="square">
            <a:spAutoFit/>
          </a:bodyPr>
          <a:lstStyle/>
          <a:p>
            <a:r>
              <a:rPr lang="es-GT" dirty="0"/>
              <a:t>En 1951 aparece la UNIVAC (</a:t>
            </a:r>
            <a:r>
              <a:rPr lang="es-GT" dirty="0" err="1"/>
              <a:t>NIVersAl</a:t>
            </a:r>
            <a:r>
              <a:rPr lang="es-GT" dirty="0"/>
              <a:t> </a:t>
            </a:r>
            <a:r>
              <a:rPr lang="es-GT" dirty="0" err="1"/>
              <a:t>Computer</a:t>
            </a:r>
            <a:r>
              <a:rPr lang="es-GT" dirty="0"/>
              <a:t>), fue la primera computadora comercial, que disponía de mil palabras de memoria central y podían leer cintas magnéticas, se utilizó para procesar el censo de 1950 en los Estados Unidos.</a:t>
            </a:r>
          </a:p>
          <a:p>
            <a:r>
              <a:rPr lang="es-GT" dirty="0"/>
              <a:t>En las dos primeras generaciones, las unidades de entrada utilizaban tarjetas perforadas, retomadas por Herman Hollerith (1860 - 1929), quien además fundó una compañía que con el paso del tiempo se conocería como IBM (International </a:t>
            </a:r>
            <a:r>
              <a:rPr lang="es-GT" dirty="0" err="1"/>
              <a:t>Bussines</a:t>
            </a:r>
            <a:r>
              <a:rPr lang="es-GT" dirty="0"/>
              <a:t> Machines).</a:t>
            </a:r>
          </a:p>
          <a:p>
            <a:r>
              <a:rPr lang="es-GT" dirty="0"/>
              <a:t>Después se desarrolló por IBM la IBM 701 de la cual se entregaron 18 unidades entre 1953 y 1957.</a:t>
            </a:r>
          </a:p>
          <a:p>
            <a:r>
              <a:rPr lang="es-GT" dirty="0"/>
              <a:t>Posteriormente, la compañía Remington Rand fabricó el modelo 1103, que competía con la 701 en el campo científico, por lo que la IBM desarrollo la 702, la cual presentó problemas en memoria, debido a esto no duró en el mercado.</a:t>
            </a:r>
          </a:p>
          <a:p>
            <a:r>
              <a:rPr lang="es-GT" dirty="0"/>
              <a:t>La computadora más exitosa de la primera generación fue la IBM 650, de la cual se produjeron varios cientos. Esta computadora que usaba un esquema de memoria secundaria llamado tambor magnético, que es el antecesor de los discos actuales.</a:t>
            </a:r>
          </a:p>
          <a:p>
            <a:r>
              <a:rPr lang="es-GT" dirty="0"/>
              <a:t>Otros modelos de computadora que se pueden situar en los inicios de la segunda generación son: la UNIVAC 80 y 90, las IBM 704 y 709, </a:t>
            </a:r>
            <a:r>
              <a:rPr lang="es-GT" dirty="0" err="1"/>
              <a:t>Burroughs</a:t>
            </a:r>
            <a:r>
              <a:rPr lang="es-GT" dirty="0"/>
              <a:t> 220 y UNIVAC 1105.</a:t>
            </a:r>
          </a:p>
          <a:p>
            <a:endParaRPr lang="es-GT" dirty="0"/>
          </a:p>
          <a:p>
            <a:endParaRPr lang="es-GT"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90" y="3234233"/>
            <a:ext cx="2404110" cy="1789105"/>
          </a:xfrm>
          <a:prstGeom prst="rect">
            <a:avLst/>
          </a:prstGeom>
        </p:spPr>
      </p:pic>
    </p:spTree>
    <p:extLst>
      <p:ext uri="{BB962C8B-B14F-4D97-AF65-F5344CB8AC3E}">
        <p14:creationId xmlns:p14="http://schemas.microsoft.com/office/powerpoint/2010/main" val="1590257365"/>
      </p:ext>
    </p:extLst>
  </p:cSld>
  <p:clrMapOvr>
    <a:masterClrMapping/>
  </p:clrMapOvr>
  <p:transition spd="slow" advClick="0" advTm="8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50000"/>
            </a:schemeClr>
          </a:solidFill>
        </p:spPr>
        <p:txBody>
          <a:bodyPr/>
          <a:lstStyle/>
          <a:p>
            <a:r>
              <a:rPr lang="es-GT" dirty="0"/>
              <a:t>Segunda generación</a:t>
            </a:r>
          </a:p>
        </p:txBody>
      </p:sp>
    </p:spTree>
    <p:extLst>
      <p:ext uri="{BB962C8B-B14F-4D97-AF65-F5344CB8AC3E}">
        <p14:creationId xmlns:p14="http://schemas.microsoft.com/office/powerpoint/2010/main" val="1761647106"/>
      </p:ext>
    </p:extLst>
  </p:cSld>
  <p:clrMapOvr>
    <a:masterClrMapping/>
  </p:clrMapOvr>
  <mc:AlternateContent xmlns:mc="http://schemas.openxmlformats.org/markup-compatibility/2006" xmlns:p14="http://schemas.microsoft.com/office/powerpoint/2010/main">
    <mc:Choice Requires="p14">
      <p:transition spd="slow" p14:dur="125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5225" y="267286"/>
            <a:ext cx="7666892" cy="2031325"/>
          </a:xfrm>
          <a:prstGeom prst="rect">
            <a:avLst/>
          </a:prstGeom>
        </p:spPr>
        <p:txBody>
          <a:bodyPr wrap="square">
            <a:spAutoFit/>
          </a:bodyPr>
          <a:lstStyle/>
          <a:p>
            <a:r>
              <a:rPr lang="es-GT" dirty="0"/>
              <a:t>Cerca de la década de 1960, las computadoras seguían evolucionando, se reducía su tamaño y crecía su capacidad de procesamiento. También en esta época se empezó a definir la forma de comunicarse con las computadoras, que recibía el nombre de programación de sistemas.</a:t>
            </a:r>
          </a:p>
          <a:p>
            <a:r>
              <a:rPr lang="es-GT" dirty="0"/>
              <a:t>Las características de la segunda generación son las siguientes:</a:t>
            </a:r>
          </a:p>
          <a:p>
            <a:r>
              <a:rPr lang="es-GT" dirty="0"/>
              <a:t>Están construidas con circuitos de transistores.</a:t>
            </a:r>
          </a:p>
          <a:p>
            <a:r>
              <a:rPr lang="es-GT" dirty="0"/>
              <a:t>Se programan en nuevos lenguajes llamados lenguajes de alto nivel.</a:t>
            </a:r>
          </a:p>
        </p:txBody>
      </p:sp>
      <p:sp>
        <p:nvSpPr>
          <p:cNvPr id="6" name="Rectangle 5"/>
          <p:cNvSpPr/>
          <p:nvPr/>
        </p:nvSpPr>
        <p:spPr>
          <a:xfrm>
            <a:off x="290733" y="3731345"/>
            <a:ext cx="6096000" cy="1477328"/>
          </a:xfrm>
          <a:prstGeom prst="rect">
            <a:avLst/>
          </a:prstGeom>
        </p:spPr>
        <p:txBody>
          <a:bodyPr>
            <a:spAutoFit/>
          </a:bodyPr>
          <a:lstStyle/>
          <a:p>
            <a:r>
              <a:rPr lang="es-GT" dirty="0"/>
              <a:t>En esta generación las computadoras se reducen de tamaño y son de menor costo. Aparecen muchas compañías y las computadoras eran bastante avanzadas para su época como la serie 5000 de </a:t>
            </a:r>
            <a:r>
              <a:rPr lang="es-GT" dirty="0" err="1"/>
              <a:t>Burroughs</a:t>
            </a:r>
            <a:r>
              <a:rPr lang="es-GT" dirty="0"/>
              <a:t> y la ATLAS de la Universidad de Manchester.</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1" y="2322519"/>
            <a:ext cx="3784208" cy="2886154"/>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43" y="323360"/>
            <a:ext cx="3577882" cy="2691618"/>
          </a:xfrm>
          <a:prstGeom prst="rect">
            <a:avLst/>
          </a:prstGeom>
        </p:spPr>
      </p:pic>
    </p:spTree>
    <p:extLst>
      <p:ext uri="{BB962C8B-B14F-4D97-AF65-F5344CB8AC3E}">
        <p14:creationId xmlns:p14="http://schemas.microsoft.com/office/powerpoint/2010/main" val="1089433277"/>
      </p:ext>
    </p:extLst>
  </p:cSld>
  <p:clrMapOvr>
    <a:masterClrMapping/>
  </p:clrMapOvr>
  <mc:AlternateContent xmlns:mc="http://schemas.openxmlformats.org/markup-compatibility/2006" xmlns:p14="http://schemas.microsoft.com/office/powerpoint/2010/main">
    <mc:Choice Requires="p14">
      <p:transition spd="slow" p14:dur="1600" advClick="0" advTm="8000">
        <p14:prism isContent="1" isInverted="1"/>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4574" y="451739"/>
            <a:ext cx="10381956" cy="4801314"/>
          </a:xfrm>
          <a:prstGeom prst="rect">
            <a:avLst/>
          </a:prstGeom>
        </p:spPr>
        <p:txBody>
          <a:bodyPr wrap="square">
            <a:spAutoFit/>
          </a:bodyPr>
          <a:lstStyle/>
          <a:p>
            <a:r>
              <a:rPr lang="es-GT" dirty="0"/>
              <a:t>Algunas de estas computadoras se programaban con cintas perforadas y otras más por medio de cableado en un tablero. Los programas eran hechos a la medida por un equipo de expertos: analistas, diseñadores, programadores y operadores que se manejaban como una orquesta para resolver los problemas y cálculos solicitados por la administración. El usuario final de la información no tenía contacto directo con las computadoras. Esta situación en un principio se produjo en las primeras computadoras personales, pues se requería saberlas "programar" (alimentarle instrucciones) para obtener resultados; por lo tanto su uso estaba limitado a aquellos audaces pioneros que gustaran de pasar un buen número de horas escribiendo instrucciones, "corriendo" el programa resultante y verificando y corrigiendo los errores o bugs que aparecieran. Además, para no perder el "programa" resultante había que "guardarlo" (almacenarlo) en una grabadora de </a:t>
            </a:r>
            <a:r>
              <a:rPr lang="es-GT" dirty="0" err="1"/>
              <a:t>astte</a:t>
            </a:r>
            <a:r>
              <a:rPr lang="es-GT" dirty="0"/>
              <a:t>, pues en esa época no había discos flexibles y mucho menos discos duros para las PC; este procedimiento podía tomar de 10 a 45 minutos, según el programa. El panorama se modificó totalmente con la aparición de las computadoras personales con mejore circuitos, más memoria, unidades de disco flexible y sobre todo con la aparición de programas de aplicación general en donde el usuario compra el programa y se pone a trabajar. Aparecen los programas procesadores de palabras como el célebre Word </a:t>
            </a:r>
            <a:r>
              <a:rPr lang="es-GT" dirty="0" err="1"/>
              <a:t>Star</a:t>
            </a:r>
            <a:r>
              <a:rPr lang="es-GT" dirty="0"/>
              <a:t>, la impresionante hoja de cálculo (</a:t>
            </a:r>
            <a:r>
              <a:rPr lang="es-GT" dirty="0" err="1"/>
              <a:t>spreadsheet</a:t>
            </a:r>
            <a:r>
              <a:rPr lang="es-GT" dirty="0"/>
              <a:t>) </a:t>
            </a:r>
            <a:r>
              <a:rPr lang="es-GT" dirty="0" err="1"/>
              <a:t>Visicalc</a:t>
            </a:r>
            <a:r>
              <a:rPr lang="es-GT" dirty="0"/>
              <a:t> y otros más que de la noche a la mañana cambian la imagen de la PC. El </a:t>
            </a:r>
            <a:r>
              <a:rPr lang="es-GT" dirty="0" err="1"/>
              <a:t>sortware</a:t>
            </a:r>
            <a:r>
              <a:rPr lang="es-GT" dirty="0"/>
              <a:t> empieza a tratar de alcanzar el paso del hardware. Pero aquí aparece un nuevo elemento: el usuario.</a:t>
            </a:r>
          </a:p>
        </p:txBody>
      </p:sp>
    </p:spTree>
    <p:extLst>
      <p:ext uri="{BB962C8B-B14F-4D97-AF65-F5344CB8AC3E}">
        <p14:creationId xmlns:p14="http://schemas.microsoft.com/office/powerpoint/2010/main" val="3881796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8000">
        <p15:prstTrans prst="pageCurlDouble"/>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Tercera generación</a:t>
            </a:r>
          </a:p>
        </p:txBody>
      </p:sp>
    </p:spTree>
    <p:extLst>
      <p:ext uri="{BB962C8B-B14F-4D97-AF65-F5344CB8AC3E}">
        <p14:creationId xmlns:p14="http://schemas.microsoft.com/office/powerpoint/2010/main" val="2424303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4000">
        <p15:prstTrans prst="pageCurlDouble" invX="1"/>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1161204">
            <a:off x="407962" y="854172"/>
            <a:ext cx="8060788" cy="4524315"/>
          </a:xfrm>
          <a:prstGeom prst="rect">
            <a:avLst/>
          </a:prstGeom>
        </p:spPr>
        <p:txBody>
          <a:bodyPr wrap="square">
            <a:spAutoFit/>
          </a:bodyPr>
          <a:lstStyle/>
          <a:p>
            <a:r>
              <a:rPr lang="es-GT" dirty="0"/>
              <a:t>Con los progresos de la electrónica y los avances de comunicación con las computadoras en la década de los 1960, surge la tercera generación de las computadoras. Se inaugura con la IBM 360 en abril de 1964.3</a:t>
            </a:r>
          </a:p>
          <a:p>
            <a:r>
              <a:rPr lang="es-GT" dirty="0"/>
              <a:t>Las características de esta generación fueron las siguientes:</a:t>
            </a:r>
          </a:p>
          <a:p>
            <a:r>
              <a:rPr lang="es-GT" dirty="0"/>
              <a:t>Su fabricación electrónica esta basada en circuitos integrados.</a:t>
            </a:r>
          </a:p>
          <a:p>
            <a:r>
              <a:rPr lang="es-GT" dirty="0"/>
              <a:t>Su manejo es por medio de los lenguajes de control de los sistemas operativos.</a:t>
            </a:r>
          </a:p>
          <a:p>
            <a:r>
              <a:rPr lang="es-GT" dirty="0"/>
              <a:t>La IBM produce la serie 360 con los modelos 20, 22, 30, 40, 50, 65, 67, 75, 85, 90, 195 que utilizaban técnicas especiales del procesador, unidades de cinta de nueve canales, paquetes de discos magnéticos y otras características que ahora son estándares (no todos los modelos usaban estas técnicas, sino que estaba dividido por aplicaciones).</a:t>
            </a:r>
          </a:p>
          <a:p>
            <a:r>
              <a:rPr lang="es-GT" dirty="0"/>
              <a:t>El sistema operativo de la serie 360, se llamó OS que contaba con varias configuraciones, incluía un conjunto de técnicas de manejo de memoria y del procesador que pronto se convirtieron en estándares.</a:t>
            </a:r>
          </a:p>
          <a:p>
            <a:endParaRPr lang="es-GT" dirty="0"/>
          </a:p>
          <a:p>
            <a:endParaRPr lang="es-GT"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54395">
            <a:off x="8270674" y="569961"/>
            <a:ext cx="3139868" cy="3470119"/>
          </a:xfrm>
          <a:prstGeom prst="rect">
            <a:avLst/>
          </a:prstGeom>
        </p:spPr>
      </p:pic>
    </p:spTree>
    <p:extLst>
      <p:ext uri="{BB962C8B-B14F-4D97-AF65-F5344CB8AC3E}">
        <p14:creationId xmlns:p14="http://schemas.microsoft.com/office/powerpoint/2010/main" val="997868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7000">
        <p15:prstTrans prst="fracture"/>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8474" y="473342"/>
            <a:ext cx="10916529" cy="4801314"/>
          </a:xfrm>
          <a:prstGeom prst="rect">
            <a:avLst/>
          </a:prstGeom>
        </p:spPr>
        <p:txBody>
          <a:bodyPr wrap="square">
            <a:spAutoFit/>
          </a:bodyPr>
          <a:lstStyle/>
          <a:p>
            <a:r>
              <a:rPr lang="es-GT" dirty="0"/>
              <a:t>En 1964 CDC introdujo la serie 6000 con la computadora 6600 que se consideró durante algunos años como la más rápida.</a:t>
            </a:r>
          </a:p>
          <a:p>
            <a:r>
              <a:rPr lang="es-GT" dirty="0"/>
              <a:t>En la década de 1970, la IBM produce la serie 370 (modelos 115, 125, 135, 145, 158, 168). UNIVAC compite son los modelos 1108 y 1110, máquinas en gran escala; mientras que CDC produce su serie 7000 con el modelo 7600. Estas computadoras se caracterizan por ser muy potentes y veloces.</a:t>
            </a:r>
          </a:p>
          <a:p>
            <a:r>
              <a:rPr lang="es-GT" dirty="0"/>
              <a:t>A finales de esta década la IBM de su serie 370 produce los modelos 3031, 3033, 4341. </a:t>
            </a:r>
            <a:r>
              <a:rPr lang="es-GT" dirty="0" err="1"/>
              <a:t>Burroughs</a:t>
            </a:r>
            <a:r>
              <a:rPr lang="es-GT" dirty="0"/>
              <a:t> con su serie 6000 produce los modelos 6500 y 6700 de avanzado diseño, que se reemplazaron por su serie 7000. </a:t>
            </a:r>
            <a:r>
              <a:rPr lang="es-GT" dirty="0" err="1"/>
              <a:t>Honey</a:t>
            </a:r>
            <a:r>
              <a:rPr lang="es-GT" dirty="0"/>
              <a:t> - </a:t>
            </a:r>
            <a:r>
              <a:rPr lang="es-GT" dirty="0" err="1"/>
              <a:t>Well</a:t>
            </a:r>
            <a:r>
              <a:rPr lang="es-GT" dirty="0"/>
              <a:t> participa con su computadora DPS con varios modelos.</a:t>
            </a:r>
          </a:p>
          <a:p>
            <a:r>
              <a:rPr lang="es-GT" dirty="0"/>
              <a:t>A mediados de la década de 1970, aparecen en el mercado las computadoras de tamaño mediano, o minicomputadoras que no son tan costosas como las grandes (llamadas también como mainframes que significa también, gran sistema), pero disponen de gran capacidad de procesamiento. Algunas minicomputadoras fueron las siguientes: la PDP - 8 y la PDP - 11 de Digital </a:t>
            </a:r>
            <a:r>
              <a:rPr lang="es-GT" dirty="0" err="1"/>
              <a:t>Equipment</a:t>
            </a:r>
            <a:r>
              <a:rPr lang="es-GT" dirty="0"/>
              <a:t> </a:t>
            </a:r>
            <a:r>
              <a:rPr lang="es-GT" dirty="0" err="1"/>
              <a:t>Corporation</a:t>
            </a:r>
            <a:r>
              <a:rPr lang="es-GT" dirty="0"/>
              <a:t>, la VAX (Virtual </a:t>
            </a:r>
            <a:r>
              <a:rPr lang="es-GT" dirty="0" err="1"/>
              <a:t>Address</a:t>
            </a:r>
            <a:r>
              <a:rPr lang="es-GT" dirty="0"/>
              <a:t> </a:t>
            </a:r>
            <a:r>
              <a:rPr lang="es-GT" dirty="0" err="1"/>
              <a:t>eXtended</a:t>
            </a:r>
            <a:r>
              <a:rPr lang="es-GT" dirty="0"/>
              <a:t>) de la misma compañía, los modelos NOVA y ECLIPSE de Data General, la serie 3000 y 9000 de Hewlett - Packard con varios modelos el 36 y el 34, la Wang y </a:t>
            </a:r>
            <a:r>
              <a:rPr lang="es-GT" dirty="0" err="1"/>
              <a:t>Honey</a:t>
            </a:r>
            <a:r>
              <a:rPr lang="es-GT" dirty="0"/>
              <a:t> - </a:t>
            </a:r>
            <a:r>
              <a:rPr lang="es-GT" dirty="0" err="1"/>
              <a:t>Well</a:t>
            </a:r>
            <a:r>
              <a:rPr lang="es-GT" dirty="0"/>
              <a:t> -Bull, Siemens de origen alemán, la ICL fabricada en Inglaterra. En la Unión Soviética se utilizó la US (Sistema Unificado, </a:t>
            </a:r>
            <a:r>
              <a:rPr lang="es-GT" dirty="0" err="1"/>
              <a:t>Ryad</a:t>
            </a:r>
            <a:r>
              <a:rPr lang="es-GT" dirty="0"/>
              <a:t>) que ha pasado por varias generaciones.</a:t>
            </a:r>
          </a:p>
          <a:p>
            <a:endParaRPr lang="es-GT" dirty="0"/>
          </a:p>
          <a:p>
            <a:endParaRPr lang="es-GT" dirty="0"/>
          </a:p>
        </p:txBody>
      </p:sp>
    </p:spTree>
    <p:extLst>
      <p:ext uri="{BB962C8B-B14F-4D97-AF65-F5344CB8AC3E}">
        <p14:creationId xmlns:p14="http://schemas.microsoft.com/office/powerpoint/2010/main" val="885207585"/>
      </p:ext>
    </p:extLst>
  </p:cSld>
  <p:clrMapOvr>
    <a:masterClrMapping/>
  </p:clrMapOvr>
  <p:transition spd="slow" advClick="0" advTm="8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Cuarta generación</a:t>
            </a:r>
          </a:p>
        </p:txBody>
      </p:sp>
    </p:spTree>
    <p:extLst>
      <p:ext uri="{BB962C8B-B14F-4D97-AF65-F5344CB8AC3E}">
        <p14:creationId xmlns:p14="http://schemas.microsoft.com/office/powerpoint/2010/main" val="2387929765"/>
      </p:ext>
    </p:extLst>
  </p:cSld>
  <p:clrMapOvr>
    <a:masterClrMapping/>
  </p:clrMapOvr>
  <mc:AlternateContent xmlns:mc="http://schemas.openxmlformats.org/markup-compatibility/2006" xmlns:p14="http://schemas.microsoft.com/office/powerpoint/2010/main">
    <mc:Choice Requires="p14">
      <p:transition spd="slow" p14:dur="4400" advClick="0" advTm="5000">
        <p14:honeycomb/>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071" y="240552"/>
            <a:ext cx="6096000" cy="4801314"/>
          </a:xfrm>
          <a:prstGeom prst="rect">
            <a:avLst/>
          </a:prstGeom>
        </p:spPr>
        <p:txBody>
          <a:bodyPr>
            <a:spAutoFit/>
          </a:bodyPr>
          <a:lstStyle/>
          <a:p>
            <a:r>
              <a:rPr lang="es-GT" dirty="0"/>
              <a:t>Aquí aparecen los microprocesadores que es un gran adelanto de la microelectrónica, son circuitos integrados de alta densidad y con una velocidad impresionante. Las microcomputadoras con base en estos circuitos son extremadamente pequeñas y baratas, por lo que su uso se extiende al mercado industrial. Aquí nacen las computadoras personales que han adquirido proporciones enormes y que han influido en la sociedad en general sobre la llamada "revolución informática".</a:t>
            </a:r>
          </a:p>
          <a:p>
            <a:r>
              <a:rPr lang="es-GT" dirty="0"/>
              <a:t>En 1976 Steve </a:t>
            </a:r>
            <a:r>
              <a:rPr lang="es-GT" dirty="0" err="1"/>
              <a:t>Wozniak</a:t>
            </a:r>
            <a:r>
              <a:rPr lang="es-GT" dirty="0"/>
              <a:t> y Steve Jobs inventan la primera microcomputadora de uso masivo y más tarde forman la compañía conocida como la Apple que fue la segunda compañía más grande del mundo, antecedida tan solo por IBM; y esta por su parte es aún de las cinco compañías más grandes del mundo.</a:t>
            </a:r>
          </a:p>
          <a:p>
            <a:r>
              <a:rPr lang="es-GT" dirty="0"/>
              <a:t>En 1981 se vendieron 800 00 computadoras personales, al siguiente subió a 1 400 000.</a:t>
            </a:r>
          </a:p>
        </p:txBody>
      </p:sp>
      <p:sp>
        <p:nvSpPr>
          <p:cNvPr id="5" name="Rectangle 4"/>
          <p:cNvSpPr/>
          <p:nvPr/>
        </p:nvSpPr>
        <p:spPr>
          <a:xfrm>
            <a:off x="6555545" y="240552"/>
            <a:ext cx="4642338" cy="5632311"/>
          </a:xfrm>
          <a:prstGeom prst="rect">
            <a:avLst/>
          </a:prstGeom>
        </p:spPr>
        <p:txBody>
          <a:bodyPr wrap="square">
            <a:spAutoFit/>
          </a:bodyPr>
          <a:lstStyle/>
          <a:p>
            <a:r>
              <a:rPr lang="es-GT" dirty="0"/>
              <a:t> Entre 1984 y 1987 se vendieron alrededor de 60 millones de computadoras personales, por lo que no queda duda que su impacto y penetración han sido enormes.</a:t>
            </a:r>
          </a:p>
          <a:p>
            <a:r>
              <a:rPr lang="es-GT" dirty="0"/>
              <a:t>Con el surgimiento de las computadoras personales, el software y los sistemas que con ellas de manejan han tenido un considerable avance, porque han hecho más interactiva la comunicación con el usuario. Surgen otras aplicaciones como los procesadores de palabra, las hojas electrónicas de cálculo, paquetes gráficos, etc. También las industrias del Software de las computadoras personales crece con gran rapidez, Gary </a:t>
            </a:r>
            <a:r>
              <a:rPr lang="es-GT" dirty="0" err="1"/>
              <a:t>Kildall</a:t>
            </a:r>
            <a:r>
              <a:rPr lang="es-GT" dirty="0"/>
              <a:t> y William Gates se dedicaron durante años a la creación de sistemas operativos y métodos para lograr una utilización sencilla de las microcomputadoras (son los creadores de CP/M y de los productos de Microsoft).</a:t>
            </a:r>
          </a:p>
          <a:p>
            <a:endParaRPr lang="es-GT" dirty="0"/>
          </a:p>
        </p:txBody>
      </p:sp>
    </p:spTree>
    <p:extLst>
      <p:ext uri="{BB962C8B-B14F-4D97-AF65-F5344CB8AC3E}">
        <p14:creationId xmlns:p14="http://schemas.microsoft.com/office/powerpoint/2010/main" val="3486612005"/>
      </p:ext>
    </p:extLst>
  </p:cSld>
  <p:clrMapOvr>
    <a:masterClrMapping/>
  </p:clrMapOvr>
  <mc:AlternateContent xmlns:mc="http://schemas.openxmlformats.org/markup-compatibility/2006" xmlns:p14="http://schemas.microsoft.com/office/powerpoint/2010/main">
    <mc:Choice Requires="p14">
      <p:transition spd="slow" p14:dur="1400" advClick="0" advTm="9000">
        <p14:doors dir="ver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Quinta generación</a:t>
            </a:r>
          </a:p>
        </p:txBody>
      </p:sp>
    </p:spTree>
    <p:extLst>
      <p:ext uri="{BB962C8B-B14F-4D97-AF65-F5344CB8AC3E}">
        <p14:creationId xmlns:p14="http://schemas.microsoft.com/office/powerpoint/2010/main" val="3386657008"/>
      </p:ext>
    </p:extLst>
  </p:cSld>
  <p:clrMapOvr>
    <a:masterClrMapping/>
  </p:clrMapOvr>
  <mc:AlternateContent xmlns:mc="http://schemas.openxmlformats.org/markup-compatibility/2006" xmlns:p14="http://schemas.microsoft.com/office/powerpoint/2010/main">
    <mc:Choice Requires="p14">
      <p:transition spd="slow" p14:dur="1600" advClick="0" advTm="4000">
        <p:blinds dir="vert"/>
      </p:transition>
    </mc:Choice>
    <mc:Fallback xmlns="">
      <p:transition spd="slow" advClick="0"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rgbClr val="92D05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GT" b="1" dirty="0"/>
              <a:t>COMPUTADORA</a:t>
            </a:r>
            <a:endParaRPr lang="es-GT" dirty="0"/>
          </a:p>
        </p:txBody>
      </p:sp>
      <p:sp>
        <p:nvSpPr>
          <p:cNvPr id="3" name="Content Placeholder 2"/>
          <p:cNvSpPr>
            <a:spLocks noGrp="1"/>
          </p:cNvSpPr>
          <p:nvPr>
            <p:ph idx="1"/>
          </p:nvPr>
        </p:nvSpPr>
        <p:spPr>
          <a:xfrm>
            <a:off x="685801" y="1837765"/>
            <a:ext cx="10075983" cy="1730327"/>
          </a:xfrm>
        </p:spPr>
        <p:txBody>
          <a:bodyPr>
            <a:normAutofit fontScale="40000" lnSpcReduction="20000"/>
          </a:bodyPr>
          <a:lstStyle/>
          <a:p>
            <a:endParaRPr lang="es-GT" dirty="0"/>
          </a:p>
          <a:p>
            <a:endParaRPr lang="es-GT" dirty="0"/>
          </a:p>
          <a:p>
            <a:endParaRPr lang="es-GT" dirty="0"/>
          </a:p>
          <a:p>
            <a:r>
              <a:rPr lang="es-GT" sz="5100" dirty="0"/>
              <a:t>Máquina capaz de efectuar una secuencia de operaciones mediante un programa, de tal manera, que se realice un procesamiento sobre un conjunto de datos de entrada, obteniéndose otro conjunto de datos de salida.</a:t>
            </a:r>
          </a:p>
          <a:p>
            <a:endParaRPr lang="es-GT" dirty="0"/>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600" y="3193367"/>
            <a:ext cx="4570895" cy="2616590"/>
          </a:xfrm>
          <a:prstGeom prst="rect">
            <a:avLst/>
          </a:prstGeom>
        </p:spPr>
      </p:pic>
    </p:spTree>
    <p:extLst>
      <p:ext uri="{BB962C8B-B14F-4D97-AF65-F5344CB8AC3E}">
        <p14:creationId xmlns:p14="http://schemas.microsoft.com/office/powerpoint/2010/main" val="2800722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0">
        <p15:prstTrans prst="crush"/>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1691" y="426784"/>
            <a:ext cx="8989255" cy="4801314"/>
          </a:xfrm>
          <a:prstGeom prst="rect">
            <a:avLst/>
          </a:prstGeom>
        </p:spPr>
        <p:txBody>
          <a:bodyPr wrap="square">
            <a:spAutoFit/>
          </a:bodyPr>
          <a:lstStyle/>
          <a:p>
            <a:r>
              <a:rPr lang="es-GT" dirty="0"/>
              <a:t>En vista de la acelerada marcha de la microelectrónica, la sociedad industrial se ha dado a la tarea de poner también a esa altura el desarrollo del software y los sistemas con que se manejan las computadoras. Surge la competencia internacional por el dominio del mercado de la computación, en la que se perfilan dos líderes que, sin embargo, no han podido alcanzar el nivel que se desea: la capacidad de comunicarse con la computadora en un lenguaje más cotidiano y no a través de códigos o lenguajes de control especializados.</a:t>
            </a:r>
          </a:p>
          <a:p>
            <a:r>
              <a:rPr lang="es-GT" dirty="0"/>
              <a:t>Japón lanzó en 1983 el llamado "programa de la quinta generación de computadoras", con los objetivos explícitos de producir máquinas con innovaciones reales en los criterios mencionados. Y en los Estados Unidos ya está en actividad un programa en desarrollo que persigue objetivos semejantes, que pueden resumirse de la siguiente manera:</a:t>
            </a:r>
          </a:p>
          <a:p>
            <a:r>
              <a:rPr lang="es-GT" dirty="0"/>
              <a:t>Procesamiento en paralelo mediante arquitecturas y diseños especiales y circuitos de gran velocidad.</a:t>
            </a:r>
          </a:p>
          <a:p>
            <a:r>
              <a:rPr lang="es-GT" dirty="0"/>
              <a:t>Manejo de lenguaje natural y sistemas de inteligencia artificial.</a:t>
            </a:r>
          </a:p>
          <a:p>
            <a:r>
              <a:rPr lang="es-GT" dirty="0"/>
              <a:t>El futuro previsible de la computación es muy interesante, y se puede esperar que esta ciencia siga siendo objeto de atención prioritaria de gobiernos y de la sociedad en conjunto.</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1362" y="1896536"/>
            <a:ext cx="2267536" cy="2101619"/>
          </a:xfrm>
          <a:prstGeom prst="rect">
            <a:avLst/>
          </a:prstGeom>
        </p:spPr>
      </p:pic>
    </p:spTree>
    <p:extLst>
      <p:ext uri="{BB962C8B-B14F-4D97-AF65-F5344CB8AC3E}">
        <p14:creationId xmlns:p14="http://schemas.microsoft.com/office/powerpoint/2010/main" val="3026650854"/>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dk1"/>
          </a:lnRef>
          <a:fillRef idx="2">
            <a:schemeClr val="dk1"/>
          </a:fillRef>
          <a:effectRef idx="1">
            <a:schemeClr val="dk1"/>
          </a:effectRef>
          <a:fontRef idx="minor">
            <a:schemeClr val="dk1"/>
          </a:fontRef>
        </p:style>
        <p:txBody>
          <a:bodyPr/>
          <a:lstStyle/>
          <a:p>
            <a:r>
              <a:rPr lang="es-GT" dirty="0"/>
              <a:t>Gracias por su atención </a:t>
            </a:r>
          </a:p>
        </p:txBody>
      </p:sp>
      <p:sp>
        <p:nvSpPr>
          <p:cNvPr id="3" name="Subtitle 2"/>
          <p:cNvSpPr>
            <a:spLocks noGrp="1"/>
          </p:cNvSpPr>
          <p:nvPr>
            <p:ph type="subTitle" idx="1"/>
          </p:nvPr>
        </p:nvSpPr>
        <p:spPr/>
        <p:txBody>
          <a:bodyPr/>
          <a:lstStyle/>
          <a:p>
            <a:r>
              <a:rPr lang="es-GT" dirty="0"/>
              <a:t>Esta fue la historia de la computadora</a:t>
            </a:r>
          </a:p>
        </p:txBody>
      </p:sp>
    </p:spTree>
    <p:extLst>
      <p:ext uri="{BB962C8B-B14F-4D97-AF65-F5344CB8AC3E}">
        <p14:creationId xmlns:p14="http://schemas.microsoft.com/office/powerpoint/2010/main" val="3290864217"/>
      </p:ext>
    </p:extLst>
  </p:cSld>
  <p:clrMapOvr>
    <a:masterClrMapping/>
  </p:clrMapOvr>
  <mc:AlternateContent xmlns:mc="http://schemas.openxmlformats.org/markup-compatibility/2006" xmlns:p14="http://schemas.microsoft.com/office/powerpoint/2010/main">
    <mc:Choice Requires="p14">
      <p:transition spd="slow" p14:dur="4400" advClick="0" advTm="7000">
        <p14:honeycomb/>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grpId="0" nodeType="clickEffect">
                                  <p:stCondLst>
                                    <p:cond delay="0"/>
                                  </p:stCondLst>
                                  <p:childTnLst>
                                    <p:anim calcmode="lin" valueType="num">
                                      <p:cBhvr additive="base">
                                        <p:cTn id="12"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p:tgtEl>
                                          <p:spTgt spid="3">
                                            <p:txEl>
                                              <p:pRg st="0" end="0"/>
                                            </p:txEl>
                                          </p:spTgt>
                                        </p:tgtEl>
                                        <p:attrNameLst>
                                          <p:attrName>ppt_y</p:attrName>
                                        </p:attrNameLst>
                                      </p:cBhvr>
                                      <p:tavLst>
                                        <p:tav tm="0">
                                          <p:val>
                                            <p:strVal val="ppt_y"/>
                                          </p:val>
                                        </p:tav>
                                        <p:tav tm="100000">
                                          <p:val>
                                            <p:strVal val="0-ppt_h/2"/>
                                          </p:val>
                                        </p:tav>
                                      </p:tavLst>
                                    </p:anim>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GT" b="1" dirty="0"/>
              <a:t>TIPOS DE COMPUTADORAS</a:t>
            </a:r>
            <a:endParaRPr lang="es-GT" dirty="0"/>
          </a:p>
        </p:txBody>
      </p:sp>
      <p:sp>
        <p:nvSpPr>
          <p:cNvPr id="12" name="Content Placeholder 11"/>
          <p:cNvSpPr>
            <a:spLocks noGrp="1"/>
          </p:cNvSpPr>
          <p:nvPr>
            <p:ph sz="half" idx="1"/>
          </p:nvPr>
        </p:nvSpPr>
        <p:spPr/>
        <p:txBody>
          <a:bodyPr>
            <a:normAutofit/>
          </a:bodyPr>
          <a:lstStyle/>
          <a:p>
            <a:r>
              <a:rPr lang="es-GT" b="1" dirty="0">
                <a:latin typeface="Aharoni" panose="02010803020104030203" pitchFamily="2" charset="-79"/>
                <a:cs typeface="Aharoni" panose="02010803020104030203" pitchFamily="2" charset="-79"/>
              </a:rPr>
              <a:t>COMPUTADORA ANALÓGICA:</a:t>
            </a:r>
          </a:p>
          <a:p>
            <a:pPr marL="0" indent="0">
              <a:buNone/>
            </a:pPr>
            <a:r>
              <a:rPr lang="es-GT" dirty="0"/>
              <a:t>Aprovechando el hecho de que diferentes fenómenos físicos se describen por relaciones matemáticas similares (v.g. Exponenciales, Logarítmicas, etc.) pueden entregar la solución muy rápidamente. Pero tienen el inconveniente que al cambiar el problema a resolver, hay que </a:t>
            </a:r>
            <a:r>
              <a:rPr lang="es-GT" dirty="0" err="1"/>
              <a:t>realambrar</a:t>
            </a:r>
            <a:r>
              <a:rPr lang="es-GT" dirty="0"/>
              <a:t> la circuitería (cambiar el Hardware).</a:t>
            </a:r>
          </a:p>
          <a:p>
            <a:endParaRPr lang="es-GT" dirty="0"/>
          </a:p>
          <a:p>
            <a:endParaRPr lang="es-GT" dirty="0"/>
          </a:p>
          <a:p>
            <a:endParaRPr lang="es-GT" dirty="0"/>
          </a:p>
        </p:txBody>
      </p:sp>
      <p:sp>
        <p:nvSpPr>
          <p:cNvPr id="13" name="Content Placeholder 12"/>
          <p:cNvSpPr>
            <a:spLocks noGrp="1"/>
          </p:cNvSpPr>
          <p:nvPr>
            <p:ph sz="half" idx="2"/>
          </p:nvPr>
        </p:nvSpPr>
        <p:spPr/>
        <p:txBody>
          <a:bodyPr>
            <a:normAutofit/>
          </a:bodyPr>
          <a:lstStyle/>
          <a:p>
            <a:r>
              <a:rPr lang="es-GT" dirty="0">
                <a:latin typeface="Aharoni" panose="02010803020104030203" pitchFamily="2" charset="-79"/>
                <a:cs typeface="Aharoni" panose="02010803020104030203" pitchFamily="2" charset="-79"/>
              </a:rPr>
              <a:t>COMPUTADORA DIGITAL</a:t>
            </a:r>
          </a:p>
          <a:p>
            <a:pPr marL="0" indent="0">
              <a:buNone/>
            </a:pPr>
            <a:r>
              <a:rPr lang="es-GT" dirty="0"/>
              <a:t>Están basadas en dispositivos </a:t>
            </a:r>
            <a:r>
              <a:rPr lang="es-GT" dirty="0" err="1"/>
              <a:t>biestables</a:t>
            </a:r>
            <a:r>
              <a:rPr lang="es-GT" dirty="0"/>
              <a:t>, i.e., que sólo pueden tomar uno de dos valores posibles: ‘1’ </a:t>
            </a:r>
            <a:r>
              <a:rPr lang="es-GT" dirty="0" err="1"/>
              <a:t>ó</a:t>
            </a:r>
            <a:r>
              <a:rPr lang="es-GT" dirty="0"/>
              <a:t> ‘0’. Tienen como ventaja, el poder ejecutar diferentes programas para diferentes problemas, sin tener que la necesidad de modificar físicamente la máquina.</a:t>
            </a:r>
          </a:p>
          <a:p>
            <a:endParaRPr lang="es-GT" dirty="0"/>
          </a:p>
          <a:p>
            <a:endParaRPr lang="es-GT" dirty="0"/>
          </a:p>
          <a:p>
            <a:endParaRPr lang="es-GT" dirty="0"/>
          </a:p>
        </p:txBody>
      </p:sp>
    </p:spTree>
    <p:extLst>
      <p:ext uri="{BB962C8B-B14F-4D97-AF65-F5344CB8AC3E}">
        <p14:creationId xmlns:p14="http://schemas.microsoft.com/office/powerpoint/2010/main" val="1671251336"/>
      </p:ext>
    </p:extLst>
  </p:cSld>
  <p:clrMapOvr>
    <a:masterClrMapping/>
  </p:clrMapOvr>
  <mc:AlternateContent xmlns:mc="http://schemas.openxmlformats.org/markup-compatibility/2006" xmlns:p14="http://schemas.microsoft.com/office/powerpoint/2010/main">
    <mc:Choice Requires="p14">
      <p:transition spd="slow" p14:dur="2500" advClick="0" advTm="10000">
        <p:checker/>
      </p:transition>
    </mc:Choice>
    <mc:Fallback xmlns="">
      <p:transition spd="slow" advClick="0" advTm="1000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4" presetClass="exit" presetSubtype="10" fill="hold" grpId="0" nodeType="withEffect">
                                  <p:stCondLst>
                                    <p:cond delay="0"/>
                                  </p:stCondLst>
                                  <p:childTnLst>
                                    <p:animEffect transition="out" filter="randombar(horizontal)">
                                      <p:cBhvr>
                                        <p:cTn id="9" dur="500"/>
                                        <p:tgtEl>
                                          <p:spTgt spid="12">
                                            <p:txEl>
                                              <p:pRg st="0" end="0"/>
                                            </p:txEl>
                                          </p:spTgt>
                                        </p:tgtEl>
                                      </p:cBhvr>
                                    </p:animEffect>
                                    <p:set>
                                      <p:cBhvr>
                                        <p:cTn id="10" dur="1" fill="hold">
                                          <p:stCondLst>
                                            <p:cond delay="499"/>
                                          </p:stCondLst>
                                        </p:cTn>
                                        <p:tgtEl>
                                          <p:spTgt spid="12">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12">
                                            <p:txEl>
                                              <p:pRg st="1" end="1"/>
                                            </p:txEl>
                                          </p:spTgt>
                                        </p:tgtEl>
                                      </p:cBhvr>
                                    </p:animEffect>
                                    <p:set>
                                      <p:cBhvr>
                                        <p:cTn id="15" dur="1" fill="hold">
                                          <p:stCondLst>
                                            <p:cond delay="499"/>
                                          </p:stCondLst>
                                        </p:cTn>
                                        <p:tgtEl>
                                          <p:spTgt spid="12">
                                            <p:txEl>
                                              <p:pRg st="1" end="1"/>
                                            </p:txEl>
                                          </p:spTgt>
                                        </p:tgtEl>
                                        <p:attrNameLst>
                                          <p:attrName>style.visibility</p:attrName>
                                        </p:attrNameLst>
                                      </p:cBhvr>
                                      <p:to>
                                        <p:strVal val="hidden"/>
                                      </p:to>
                                    </p:set>
                                  </p:childTnLst>
                                </p:cTn>
                              </p:par>
                              <p:par>
                                <p:cTn id="16" presetID="14" presetClass="exit" presetSubtype="10" fill="hold" grpId="0" nodeType="withEffect">
                                  <p:stCondLst>
                                    <p:cond delay="0"/>
                                  </p:stCondLst>
                                  <p:childTnLst>
                                    <p:animEffect transition="out" filter="randombar(horizontal)">
                                      <p:cBhvr>
                                        <p:cTn id="17" dur="500"/>
                                        <p:tgtEl>
                                          <p:spTgt spid="13">
                                            <p:txEl>
                                              <p:pRg st="0" end="0"/>
                                            </p:txEl>
                                          </p:spTgt>
                                        </p:tgtEl>
                                      </p:cBhvr>
                                    </p:animEffect>
                                    <p:set>
                                      <p:cBhvr>
                                        <p:cTn id="18" dur="1" fill="hold">
                                          <p:stCondLst>
                                            <p:cond delay="499"/>
                                          </p:stCondLst>
                                        </p:cTn>
                                        <p:tgtEl>
                                          <p:spTgt spid="1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0" nodeType="clickEffect">
                                  <p:stCondLst>
                                    <p:cond delay="0"/>
                                  </p:stCondLst>
                                  <p:childTnLst>
                                    <p:animEffect transition="out" filter="randombar(horizontal)">
                                      <p:cBhvr>
                                        <p:cTn id="22" dur="500"/>
                                        <p:tgtEl>
                                          <p:spTgt spid="13">
                                            <p:txEl>
                                              <p:pRg st="1" end="1"/>
                                            </p:txEl>
                                          </p:spTgt>
                                        </p:tgtEl>
                                      </p:cBhvr>
                                    </p:animEffect>
                                    <p:set>
                                      <p:cBhvr>
                                        <p:cTn id="23" dur="1" fill="hold">
                                          <p:stCondLst>
                                            <p:cond delay="499"/>
                                          </p:stCondLst>
                                        </p:cTn>
                                        <p:tgtEl>
                                          <p:spTgt spid="1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uild="p"/>
      <p:bldP spid="1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469269" y="706203"/>
            <a:ext cx="8311914" cy="3202396"/>
          </a:xfrm>
        </p:spPr>
        <p:style>
          <a:lnRef idx="1">
            <a:schemeClr val="dk1"/>
          </a:lnRef>
          <a:fillRef idx="2">
            <a:schemeClr val="dk1"/>
          </a:fillRef>
          <a:effectRef idx="1">
            <a:schemeClr val="dk1"/>
          </a:effectRef>
          <a:fontRef idx="minor">
            <a:schemeClr val="dk1"/>
          </a:fontRef>
        </p:style>
        <p:txBody>
          <a:bodyPr>
            <a:normAutofit/>
          </a:bodyPr>
          <a:lstStyle/>
          <a:p>
            <a:pPr algn="l"/>
            <a:r>
              <a:rPr lang="es-GT" b="1" dirty="0"/>
              <a:t>Historia de como fue desarrollándose la computadora</a:t>
            </a:r>
            <a:endParaRPr lang="es-GT" dirty="0"/>
          </a:p>
        </p:txBody>
      </p:sp>
    </p:spTree>
    <p:extLst>
      <p:ext uri="{BB962C8B-B14F-4D97-AF65-F5344CB8AC3E}">
        <p14:creationId xmlns:p14="http://schemas.microsoft.com/office/powerpoint/2010/main" val="92808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fracture"/>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2763" y="404790"/>
            <a:ext cx="6096000" cy="2585323"/>
          </a:xfrm>
          <a:prstGeom prst="rect">
            <a:avLst/>
          </a:prstGeom>
        </p:spPr>
        <p:txBody>
          <a:bodyPr>
            <a:spAutoFit/>
          </a:bodyPr>
          <a:lstStyle/>
          <a:p>
            <a:r>
              <a:rPr lang="es-GT" dirty="0"/>
              <a:t>La primera computadora fue la máquina analítica creada por Charles Babbage, profesor matemático de la Universidad de Cambridge en el siglo XIX. La idea que tuvo Charles Babbage sobre un computador nació debido a que la elaboración de las tablas matemáticas era un proceso tedioso y propenso a errores. En 1823 el gobierno Británico lo apoyo para crear el proyecto de una máquina de diferencias, un dispositivo mecánico para efectuar sumas repetidas.</a:t>
            </a:r>
          </a:p>
          <a:p>
            <a:endParaRPr lang="es-GT" dirty="0"/>
          </a:p>
        </p:txBody>
      </p:sp>
      <p:sp>
        <p:nvSpPr>
          <p:cNvPr id="10" name="Rectangle 9"/>
          <p:cNvSpPr/>
          <p:nvPr/>
        </p:nvSpPr>
        <p:spPr>
          <a:xfrm>
            <a:off x="5523913" y="2983808"/>
            <a:ext cx="6096000" cy="2031325"/>
          </a:xfrm>
          <a:prstGeom prst="rect">
            <a:avLst/>
          </a:prstGeom>
        </p:spPr>
        <p:txBody>
          <a:bodyPr>
            <a:spAutoFit/>
          </a:bodyPr>
          <a:lstStyle/>
          <a:p>
            <a:r>
              <a:rPr lang="es-GT" dirty="0"/>
              <a:t>En 1944 se construyó en la Universidad de Harvard, la Mark I, diseñada por un equipo encabezado por Howard H. </a:t>
            </a:r>
            <a:r>
              <a:rPr lang="es-GT" dirty="0" err="1"/>
              <a:t>Aiken</a:t>
            </a:r>
            <a:r>
              <a:rPr lang="es-GT" dirty="0"/>
              <a:t>. Esta máquina no está considerada como computadora electrónica debido a que no era de propósito general y su funcionamiento estaba basado en dispositivos electromecánicos llamados relevadores.</a:t>
            </a:r>
          </a:p>
          <a:p>
            <a:endParaRPr lang="es-GT" dirty="0"/>
          </a:p>
        </p:txBody>
      </p:sp>
    </p:spTree>
    <p:extLst>
      <p:ext uri="{BB962C8B-B14F-4D97-AF65-F5344CB8AC3E}">
        <p14:creationId xmlns:p14="http://schemas.microsoft.com/office/powerpoint/2010/main" val="3331639582"/>
      </p:ext>
    </p:extLst>
  </p:cSld>
  <p:clrMapOvr>
    <a:masterClrMapping/>
  </p:clrMapOvr>
  <mc:AlternateContent xmlns:mc="http://schemas.openxmlformats.org/markup-compatibility/2006" xmlns:p14="http://schemas.microsoft.com/office/powerpoint/2010/main">
    <mc:Choice Requires="p14">
      <p:transition spd="slow" p14:dur="4400" advClick="0" advTm="10000">
        <p14:honeycomb/>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868" y="156146"/>
            <a:ext cx="6096000" cy="4801314"/>
          </a:xfrm>
          <a:prstGeom prst="rect">
            <a:avLst/>
          </a:prstGeom>
        </p:spPr>
        <p:txBody>
          <a:bodyPr>
            <a:spAutoFit/>
          </a:bodyPr>
          <a:lstStyle/>
          <a:p>
            <a:r>
              <a:rPr lang="es-GT" dirty="0"/>
              <a:t>En 1947 se construyó en la Universidad de Pennsylvania la ENIAC (</a:t>
            </a:r>
            <a:r>
              <a:rPr lang="es-GT" dirty="0" err="1"/>
              <a:t>Electronic</a:t>
            </a:r>
            <a:r>
              <a:rPr lang="es-GT" dirty="0"/>
              <a:t> </a:t>
            </a:r>
            <a:r>
              <a:rPr lang="es-GT" dirty="0" err="1"/>
              <a:t>Numerical</a:t>
            </a:r>
            <a:r>
              <a:rPr lang="es-GT" dirty="0"/>
              <a:t> </a:t>
            </a:r>
            <a:r>
              <a:rPr lang="es-GT" dirty="0" err="1"/>
              <a:t>Integrator</a:t>
            </a:r>
            <a:r>
              <a:rPr lang="es-GT" dirty="0"/>
              <a:t> And </a:t>
            </a:r>
            <a:r>
              <a:rPr lang="es-GT" dirty="0" err="1"/>
              <a:t>Calculator</a:t>
            </a:r>
            <a:r>
              <a:rPr lang="es-GT" dirty="0"/>
              <a:t>) que fue la primera computadora electrónica, el equipo de diseño lo encabezaron los ingenieros John </a:t>
            </a:r>
            <a:r>
              <a:rPr lang="es-GT" dirty="0" err="1"/>
              <a:t>Mauchly</a:t>
            </a:r>
            <a:r>
              <a:rPr lang="es-GT" dirty="0"/>
              <a:t> y John </a:t>
            </a:r>
            <a:r>
              <a:rPr lang="es-GT" dirty="0" err="1"/>
              <a:t>Eckert</a:t>
            </a:r>
            <a:r>
              <a:rPr lang="es-GT" dirty="0"/>
              <a:t>. Esta máquina ocupaba todo un sótano de la Universidad, tenía más de 18 000 tubos de vacío, consumía 200 KW de energía eléctrica y requería todo un sistema de aire acondicionado, pero tenía la capacidad de realizar cinco mil operaciones aritméticas en un segundo.</a:t>
            </a:r>
          </a:p>
          <a:p>
            <a:r>
              <a:rPr lang="es-GT" dirty="0"/>
              <a:t>El proyecto, auspiciado por el departamento de Defensa de los Estados Unidos, culminó dos años después, cuando se integró a ese equipo el ingeniero y matemático húngaro John von Neumann (1903 - 1957). Las ideas de von Neumann resultaron tan fundamentales para su desarrollo posterior, que es considerado el padre de las computadoras.</a:t>
            </a:r>
          </a:p>
          <a:p>
            <a:endParaRPr lang="es-GT" dirty="0"/>
          </a:p>
          <a:p>
            <a:endParaRPr lang="es-GT" dirty="0"/>
          </a:p>
        </p:txBody>
      </p:sp>
    </p:spTree>
    <p:extLst>
      <p:ext uri="{BB962C8B-B14F-4D97-AF65-F5344CB8AC3E}">
        <p14:creationId xmlns:p14="http://schemas.microsoft.com/office/powerpoint/2010/main" val="2313073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eelOff"/>
      </p:transition>
    </mc:Choice>
    <mc:Fallback xmlns="">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6959" y="374284"/>
            <a:ext cx="9447157" cy="3970318"/>
          </a:xfrm>
          <a:prstGeom prst="rect">
            <a:avLst/>
          </a:prstGeom>
        </p:spPr>
        <p:txBody>
          <a:bodyPr wrap="square">
            <a:spAutoFit/>
          </a:bodyPr>
          <a:lstStyle/>
          <a:p>
            <a:r>
              <a:rPr lang="es-GT" dirty="0"/>
              <a:t>La EDVAC (</a:t>
            </a:r>
            <a:r>
              <a:rPr lang="es-GT" dirty="0" err="1"/>
              <a:t>Electronic</a:t>
            </a:r>
            <a:r>
              <a:rPr lang="es-GT" dirty="0"/>
              <a:t> </a:t>
            </a:r>
            <a:r>
              <a:rPr lang="es-GT" dirty="0" err="1"/>
              <a:t>Discrete</a:t>
            </a:r>
            <a:r>
              <a:rPr lang="es-GT" dirty="0"/>
              <a:t> Variable </a:t>
            </a:r>
            <a:r>
              <a:rPr lang="es-GT" dirty="0" err="1"/>
              <a:t>Automatic</a:t>
            </a:r>
            <a:r>
              <a:rPr lang="es-GT" dirty="0"/>
              <a:t> </a:t>
            </a:r>
            <a:r>
              <a:rPr lang="es-GT" dirty="0" err="1"/>
              <a:t>Computer</a:t>
            </a:r>
            <a:r>
              <a:rPr lang="es-GT" dirty="0"/>
              <a:t>) fue diseñada por este nuevo equipo. Tenía aproximadamente cuatro mil bulbos y usaba un tipo de memoria basado en tubos llenos de mercurio por donde circulaban señales eléctricas sujetas a retardos.</a:t>
            </a:r>
          </a:p>
          <a:p>
            <a:r>
              <a:rPr lang="es-GT" dirty="0"/>
              <a:t>La idea fundamental de von Neumann fue: permitir que en la memoria coexistan datos con instrucciones, para que entonces la computadora pueda ser programada en un lenguaje, y no por medio de alambres que eléctricamente interconectaban varias secciones de control, como en la ENIAC.</a:t>
            </a:r>
          </a:p>
          <a:p>
            <a:r>
              <a:rPr lang="es-GT" dirty="0"/>
              <a:t>Todo este desarrollo de las computadoras suele divisarse por generaciones y el criterio que se determinó para determinar el cambio de generación no está muy bien definido, pero resulta aparente que deben cumplirse al menos los siguientes requisitos:</a:t>
            </a:r>
          </a:p>
          <a:p>
            <a:r>
              <a:rPr lang="es-GT" dirty="0"/>
              <a:t>La forma en que están construidas.</a:t>
            </a:r>
          </a:p>
          <a:p>
            <a:r>
              <a:rPr lang="es-GT" dirty="0"/>
              <a:t>Forma en que el ser humano se comunica con ellas.</a:t>
            </a:r>
          </a:p>
          <a:p>
            <a:endParaRPr lang="es-GT" dirty="0"/>
          </a:p>
          <a:p>
            <a:endParaRPr lang="es-GT"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5089" y="3967090"/>
            <a:ext cx="4570895" cy="2252620"/>
          </a:xfrm>
          <a:prstGeom prst="rect">
            <a:avLst/>
          </a:prstGeom>
        </p:spPr>
      </p:pic>
    </p:spTree>
    <p:extLst>
      <p:ext uri="{BB962C8B-B14F-4D97-AF65-F5344CB8AC3E}">
        <p14:creationId xmlns:p14="http://schemas.microsoft.com/office/powerpoint/2010/main" val="2885157199"/>
      </p:ext>
    </p:extLst>
  </p:cSld>
  <p:clrMapOvr>
    <a:masterClrMapping/>
  </p:clrMapOvr>
  <mc:AlternateContent xmlns:mc="http://schemas.openxmlformats.org/markup-compatibility/2006" xmlns:p14="http://schemas.microsoft.com/office/powerpoint/2010/main">
    <mc:Choice Requires="p14">
      <p:transition spd="slow" p14:dur="1400" advClick="0" advTm="9000">
        <p14:ripple/>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769" y="730139"/>
            <a:ext cx="9755187" cy="2766528"/>
          </a:xfrm>
        </p:spPr>
        <p:style>
          <a:lnRef idx="1">
            <a:schemeClr val="dk1"/>
          </a:lnRef>
          <a:fillRef idx="2">
            <a:schemeClr val="dk1"/>
          </a:fillRef>
          <a:effectRef idx="1">
            <a:schemeClr val="dk1"/>
          </a:effectRef>
          <a:fontRef idx="minor">
            <a:schemeClr val="dk1"/>
          </a:fontRef>
        </p:style>
        <p:txBody>
          <a:bodyPr/>
          <a:lstStyle/>
          <a:p>
            <a:r>
              <a:rPr lang="es-GT" dirty="0"/>
              <a:t>Primera generación</a:t>
            </a:r>
          </a:p>
        </p:txBody>
      </p:sp>
    </p:spTree>
    <p:extLst>
      <p:ext uri="{BB962C8B-B14F-4D97-AF65-F5344CB8AC3E}">
        <p14:creationId xmlns:p14="http://schemas.microsoft.com/office/powerpoint/2010/main" val="149635501"/>
      </p:ext>
    </p:extLst>
  </p:cSld>
  <p:clrMapOvr>
    <a:masterClrMapping/>
  </p:clrMapOvr>
  <mc:AlternateContent xmlns:mc="http://schemas.openxmlformats.org/markup-compatibility/2006" xmlns:p14="http://schemas.microsoft.com/office/powerpoint/2010/main">
    <mc:Choice Requires="p14">
      <p:transition spd="slow" p14:dur="4400" advClick="0" advTm="6000">
        <p14:honeycomb/>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49306" y="278401"/>
            <a:ext cx="9256542" cy="3139321"/>
          </a:xfrm>
          <a:prstGeom prst="rect">
            <a:avLst/>
          </a:prstGeom>
        </p:spPr>
        <p:txBody>
          <a:bodyPr wrap="square">
            <a:spAutoFit/>
          </a:bodyPr>
          <a:lstStyle/>
          <a:p>
            <a:r>
              <a:rPr lang="es-GT" dirty="0"/>
              <a:t>En esta generación había una gran desconocimiento de las capacidades de las computadoras, puesto que se realizó un estudio en esta época que determinó que con veinte computadoras se saturaría el mercado de los Estados Unidos en el campo de procesamiento de datos.</a:t>
            </a:r>
          </a:p>
          <a:p>
            <a:r>
              <a:rPr lang="es-GT" dirty="0"/>
              <a:t>Esta generación abarco la década de los cincuenta. Y se conoce como la primera generación. Estas máquinas tenían las siguientes características:</a:t>
            </a:r>
          </a:p>
          <a:p>
            <a:r>
              <a:rPr lang="es-GT" dirty="0"/>
              <a:t>Estas máquinas estaban construidas por medio de tubos de vacío.</a:t>
            </a:r>
          </a:p>
          <a:p>
            <a:r>
              <a:rPr lang="es-GT" dirty="0"/>
              <a:t>Eran programadas en lenguaje de máquina.</a:t>
            </a:r>
          </a:p>
          <a:p>
            <a:r>
              <a:rPr lang="es-GT" dirty="0"/>
              <a:t>En esta generación las máquinas son grandes y costosas (de un costo aproximado de ciento de miles de dólares).</a:t>
            </a:r>
          </a:p>
          <a:p>
            <a:endParaRPr lang="es-GT" dirty="0"/>
          </a:p>
          <a:p>
            <a:endParaRPr lang="es-GT"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7934" y="2681740"/>
            <a:ext cx="3843658" cy="2692117"/>
          </a:xfrm>
          <a:prstGeom prst="rect">
            <a:avLst/>
          </a:prstGeom>
        </p:spPr>
      </p:pic>
    </p:spTree>
    <p:extLst>
      <p:ext uri="{BB962C8B-B14F-4D97-AF65-F5344CB8AC3E}">
        <p14:creationId xmlns:p14="http://schemas.microsoft.com/office/powerpoint/2010/main" val="1602201695"/>
      </p:ext>
    </p:extLst>
  </p:cSld>
  <p:clrMapOvr>
    <a:masterClrMapping/>
  </p:clrMapOvr>
  <mc:AlternateContent xmlns:mc="http://schemas.openxmlformats.org/markup-compatibility/2006" xmlns:p14="http://schemas.microsoft.com/office/powerpoint/2010/main">
    <mc:Choice Requires="p14">
      <p:transition spd="slow" p14:dur="1600" advClick="0" advTm="6000">
        <p14:gallery dir="l"/>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224</TotalTime>
  <Words>2330</Words>
  <Application>Microsoft Office PowerPoint</Application>
  <PresentationFormat>Panorámica</PresentationFormat>
  <Paragraphs>69</Paragraphs>
  <Slides>21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Aharoni</vt:lpstr>
      <vt:lpstr>Arial</vt:lpstr>
      <vt:lpstr>Corbel</vt:lpstr>
      <vt:lpstr>Parallax</vt:lpstr>
      <vt:lpstr>Historia de la computación</vt:lpstr>
      <vt:lpstr>COMPUTADORA</vt:lpstr>
      <vt:lpstr>TIPOS DE COMPUTADORAS</vt:lpstr>
      <vt:lpstr>Historia de como fue desarrollándose la computadora</vt:lpstr>
      <vt:lpstr>Presentación de PowerPoint</vt:lpstr>
      <vt:lpstr>Presentación de PowerPoint</vt:lpstr>
      <vt:lpstr>Presentación de PowerPoint</vt:lpstr>
      <vt:lpstr>Primera generación</vt:lpstr>
      <vt:lpstr>Presentación de PowerPoint</vt:lpstr>
      <vt:lpstr>Presentación de PowerPoint</vt:lpstr>
      <vt:lpstr>Segunda generación</vt:lpstr>
      <vt:lpstr>Presentación de PowerPoint</vt:lpstr>
      <vt:lpstr>Presentación de PowerPoint</vt:lpstr>
      <vt:lpstr>Tercera generación</vt:lpstr>
      <vt:lpstr>Presentación de PowerPoint</vt:lpstr>
      <vt:lpstr>Presentación de PowerPoint</vt:lpstr>
      <vt:lpstr>Cuarta generación</vt:lpstr>
      <vt:lpstr>Presentación de PowerPoint</vt:lpstr>
      <vt:lpstr>Quinta generación</vt:lpstr>
      <vt:lpstr>Presentación de PowerPoint</vt:lpstr>
      <vt:lpstr>Gracias por su atención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computacion</dc:title>
  <dc:creator>Oscar herrera</dc:creator>
  <cp:lastModifiedBy>Oscar Turcios</cp:lastModifiedBy>
  <cp:revision>17</cp:revision>
  <dcterms:created xsi:type="dcterms:W3CDTF">2017-04-16T14:48:40Z</dcterms:created>
  <dcterms:modified xsi:type="dcterms:W3CDTF">2017-04-19T15:29:23Z</dcterms:modified>
</cp:coreProperties>
</file>