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1" r:id="rId3"/>
    <p:sldId id="278" r:id="rId4"/>
    <p:sldId id="258" r:id="rId5"/>
    <p:sldId id="299" r:id="rId6"/>
    <p:sldId id="280" r:id="rId7"/>
    <p:sldId id="294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02" r:id="rId18"/>
    <p:sldId id="300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662B6-6473-4F7F-9C3C-1D24E90CDCF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619470-DDB8-40A8-A79E-4BDCD7504771}">
      <dgm:prSet/>
      <dgm:spPr/>
      <dgm:t>
        <a:bodyPr/>
        <a:lstStyle/>
        <a:p>
          <a:r>
            <a:rPr lang="en-US" dirty="0"/>
            <a:t>Agile principle </a:t>
          </a:r>
        </a:p>
      </dgm:t>
    </dgm:pt>
    <dgm:pt modelId="{69C57475-FC0F-4F7A-B3E4-1D77D8F643E3}" type="parTrans" cxnId="{61000725-B2AC-4C95-A655-F6B3C3AA1DBC}">
      <dgm:prSet/>
      <dgm:spPr/>
      <dgm:t>
        <a:bodyPr/>
        <a:lstStyle/>
        <a:p>
          <a:endParaRPr lang="en-US"/>
        </a:p>
      </dgm:t>
    </dgm:pt>
    <dgm:pt modelId="{204321AD-064B-458A-BDB6-9FD07BED23AB}" type="sibTrans" cxnId="{61000725-B2AC-4C95-A655-F6B3C3AA1DBC}">
      <dgm:prSet/>
      <dgm:spPr/>
      <dgm:t>
        <a:bodyPr/>
        <a:lstStyle/>
        <a:p>
          <a:endParaRPr lang="en-US"/>
        </a:p>
      </dgm:t>
    </dgm:pt>
    <dgm:pt modelId="{F366F0C9-8BAE-4D6C-9A29-015CC588D192}">
      <dgm:prSet/>
      <dgm:spPr/>
      <dgm:t>
        <a:bodyPr/>
        <a:lstStyle/>
        <a:p>
          <a:r>
            <a:rPr lang="en-US" dirty="0"/>
            <a:t>Welcome </a:t>
          </a:r>
          <a:r>
            <a:rPr lang="en-US" b="1" dirty="0"/>
            <a:t>changing requirements</a:t>
          </a:r>
          <a:r>
            <a:rPr lang="en-US" dirty="0"/>
            <a:t>, even late in development. Agile processes harness change for the customer's competitive advantage.</a:t>
          </a:r>
        </a:p>
      </dgm:t>
    </dgm:pt>
    <dgm:pt modelId="{5BF74C8C-857A-4C88-BA6C-8FBDE9381348}" type="parTrans" cxnId="{6D7CE764-C624-4C86-89C2-80D1F926FEAE}">
      <dgm:prSet/>
      <dgm:spPr/>
      <dgm:t>
        <a:bodyPr/>
        <a:lstStyle/>
        <a:p>
          <a:endParaRPr lang="en-US"/>
        </a:p>
      </dgm:t>
    </dgm:pt>
    <dgm:pt modelId="{C4D491A4-9864-4DD9-A973-6B4F1DC6BFDA}" type="sibTrans" cxnId="{6D7CE764-C624-4C86-89C2-80D1F926FEAE}">
      <dgm:prSet/>
      <dgm:spPr/>
      <dgm:t>
        <a:bodyPr/>
        <a:lstStyle/>
        <a:p>
          <a:endParaRPr lang="en-US"/>
        </a:p>
      </dgm:t>
    </dgm:pt>
    <dgm:pt modelId="{C557F7EA-ABC3-4005-BE46-2988410DD66D}">
      <dgm:prSet/>
      <dgm:spPr/>
      <dgm:t>
        <a:bodyPr/>
        <a:lstStyle/>
        <a:p>
          <a:r>
            <a:rPr lang="en-US" dirty="0"/>
            <a:t>Agile manifesto</a:t>
          </a:r>
        </a:p>
      </dgm:t>
    </dgm:pt>
    <dgm:pt modelId="{5CDB10E2-E54B-40B6-A864-0488C0AD7FA4}" type="parTrans" cxnId="{DE6E915C-ACC3-41A0-A3A8-FEE6FC143817}">
      <dgm:prSet/>
      <dgm:spPr/>
      <dgm:t>
        <a:bodyPr/>
        <a:lstStyle/>
        <a:p>
          <a:endParaRPr lang="en-US"/>
        </a:p>
      </dgm:t>
    </dgm:pt>
    <dgm:pt modelId="{E9EB882E-3D6E-459F-B7A8-F5D25D4FC988}" type="sibTrans" cxnId="{DE6E915C-ACC3-41A0-A3A8-FEE6FC143817}">
      <dgm:prSet/>
      <dgm:spPr/>
      <dgm:t>
        <a:bodyPr/>
        <a:lstStyle/>
        <a:p>
          <a:endParaRPr lang="en-US"/>
        </a:p>
      </dgm:t>
    </dgm:pt>
    <dgm:pt modelId="{CAB94A80-19EF-4AA0-A793-C9AAC7C638A2}">
      <dgm:prSet/>
      <dgm:spPr/>
      <dgm:t>
        <a:bodyPr/>
        <a:lstStyle/>
        <a:p>
          <a:r>
            <a:rPr lang="en-US" dirty="0"/>
            <a:t>We value </a:t>
          </a:r>
          <a:r>
            <a:rPr lang="en-US" b="1" dirty="0"/>
            <a:t>Responding to change</a:t>
          </a:r>
          <a:r>
            <a:rPr lang="en-US" dirty="0"/>
            <a:t> over following a RIGID plan</a:t>
          </a:r>
        </a:p>
      </dgm:t>
    </dgm:pt>
    <dgm:pt modelId="{D4F73077-F547-4CF8-A828-405FF2EFFA18}" type="parTrans" cxnId="{A224584D-2453-4D6E-8C48-B8C013210CD4}">
      <dgm:prSet/>
      <dgm:spPr/>
      <dgm:t>
        <a:bodyPr/>
        <a:lstStyle/>
        <a:p>
          <a:endParaRPr lang="en-US"/>
        </a:p>
      </dgm:t>
    </dgm:pt>
    <dgm:pt modelId="{1AEEE88A-129D-4427-807C-6F5BF4BFEA46}" type="sibTrans" cxnId="{A224584D-2453-4D6E-8C48-B8C013210CD4}">
      <dgm:prSet/>
      <dgm:spPr/>
      <dgm:t>
        <a:bodyPr/>
        <a:lstStyle/>
        <a:p>
          <a:endParaRPr lang="en-US"/>
        </a:p>
      </dgm:t>
    </dgm:pt>
    <dgm:pt modelId="{C0166738-20D3-4732-974C-BF0149DE0B83}" type="pres">
      <dgm:prSet presAssocID="{850662B6-6473-4F7F-9C3C-1D24E90CDCF5}" presName="Name0" presStyleCnt="0">
        <dgm:presLayoutVars>
          <dgm:dir/>
          <dgm:animLvl val="lvl"/>
          <dgm:resizeHandles val="exact"/>
        </dgm:presLayoutVars>
      </dgm:prSet>
      <dgm:spPr/>
    </dgm:pt>
    <dgm:pt modelId="{859283B8-D4DA-4F7B-A384-517A46377880}" type="pres">
      <dgm:prSet presAssocID="{C557F7EA-ABC3-4005-BE46-2988410DD66D}" presName="composite" presStyleCnt="0"/>
      <dgm:spPr/>
    </dgm:pt>
    <dgm:pt modelId="{F5662C1E-ECCA-4EA7-8376-37F9537AA514}" type="pres">
      <dgm:prSet presAssocID="{C557F7EA-ABC3-4005-BE46-2988410DD66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CD144CA-93CC-4D8F-836E-147EC004E328}" type="pres">
      <dgm:prSet presAssocID="{C557F7EA-ABC3-4005-BE46-2988410DD66D}" presName="desTx" presStyleLbl="alignAccFollowNode1" presStyleIdx="0" presStyleCnt="2">
        <dgm:presLayoutVars>
          <dgm:bulletEnabled val="1"/>
        </dgm:presLayoutVars>
      </dgm:prSet>
      <dgm:spPr/>
    </dgm:pt>
    <dgm:pt modelId="{CC279C8F-A6B4-4258-BB72-385F06757F5C}" type="pres">
      <dgm:prSet presAssocID="{E9EB882E-3D6E-459F-B7A8-F5D25D4FC988}" presName="space" presStyleCnt="0"/>
      <dgm:spPr/>
    </dgm:pt>
    <dgm:pt modelId="{7E724232-022C-461B-A8B5-CC754F86DF29}" type="pres">
      <dgm:prSet presAssocID="{83619470-DDB8-40A8-A79E-4BDCD7504771}" presName="composite" presStyleCnt="0"/>
      <dgm:spPr/>
    </dgm:pt>
    <dgm:pt modelId="{F11A6709-84F4-41D9-A81F-2BE7A3300AB6}" type="pres">
      <dgm:prSet presAssocID="{83619470-DDB8-40A8-A79E-4BDCD750477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AFA347-BCE5-4F98-A335-4DE309473271}" type="pres">
      <dgm:prSet presAssocID="{83619470-DDB8-40A8-A79E-4BDCD750477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E0D2F10-2823-4C55-AC41-67537584B603}" type="presOf" srcId="{83619470-DDB8-40A8-A79E-4BDCD7504771}" destId="{F11A6709-84F4-41D9-A81F-2BE7A3300AB6}" srcOrd="0" destOrd="0" presId="urn:microsoft.com/office/officeart/2005/8/layout/hList1"/>
    <dgm:cxn modelId="{61000725-B2AC-4C95-A655-F6B3C3AA1DBC}" srcId="{850662B6-6473-4F7F-9C3C-1D24E90CDCF5}" destId="{83619470-DDB8-40A8-A79E-4BDCD7504771}" srcOrd="1" destOrd="0" parTransId="{69C57475-FC0F-4F7A-B3E4-1D77D8F643E3}" sibTransId="{204321AD-064B-458A-BDB6-9FD07BED23AB}"/>
    <dgm:cxn modelId="{511CAA2B-FE2B-4A3D-B46F-BCED201A6F19}" type="presOf" srcId="{850662B6-6473-4F7F-9C3C-1D24E90CDCF5}" destId="{C0166738-20D3-4732-974C-BF0149DE0B83}" srcOrd="0" destOrd="0" presId="urn:microsoft.com/office/officeart/2005/8/layout/hList1"/>
    <dgm:cxn modelId="{DE6E915C-ACC3-41A0-A3A8-FEE6FC143817}" srcId="{850662B6-6473-4F7F-9C3C-1D24E90CDCF5}" destId="{C557F7EA-ABC3-4005-BE46-2988410DD66D}" srcOrd="0" destOrd="0" parTransId="{5CDB10E2-E54B-40B6-A864-0488C0AD7FA4}" sibTransId="{E9EB882E-3D6E-459F-B7A8-F5D25D4FC988}"/>
    <dgm:cxn modelId="{6D7CE764-C624-4C86-89C2-80D1F926FEAE}" srcId="{83619470-DDB8-40A8-A79E-4BDCD7504771}" destId="{F366F0C9-8BAE-4D6C-9A29-015CC588D192}" srcOrd="0" destOrd="0" parTransId="{5BF74C8C-857A-4C88-BA6C-8FBDE9381348}" sibTransId="{C4D491A4-9864-4DD9-A973-6B4F1DC6BFDA}"/>
    <dgm:cxn modelId="{A224584D-2453-4D6E-8C48-B8C013210CD4}" srcId="{C557F7EA-ABC3-4005-BE46-2988410DD66D}" destId="{CAB94A80-19EF-4AA0-A793-C9AAC7C638A2}" srcOrd="0" destOrd="0" parTransId="{D4F73077-F547-4CF8-A828-405FF2EFFA18}" sibTransId="{1AEEE88A-129D-4427-807C-6F5BF4BFEA46}"/>
    <dgm:cxn modelId="{251A7784-9AE8-42A5-845D-A73B06D1D656}" type="presOf" srcId="{C557F7EA-ABC3-4005-BE46-2988410DD66D}" destId="{F5662C1E-ECCA-4EA7-8376-37F9537AA514}" srcOrd="0" destOrd="0" presId="urn:microsoft.com/office/officeart/2005/8/layout/hList1"/>
    <dgm:cxn modelId="{18534AB5-342F-4002-AA07-9FD57E39DFA4}" type="presOf" srcId="{F366F0C9-8BAE-4D6C-9A29-015CC588D192}" destId="{CCAFA347-BCE5-4F98-A335-4DE309473271}" srcOrd="0" destOrd="0" presId="urn:microsoft.com/office/officeart/2005/8/layout/hList1"/>
    <dgm:cxn modelId="{24555ED7-ACF1-4690-A324-EDCEC300631D}" type="presOf" srcId="{CAB94A80-19EF-4AA0-A793-C9AAC7C638A2}" destId="{0CD144CA-93CC-4D8F-836E-147EC004E328}" srcOrd="0" destOrd="0" presId="urn:microsoft.com/office/officeart/2005/8/layout/hList1"/>
    <dgm:cxn modelId="{6C60F614-1411-4DB1-93C3-29E180C41864}" type="presParOf" srcId="{C0166738-20D3-4732-974C-BF0149DE0B83}" destId="{859283B8-D4DA-4F7B-A384-517A46377880}" srcOrd="0" destOrd="0" presId="urn:microsoft.com/office/officeart/2005/8/layout/hList1"/>
    <dgm:cxn modelId="{B4D6F570-C4B7-4507-8CD4-BEABCDACC8B1}" type="presParOf" srcId="{859283B8-D4DA-4F7B-A384-517A46377880}" destId="{F5662C1E-ECCA-4EA7-8376-37F9537AA514}" srcOrd="0" destOrd="0" presId="urn:microsoft.com/office/officeart/2005/8/layout/hList1"/>
    <dgm:cxn modelId="{E4254736-50B2-475B-A928-D62B49BAE35E}" type="presParOf" srcId="{859283B8-D4DA-4F7B-A384-517A46377880}" destId="{0CD144CA-93CC-4D8F-836E-147EC004E328}" srcOrd="1" destOrd="0" presId="urn:microsoft.com/office/officeart/2005/8/layout/hList1"/>
    <dgm:cxn modelId="{659BC96D-4E09-4D50-84FD-D147A00933E1}" type="presParOf" srcId="{C0166738-20D3-4732-974C-BF0149DE0B83}" destId="{CC279C8F-A6B4-4258-BB72-385F06757F5C}" srcOrd="1" destOrd="0" presId="urn:microsoft.com/office/officeart/2005/8/layout/hList1"/>
    <dgm:cxn modelId="{F896E8AC-FB7A-422B-B94C-CA49E48545A8}" type="presParOf" srcId="{C0166738-20D3-4732-974C-BF0149DE0B83}" destId="{7E724232-022C-461B-A8B5-CC754F86DF29}" srcOrd="2" destOrd="0" presId="urn:microsoft.com/office/officeart/2005/8/layout/hList1"/>
    <dgm:cxn modelId="{96D416C9-9970-4E1D-8F87-FEF99ABD1E66}" type="presParOf" srcId="{7E724232-022C-461B-A8B5-CC754F86DF29}" destId="{F11A6709-84F4-41D9-A81F-2BE7A3300AB6}" srcOrd="0" destOrd="0" presId="urn:microsoft.com/office/officeart/2005/8/layout/hList1"/>
    <dgm:cxn modelId="{E2766995-ABF8-4BE0-9734-E833821660BD}" type="presParOf" srcId="{7E724232-022C-461B-A8B5-CC754F86DF29}" destId="{CCAFA347-BCE5-4F98-A335-4DE3094732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AA254-253C-4E48-848B-C01F6D1AAF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497A78-EFE3-4E59-BE47-F52844EC1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changes</a:t>
          </a:r>
          <a:endParaRPr lang="en-US" dirty="0"/>
        </a:p>
      </dgm:t>
    </dgm:pt>
    <dgm:pt modelId="{F2CDE217-0AD4-407B-A9A7-3AAFC30F7D4D}" type="parTrans" cxnId="{D27632F4-0A70-480C-A7B2-24F7FC28C0F3}">
      <dgm:prSet/>
      <dgm:spPr/>
      <dgm:t>
        <a:bodyPr/>
        <a:lstStyle/>
        <a:p>
          <a:endParaRPr lang="en-US"/>
        </a:p>
      </dgm:t>
    </dgm:pt>
    <dgm:pt modelId="{69D904EE-A44C-4BE2-892B-E2D6B55E34CE}" type="sibTrans" cxnId="{D27632F4-0A70-480C-A7B2-24F7FC28C0F3}">
      <dgm:prSet/>
      <dgm:spPr/>
      <dgm:t>
        <a:bodyPr/>
        <a:lstStyle/>
        <a:p>
          <a:endParaRPr lang="en-US"/>
        </a:p>
      </dgm:t>
    </dgm:pt>
    <dgm:pt modelId="{7862D475-CC99-4216-BB6E-C4058C9384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velocity</a:t>
          </a:r>
          <a:endParaRPr lang="en-US">
            <a:latin typeface="Calibri Light"/>
          </a:endParaRPr>
        </a:p>
      </dgm:t>
    </dgm:pt>
    <dgm:pt modelId="{5F35E441-8CBD-4ECD-97ED-7717061849B7}" type="parTrans" cxnId="{2BB1C393-0C64-4C1F-A5FB-C5C8F08764A1}">
      <dgm:prSet/>
      <dgm:spPr/>
      <dgm:t>
        <a:bodyPr/>
        <a:lstStyle/>
        <a:p>
          <a:endParaRPr lang="en-US"/>
        </a:p>
      </dgm:t>
    </dgm:pt>
    <dgm:pt modelId="{1DFC6BC5-94D1-49DD-AF6A-2AC8F1A28A78}" type="sibTrans" cxnId="{2BB1C393-0C64-4C1F-A5FB-C5C8F08764A1}">
      <dgm:prSet/>
      <dgm:spPr/>
      <dgm:t>
        <a:bodyPr/>
        <a:lstStyle/>
        <a:p>
          <a:endParaRPr lang="en-US"/>
        </a:p>
      </dgm:t>
    </dgm:pt>
    <dgm:pt modelId="{00D2E08A-B9FC-4755-9BF2-1A444AC00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capacity</a:t>
          </a:r>
        </a:p>
      </dgm:t>
    </dgm:pt>
    <dgm:pt modelId="{6CDF9BFB-A70C-4AE7-AA15-479F41365926}" type="parTrans" cxnId="{CF063293-251A-413A-9E55-A9833D749597}">
      <dgm:prSet/>
      <dgm:spPr/>
      <dgm:t>
        <a:bodyPr/>
        <a:lstStyle/>
        <a:p>
          <a:endParaRPr lang="en-US"/>
        </a:p>
      </dgm:t>
    </dgm:pt>
    <dgm:pt modelId="{9B39384A-4009-4926-A22F-1E1762C2D6DB}" type="sibTrans" cxnId="{CF063293-251A-413A-9E55-A9833D749597}">
      <dgm:prSet/>
      <dgm:spPr/>
      <dgm:t>
        <a:bodyPr/>
        <a:lstStyle/>
        <a:p>
          <a:endParaRPr lang="en-US"/>
        </a:p>
      </dgm:t>
    </dgm:pt>
    <dgm:pt modelId="{214ADB13-A6AB-47D0-9417-5CD2FB6E4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Team capacity</a:t>
          </a:r>
          <a:endParaRPr lang="en-US" dirty="0"/>
        </a:p>
      </dgm:t>
    </dgm:pt>
    <dgm:pt modelId="{765E6DD3-03CD-4F48-A23D-58CE6044F558}" type="parTrans" cxnId="{DCCD9C19-5B16-45EC-AF1F-FF5DF7ED2E59}">
      <dgm:prSet/>
      <dgm:spPr/>
      <dgm:t>
        <a:bodyPr/>
        <a:lstStyle/>
        <a:p>
          <a:endParaRPr lang="en-US"/>
        </a:p>
      </dgm:t>
    </dgm:pt>
    <dgm:pt modelId="{BE29F93A-6120-4945-A2B6-EE30A5B3667D}" type="sibTrans" cxnId="{DCCD9C19-5B16-45EC-AF1F-FF5DF7ED2E59}">
      <dgm:prSet/>
      <dgm:spPr/>
      <dgm:t>
        <a:bodyPr/>
        <a:lstStyle/>
        <a:p>
          <a:endParaRPr lang="en-US"/>
        </a:p>
      </dgm:t>
    </dgm:pt>
    <dgm:pt modelId="{EEB0736C-410A-43FB-945E-F9F48D4DC77C}" type="pres">
      <dgm:prSet presAssocID="{83AAA254-253C-4E48-848B-C01F6D1AAF10}" presName="root" presStyleCnt="0">
        <dgm:presLayoutVars>
          <dgm:dir/>
          <dgm:resizeHandles val="exact"/>
        </dgm:presLayoutVars>
      </dgm:prSet>
      <dgm:spPr/>
    </dgm:pt>
    <dgm:pt modelId="{A046DE4D-69A8-48C2-9F8E-9EF3A3178B5F}" type="pres">
      <dgm:prSet presAssocID="{81497A78-EFE3-4E59-BE47-F52844EC1F6F}" presName="compNode" presStyleCnt="0"/>
      <dgm:spPr/>
    </dgm:pt>
    <dgm:pt modelId="{89865E9B-921B-4AD3-9853-4A66C11F4201}" type="pres">
      <dgm:prSet presAssocID="{81497A78-EFE3-4E59-BE47-F52844EC1F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ckey Stick Curve Graph outline"/>
        </a:ext>
      </dgm:extLst>
    </dgm:pt>
    <dgm:pt modelId="{0EE4CAA3-3D57-4603-91CE-9E6CE70F24AF}" type="pres">
      <dgm:prSet presAssocID="{81497A78-EFE3-4E59-BE47-F52844EC1F6F}" presName="spaceRect" presStyleCnt="0"/>
      <dgm:spPr/>
    </dgm:pt>
    <dgm:pt modelId="{039B3690-6E7F-4F8C-A178-9A7BC4EAFE42}" type="pres">
      <dgm:prSet presAssocID="{81497A78-EFE3-4E59-BE47-F52844EC1F6F}" presName="textRect" presStyleLbl="revTx" presStyleIdx="0" presStyleCnt="4">
        <dgm:presLayoutVars>
          <dgm:chMax val="1"/>
          <dgm:chPref val="1"/>
        </dgm:presLayoutVars>
      </dgm:prSet>
      <dgm:spPr/>
    </dgm:pt>
    <dgm:pt modelId="{6BC93966-2C31-46A8-A98B-336FC05A1417}" type="pres">
      <dgm:prSet presAssocID="{69D904EE-A44C-4BE2-892B-E2D6B55E34CE}" presName="sibTrans" presStyleCnt="0"/>
      <dgm:spPr/>
    </dgm:pt>
    <dgm:pt modelId="{31885964-597A-49DE-A3BF-AEFEE94E6660}" type="pres">
      <dgm:prSet presAssocID="{7862D475-CC99-4216-BB6E-C4058C938473}" presName="compNode" presStyleCnt="0"/>
      <dgm:spPr/>
    </dgm:pt>
    <dgm:pt modelId="{4F947A17-702D-4F2A-9D84-072EF361AF36}" type="pres">
      <dgm:prSet presAssocID="{7862D475-CC99-4216-BB6E-C4058C9384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DEE0D6A-B05C-424E-8C85-6C17A09B45D6}" type="pres">
      <dgm:prSet presAssocID="{7862D475-CC99-4216-BB6E-C4058C938473}" presName="spaceRect" presStyleCnt="0"/>
      <dgm:spPr/>
    </dgm:pt>
    <dgm:pt modelId="{73E8F03F-2B5A-41FF-9FD6-904D74DDC88F}" type="pres">
      <dgm:prSet presAssocID="{7862D475-CC99-4216-BB6E-C4058C938473}" presName="textRect" presStyleLbl="revTx" presStyleIdx="1" presStyleCnt="4">
        <dgm:presLayoutVars>
          <dgm:chMax val="1"/>
          <dgm:chPref val="1"/>
        </dgm:presLayoutVars>
      </dgm:prSet>
      <dgm:spPr/>
    </dgm:pt>
    <dgm:pt modelId="{281D5A2E-D8D7-4A22-A308-E865E3280B62}" type="pres">
      <dgm:prSet presAssocID="{1DFC6BC5-94D1-49DD-AF6A-2AC8F1A28A78}" presName="sibTrans" presStyleCnt="0"/>
      <dgm:spPr/>
    </dgm:pt>
    <dgm:pt modelId="{B1122D24-5B6A-4899-8478-ABBA9AFE035A}" type="pres">
      <dgm:prSet presAssocID="{00D2E08A-B9FC-4755-9BF2-1A444AC00A2B}" presName="compNode" presStyleCnt="0"/>
      <dgm:spPr/>
    </dgm:pt>
    <dgm:pt modelId="{0BE700D1-92B9-4560-A188-D66146EBEFBF}" type="pres">
      <dgm:prSet presAssocID="{00D2E08A-B9FC-4755-9BF2-1A444AC00A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3EBB821-1BCD-47CE-89A7-55687846C513}" type="pres">
      <dgm:prSet presAssocID="{00D2E08A-B9FC-4755-9BF2-1A444AC00A2B}" presName="spaceRect" presStyleCnt="0"/>
      <dgm:spPr/>
    </dgm:pt>
    <dgm:pt modelId="{9F28376F-5F32-44C5-A8A3-BFAF64B0DC83}" type="pres">
      <dgm:prSet presAssocID="{00D2E08A-B9FC-4755-9BF2-1A444AC00A2B}" presName="textRect" presStyleLbl="revTx" presStyleIdx="2" presStyleCnt="4">
        <dgm:presLayoutVars>
          <dgm:chMax val="1"/>
          <dgm:chPref val="1"/>
        </dgm:presLayoutVars>
      </dgm:prSet>
      <dgm:spPr/>
    </dgm:pt>
    <dgm:pt modelId="{5467206F-CF1D-4B3A-AFEB-5DE7B7148175}" type="pres">
      <dgm:prSet presAssocID="{9B39384A-4009-4926-A22F-1E1762C2D6DB}" presName="sibTrans" presStyleCnt="0"/>
      <dgm:spPr/>
    </dgm:pt>
    <dgm:pt modelId="{209DAAD6-6855-4D1E-81BB-7BC1994C2AB1}" type="pres">
      <dgm:prSet presAssocID="{214ADB13-A6AB-47D0-9417-5CD2FB6E40C6}" presName="compNode" presStyleCnt="0"/>
      <dgm:spPr/>
    </dgm:pt>
    <dgm:pt modelId="{65D59105-A0D9-4741-A34E-2B32E6B3B476}" type="pres">
      <dgm:prSet presAssocID="{214ADB13-A6AB-47D0-9417-5CD2FB6E40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54294C89-639B-4CF8-8D79-85FBD4D14F33}" type="pres">
      <dgm:prSet presAssocID="{214ADB13-A6AB-47D0-9417-5CD2FB6E40C6}" presName="spaceRect" presStyleCnt="0"/>
      <dgm:spPr/>
    </dgm:pt>
    <dgm:pt modelId="{65621067-1227-42F5-91AE-A34FAD5ADEEA}" type="pres">
      <dgm:prSet presAssocID="{214ADB13-A6AB-47D0-9417-5CD2FB6E40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66FA04-B9A8-4928-98E0-D50D6347ACF7}" type="presOf" srcId="{7862D475-CC99-4216-BB6E-C4058C938473}" destId="{73E8F03F-2B5A-41FF-9FD6-904D74DDC88F}" srcOrd="0" destOrd="0" presId="urn:microsoft.com/office/officeart/2018/2/layout/IconLabelList"/>
    <dgm:cxn modelId="{DCCD9C19-5B16-45EC-AF1F-FF5DF7ED2E59}" srcId="{83AAA254-253C-4E48-848B-C01F6D1AAF10}" destId="{214ADB13-A6AB-47D0-9417-5CD2FB6E40C6}" srcOrd="3" destOrd="0" parTransId="{765E6DD3-03CD-4F48-A23D-58CE6044F558}" sibTransId="{BE29F93A-6120-4945-A2B6-EE30A5B3667D}"/>
    <dgm:cxn modelId="{26ADCD23-206A-4E63-A775-5ABE55855BD5}" type="presOf" srcId="{83AAA254-253C-4E48-848B-C01F6D1AAF10}" destId="{EEB0736C-410A-43FB-945E-F9F48D4DC77C}" srcOrd="0" destOrd="0" presId="urn:microsoft.com/office/officeart/2018/2/layout/IconLabelList"/>
    <dgm:cxn modelId="{346B1628-62FF-49F8-9F4C-AEA5618FD4E3}" type="presOf" srcId="{214ADB13-A6AB-47D0-9417-5CD2FB6E40C6}" destId="{65621067-1227-42F5-91AE-A34FAD5ADEEA}" srcOrd="0" destOrd="0" presId="urn:microsoft.com/office/officeart/2018/2/layout/IconLabelList"/>
    <dgm:cxn modelId="{DA0CA44F-EA1A-4F26-A87D-5364D29D5EBD}" type="presOf" srcId="{00D2E08A-B9FC-4755-9BF2-1A444AC00A2B}" destId="{9F28376F-5F32-44C5-A8A3-BFAF64B0DC83}" srcOrd="0" destOrd="0" presId="urn:microsoft.com/office/officeart/2018/2/layout/IconLabelList"/>
    <dgm:cxn modelId="{CF063293-251A-413A-9E55-A9833D749597}" srcId="{83AAA254-253C-4E48-848B-C01F6D1AAF10}" destId="{00D2E08A-B9FC-4755-9BF2-1A444AC00A2B}" srcOrd="2" destOrd="0" parTransId="{6CDF9BFB-A70C-4AE7-AA15-479F41365926}" sibTransId="{9B39384A-4009-4926-A22F-1E1762C2D6DB}"/>
    <dgm:cxn modelId="{2BB1C393-0C64-4C1F-A5FB-C5C8F08764A1}" srcId="{83AAA254-253C-4E48-848B-C01F6D1AAF10}" destId="{7862D475-CC99-4216-BB6E-C4058C938473}" srcOrd="1" destOrd="0" parTransId="{5F35E441-8CBD-4ECD-97ED-7717061849B7}" sibTransId="{1DFC6BC5-94D1-49DD-AF6A-2AC8F1A28A78}"/>
    <dgm:cxn modelId="{D27632F4-0A70-480C-A7B2-24F7FC28C0F3}" srcId="{83AAA254-253C-4E48-848B-C01F6D1AAF10}" destId="{81497A78-EFE3-4E59-BE47-F52844EC1F6F}" srcOrd="0" destOrd="0" parTransId="{F2CDE217-0AD4-407B-A9A7-3AAFC30F7D4D}" sibTransId="{69D904EE-A44C-4BE2-892B-E2D6B55E34CE}"/>
    <dgm:cxn modelId="{7A1091F5-06F9-402F-8E61-EB0F2D446E30}" type="presOf" srcId="{81497A78-EFE3-4E59-BE47-F52844EC1F6F}" destId="{039B3690-6E7F-4F8C-A178-9A7BC4EAFE42}" srcOrd="0" destOrd="0" presId="urn:microsoft.com/office/officeart/2018/2/layout/IconLabelList"/>
    <dgm:cxn modelId="{0FC01EA0-FCE6-4B9D-8529-F628B063EE4A}" type="presParOf" srcId="{EEB0736C-410A-43FB-945E-F9F48D4DC77C}" destId="{A046DE4D-69A8-48C2-9F8E-9EF3A3178B5F}" srcOrd="0" destOrd="0" presId="urn:microsoft.com/office/officeart/2018/2/layout/IconLabelList"/>
    <dgm:cxn modelId="{61498F89-08BC-400E-A710-5912B041B51F}" type="presParOf" srcId="{A046DE4D-69A8-48C2-9F8E-9EF3A3178B5F}" destId="{89865E9B-921B-4AD3-9853-4A66C11F4201}" srcOrd="0" destOrd="0" presId="urn:microsoft.com/office/officeart/2018/2/layout/IconLabelList"/>
    <dgm:cxn modelId="{9ACFA08C-CADA-4123-BBE8-264872596AA4}" type="presParOf" srcId="{A046DE4D-69A8-48C2-9F8E-9EF3A3178B5F}" destId="{0EE4CAA3-3D57-4603-91CE-9E6CE70F24AF}" srcOrd="1" destOrd="0" presId="urn:microsoft.com/office/officeart/2018/2/layout/IconLabelList"/>
    <dgm:cxn modelId="{C9EC4308-2E53-4E09-8F47-27A435169E70}" type="presParOf" srcId="{A046DE4D-69A8-48C2-9F8E-9EF3A3178B5F}" destId="{039B3690-6E7F-4F8C-A178-9A7BC4EAFE42}" srcOrd="2" destOrd="0" presId="urn:microsoft.com/office/officeart/2018/2/layout/IconLabelList"/>
    <dgm:cxn modelId="{1E9BC84D-1319-4C34-813F-A094C9614541}" type="presParOf" srcId="{EEB0736C-410A-43FB-945E-F9F48D4DC77C}" destId="{6BC93966-2C31-46A8-A98B-336FC05A1417}" srcOrd="1" destOrd="0" presId="urn:microsoft.com/office/officeart/2018/2/layout/IconLabelList"/>
    <dgm:cxn modelId="{C844412D-1580-421F-8148-73029ABF9F41}" type="presParOf" srcId="{EEB0736C-410A-43FB-945E-F9F48D4DC77C}" destId="{31885964-597A-49DE-A3BF-AEFEE94E6660}" srcOrd="2" destOrd="0" presId="urn:microsoft.com/office/officeart/2018/2/layout/IconLabelList"/>
    <dgm:cxn modelId="{2DC984D6-19A5-4908-AF05-9CE57FC5EC74}" type="presParOf" srcId="{31885964-597A-49DE-A3BF-AEFEE94E6660}" destId="{4F947A17-702D-4F2A-9D84-072EF361AF36}" srcOrd="0" destOrd="0" presId="urn:microsoft.com/office/officeart/2018/2/layout/IconLabelList"/>
    <dgm:cxn modelId="{BF9B63AC-5054-46BC-AB77-FB0843E46AF0}" type="presParOf" srcId="{31885964-597A-49DE-A3BF-AEFEE94E6660}" destId="{CDEE0D6A-B05C-424E-8C85-6C17A09B45D6}" srcOrd="1" destOrd="0" presId="urn:microsoft.com/office/officeart/2018/2/layout/IconLabelList"/>
    <dgm:cxn modelId="{B2909CC7-0CD6-474C-8554-EF23B6016775}" type="presParOf" srcId="{31885964-597A-49DE-A3BF-AEFEE94E6660}" destId="{73E8F03F-2B5A-41FF-9FD6-904D74DDC88F}" srcOrd="2" destOrd="0" presId="urn:microsoft.com/office/officeart/2018/2/layout/IconLabelList"/>
    <dgm:cxn modelId="{BA318E59-E8EE-48D7-8B41-198B79AD8385}" type="presParOf" srcId="{EEB0736C-410A-43FB-945E-F9F48D4DC77C}" destId="{281D5A2E-D8D7-4A22-A308-E865E3280B62}" srcOrd="3" destOrd="0" presId="urn:microsoft.com/office/officeart/2018/2/layout/IconLabelList"/>
    <dgm:cxn modelId="{1B7A5D6D-AB16-4119-AC66-3BB01A9D9ECD}" type="presParOf" srcId="{EEB0736C-410A-43FB-945E-F9F48D4DC77C}" destId="{B1122D24-5B6A-4899-8478-ABBA9AFE035A}" srcOrd="4" destOrd="0" presId="urn:microsoft.com/office/officeart/2018/2/layout/IconLabelList"/>
    <dgm:cxn modelId="{55E7D76C-093C-46E1-9357-9003BD68B0E8}" type="presParOf" srcId="{B1122D24-5B6A-4899-8478-ABBA9AFE035A}" destId="{0BE700D1-92B9-4560-A188-D66146EBEFBF}" srcOrd="0" destOrd="0" presId="urn:microsoft.com/office/officeart/2018/2/layout/IconLabelList"/>
    <dgm:cxn modelId="{87D2885C-024D-4EA3-8A64-1D7F4C1DCCE2}" type="presParOf" srcId="{B1122D24-5B6A-4899-8478-ABBA9AFE035A}" destId="{73EBB821-1BCD-47CE-89A7-55687846C513}" srcOrd="1" destOrd="0" presId="urn:microsoft.com/office/officeart/2018/2/layout/IconLabelList"/>
    <dgm:cxn modelId="{84AADB26-A07B-40A4-B9FB-D833697FBD89}" type="presParOf" srcId="{B1122D24-5B6A-4899-8478-ABBA9AFE035A}" destId="{9F28376F-5F32-44C5-A8A3-BFAF64B0DC83}" srcOrd="2" destOrd="0" presId="urn:microsoft.com/office/officeart/2018/2/layout/IconLabelList"/>
    <dgm:cxn modelId="{447D211C-4227-46E7-A040-0DF76CF968B2}" type="presParOf" srcId="{EEB0736C-410A-43FB-945E-F9F48D4DC77C}" destId="{5467206F-CF1D-4B3A-AFEB-5DE7B7148175}" srcOrd="5" destOrd="0" presId="urn:microsoft.com/office/officeart/2018/2/layout/IconLabelList"/>
    <dgm:cxn modelId="{CA0ADACC-4476-4EC0-9D56-23B80FE79256}" type="presParOf" srcId="{EEB0736C-410A-43FB-945E-F9F48D4DC77C}" destId="{209DAAD6-6855-4D1E-81BB-7BC1994C2AB1}" srcOrd="6" destOrd="0" presId="urn:microsoft.com/office/officeart/2018/2/layout/IconLabelList"/>
    <dgm:cxn modelId="{5030A644-246C-459A-8CA0-A49748199314}" type="presParOf" srcId="{209DAAD6-6855-4D1E-81BB-7BC1994C2AB1}" destId="{65D59105-A0D9-4741-A34E-2B32E6B3B476}" srcOrd="0" destOrd="0" presId="urn:microsoft.com/office/officeart/2018/2/layout/IconLabelList"/>
    <dgm:cxn modelId="{84129F86-5A6B-4A5E-8F69-286078126ED5}" type="presParOf" srcId="{209DAAD6-6855-4D1E-81BB-7BC1994C2AB1}" destId="{54294C89-639B-4CF8-8D79-85FBD4D14F33}" srcOrd="1" destOrd="0" presId="urn:microsoft.com/office/officeart/2018/2/layout/IconLabelList"/>
    <dgm:cxn modelId="{EEC80919-EF5E-4E7A-A230-9C6A2764F950}" type="presParOf" srcId="{209DAAD6-6855-4D1E-81BB-7BC1994C2AB1}" destId="{65621067-1227-42F5-91AE-A34FAD5ADE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D160E3-B7A2-4183-90CC-FF3344ED6B7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DB14B8-4459-4DF0-9852-CC417394DEA2}">
      <dgm:prSet/>
      <dgm:spPr/>
      <dgm:t>
        <a:bodyPr/>
        <a:lstStyle/>
        <a:p>
          <a:r>
            <a:rPr lang="en-US"/>
            <a:t>New requirements</a:t>
          </a:r>
        </a:p>
      </dgm:t>
    </dgm:pt>
    <dgm:pt modelId="{1A3E1F4E-1837-433E-A3CA-020266E61FBD}" type="parTrans" cxnId="{7D268AD0-9A0C-449A-BC66-13A0DE50A16C}">
      <dgm:prSet/>
      <dgm:spPr/>
      <dgm:t>
        <a:bodyPr/>
        <a:lstStyle/>
        <a:p>
          <a:endParaRPr lang="en-US"/>
        </a:p>
      </dgm:t>
    </dgm:pt>
    <dgm:pt modelId="{0F09D271-A23D-4A24-9F1D-6BBFDDDD873F}" type="sibTrans" cxnId="{7D268AD0-9A0C-449A-BC66-13A0DE50A16C}">
      <dgm:prSet/>
      <dgm:spPr/>
      <dgm:t>
        <a:bodyPr/>
        <a:lstStyle/>
        <a:p>
          <a:endParaRPr lang="en-US"/>
        </a:p>
      </dgm:t>
    </dgm:pt>
    <dgm:pt modelId="{6AFEC347-2582-416E-981C-57C8E29FCF9D}">
      <dgm:prSet/>
      <dgm:spPr/>
      <dgm:t>
        <a:bodyPr/>
        <a:lstStyle/>
        <a:p>
          <a:r>
            <a:rPr lang="en-US" dirty="0"/>
            <a:t>Requirements that go out of scope</a:t>
          </a:r>
        </a:p>
      </dgm:t>
    </dgm:pt>
    <dgm:pt modelId="{9D8F4FF2-8234-4E88-9CA3-EB20FB236484}" type="parTrans" cxnId="{FB469D1E-9BFF-4867-B509-460BFA6D50A6}">
      <dgm:prSet/>
      <dgm:spPr/>
      <dgm:t>
        <a:bodyPr/>
        <a:lstStyle/>
        <a:p>
          <a:endParaRPr lang="en-US"/>
        </a:p>
      </dgm:t>
    </dgm:pt>
    <dgm:pt modelId="{EA77E4D6-39AE-4094-943F-121E5B834D22}" type="sibTrans" cxnId="{FB469D1E-9BFF-4867-B509-460BFA6D50A6}">
      <dgm:prSet/>
      <dgm:spPr/>
      <dgm:t>
        <a:bodyPr/>
        <a:lstStyle/>
        <a:p>
          <a:endParaRPr lang="en-US"/>
        </a:p>
      </dgm:t>
    </dgm:pt>
    <dgm:pt modelId="{759172EB-7435-46AA-88E4-FCE422EE6E4C}">
      <dgm:prSet/>
      <dgm:spPr/>
      <dgm:t>
        <a:bodyPr/>
        <a:lstStyle/>
        <a:p>
          <a:r>
            <a:rPr lang="en-US"/>
            <a:t>Re-estimation of requirements</a:t>
          </a:r>
        </a:p>
      </dgm:t>
    </dgm:pt>
    <dgm:pt modelId="{5BD3084B-3583-4715-9233-D29D27AC92FF}" type="parTrans" cxnId="{5BA3C9BA-6ED8-4EB5-BDC8-860420942954}">
      <dgm:prSet/>
      <dgm:spPr/>
      <dgm:t>
        <a:bodyPr/>
        <a:lstStyle/>
        <a:p>
          <a:endParaRPr lang="en-US"/>
        </a:p>
      </dgm:t>
    </dgm:pt>
    <dgm:pt modelId="{74B1F525-91D3-4D86-BD9A-AC1633C73BE8}" type="sibTrans" cxnId="{5BA3C9BA-6ED8-4EB5-BDC8-860420942954}">
      <dgm:prSet/>
      <dgm:spPr/>
      <dgm:t>
        <a:bodyPr/>
        <a:lstStyle/>
        <a:p>
          <a:endParaRPr lang="en-US"/>
        </a:p>
      </dgm:t>
    </dgm:pt>
    <dgm:pt modelId="{9B82574F-B7F4-46BD-9E5C-B03E379AB96C}" type="pres">
      <dgm:prSet presAssocID="{5ED160E3-B7A2-4183-90CC-FF3344ED6B70}" presName="root" presStyleCnt="0">
        <dgm:presLayoutVars>
          <dgm:dir/>
          <dgm:resizeHandles val="exact"/>
        </dgm:presLayoutVars>
      </dgm:prSet>
      <dgm:spPr/>
    </dgm:pt>
    <dgm:pt modelId="{7D1B99D5-EFE0-49EB-ACC5-CCEE0953CB1B}" type="pres">
      <dgm:prSet presAssocID="{F2DB14B8-4459-4DF0-9852-CC417394DEA2}" presName="compNode" presStyleCnt="0"/>
      <dgm:spPr/>
    </dgm:pt>
    <dgm:pt modelId="{69FB943D-E2A7-42AA-AE11-69174A738212}" type="pres">
      <dgm:prSet presAssocID="{F2DB14B8-4459-4DF0-9852-CC417394D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DB5F8C-2E83-4F94-B893-F2C5C7C5B4B6}" type="pres">
      <dgm:prSet presAssocID="{F2DB14B8-4459-4DF0-9852-CC417394DEA2}" presName="spaceRect" presStyleCnt="0"/>
      <dgm:spPr/>
    </dgm:pt>
    <dgm:pt modelId="{9F140B4D-D757-4CA9-B94C-23CD05D3D064}" type="pres">
      <dgm:prSet presAssocID="{F2DB14B8-4459-4DF0-9852-CC417394DEA2}" presName="textRect" presStyleLbl="revTx" presStyleIdx="0" presStyleCnt="3">
        <dgm:presLayoutVars>
          <dgm:chMax val="1"/>
          <dgm:chPref val="1"/>
        </dgm:presLayoutVars>
      </dgm:prSet>
      <dgm:spPr/>
    </dgm:pt>
    <dgm:pt modelId="{49D8FC6E-4E2F-4FB3-8166-1435F80D4E41}" type="pres">
      <dgm:prSet presAssocID="{0F09D271-A23D-4A24-9F1D-6BBFDDDD873F}" presName="sibTrans" presStyleCnt="0"/>
      <dgm:spPr/>
    </dgm:pt>
    <dgm:pt modelId="{79C6EE4C-629E-4D93-A948-BCB1122962FE}" type="pres">
      <dgm:prSet presAssocID="{6AFEC347-2582-416E-981C-57C8E29FCF9D}" presName="compNode" presStyleCnt="0"/>
      <dgm:spPr/>
    </dgm:pt>
    <dgm:pt modelId="{B4D23391-65A2-486E-866E-9493C090D94C}" type="pres">
      <dgm:prSet presAssocID="{6AFEC347-2582-416E-981C-57C8E29FCF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CD905B7-F4B8-4D4F-9AE5-EEF0CCE67418}" type="pres">
      <dgm:prSet presAssocID="{6AFEC347-2582-416E-981C-57C8E29FCF9D}" presName="spaceRect" presStyleCnt="0"/>
      <dgm:spPr/>
    </dgm:pt>
    <dgm:pt modelId="{D3C34DFC-2B57-49F0-BEEF-36E518F308CB}" type="pres">
      <dgm:prSet presAssocID="{6AFEC347-2582-416E-981C-57C8E29FCF9D}" presName="textRect" presStyleLbl="revTx" presStyleIdx="1" presStyleCnt="3">
        <dgm:presLayoutVars>
          <dgm:chMax val="1"/>
          <dgm:chPref val="1"/>
        </dgm:presLayoutVars>
      </dgm:prSet>
      <dgm:spPr/>
    </dgm:pt>
    <dgm:pt modelId="{E17EC55F-5CB2-44EA-BF23-54B1A0D38814}" type="pres">
      <dgm:prSet presAssocID="{EA77E4D6-39AE-4094-943F-121E5B834D22}" presName="sibTrans" presStyleCnt="0"/>
      <dgm:spPr/>
    </dgm:pt>
    <dgm:pt modelId="{FCC27C91-CED9-4D34-8803-EB4DF8FB665F}" type="pres">
      <dgm:prSet presAssocID="{759172EB-7435-46AA-88E4-FCE422EE6E4C}" presName="compNode" presStyleCnt="0"/>
      <dgm:spPr/>
    </dgm:pt>
    <dgm:pt modelId="{FAC36E3E-A94D-442C-8601-50E003743C6C}" type="pres">
      <dgm:prSet presAssocID="{759172EB-7435-46AA-88E4-FCE422EE6E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8BD30BEE-CF7A-473A-820C-9F91AB3A87E3}" type="pres">
      <dgm:prSet presAssocID="{759172EB-7435-46AA-88E4-FCE422EE6E4C}" presName="spaceRect" presStyleCnt="0"/>
      <dgm:spPr/>
    </dgm:pt>
    <dgm:pt modelId="{725ADE7A-282D-4D16-9D0A-BAF479D90507}" type="pres">
      <dgm:prSet presAssocID="{759172EB-7435-46AA-88E4-FCE422EE6E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469D1E-9BFF-4867-B509-460BFA6D50A6}" srcId="{5ED160E3-B7A2-4183-90CC-FF3344ED6B70}" destId="{6AFEC347-2582-416E-981C-57C8E29FCF9D}" srcOrd="1" destOrd="0" parTransId="{9D8F4FF2-8234-4E88-9CA3-EB20FB236484}" sibTransId="{EA77E4D6-39AE-4094-943F-121E5B834D22}"/>
    <dgm:cxn modelId="{ACAB592D-50C8-435A-A709-A9C3D71AD13E}" type="presOf" srcId="{5ED160E3-B7A2-4183-90CC-FF3344ED6B70}" destId="{9B82574F-B7F4-46BD-9E5C-B03E379AB96C}" srcOrd="0" destOrd="0" presId="urn:microsoft.com/office/officeart/2018/2/layout/IconLabelList"/>
    <dgm:cxn modelId="{134C1155-2E8E-4A3C-8D8A-DD2ED0F5F553}" type="presOf" srcId="{6AFEC347-2582-416E-981C-57C8E29FCF9D}" destId="{D3C34DFC-2B57-49F0-BEEF-36E518F308CB}" srcOrd="0" destOrd="0" presId="urn:microsoft.com/office/officeart/2018/2/layout/IconLabelList"/>
    <dgm:cxn modelId="{5BA3C9BA-6ED8-4EB5-BDC8-860420942954}" srcId="{5ED160E3-B7A2-4183-90CC-FF3344ED6B70}" destId="{759172EB-7435-46AA-88E4-FCE422EE6E4C}" srcOrd="2" destOrd="0" parTransId="{5BD3084B-3583-4715-9233-D29D27AC92FF}" sibTransId="{74B1F525-91D3-4D86-BD9A-AC1633C73BE8}"/>
    <dgm:cxn modelId="{BA42D8BA-C545-41EC-B249-974A649528FD}" type="presOf" srcId="{F2DB14B8-4459-4DF0-9852-CC417394DEA2}" destId="{9F140B4D-D757-4CA9-B94C-23CD05D3D064}" srcOrd="0" destOrd="0" presId="urn:microsoft.com/office/officeart/2018/2/layout/IconLabelList"/>
    <dgm:cxn modelId="{7D268AD0-9A0C-449A-BC66-13A0DE50A16C}" srcId="{5ED160E3-B7A2-4183-90CC-FF3344ED6B70}" destId="{F2DB14B8-4459-4DF0-9852-CC417394DEA2}" srcOrd="0" destOrd="0" parTransId="{1A3E1F4E-1837-433E-A3CA-020266E61FBD}" sibTransId="{0F09D271-A23D-4A24-9F1D-6BBFDDDD873F}"/>
    <dgm:cxn modelId="{125ECBFB-CFD3-4231-B063-6AECE816E00F}" type="presOf" srcId="{759172EB-7435-46AA-88E4-FCE422EE6E4C}" destId="{725ADE7A-282D-4D16-9D0A-BAF479D90507}" srcOrd="0" destOrd="0" presId="urn:microsoft.com/office/officeart/2018/2/layout/IconLabelList"/>
    <dgm:cxn modelId="{6598F355-CCE3-4580-9F81-D526544FAB22}" type="presParOf" srcId="{9B82574F-B7F4-46BD-9E5C-B03E379AB96C}" destId="{7D1B99D5-EFE0-49EB-ACC5-CCEE0953CB1B}" srcOrd="0" destOrd="0" presId="urn:microsoft.com/office/officeart/2018/2/layout/IconLabelList"/>
    <dgm:cxn modelId="{F7C75CDB-537A-4AE8-BCB2-4C6FD422D583}" type="presParOf" srcId="{7D1B99D5-EFE0-49EB-ACC5-CCEE0953CB1B}" destId="{69FB943D-E2A7-42AA-AE11-69174A738212}" srcOrd="0" destOrd="0" presId="urn:microsoft.com/office/officeart/2018/2/layout/IconLabelList"/>
    <dgm:cxn modelId="{488E026E-07EE-4FA0-94C8-7B686FCAF289}" type="presParOf" srcId="{7D1B99D5-EFE0-49EB-ACC5-CCEE0953CB1B}" destId="{1CDB5F8C-2E83-4F94-B893-F2C5C7C5B4B6}" srcOrd="1" destOrd="0" presId="urn:microsoft.com/office/officeart/2018/2/layout/IconLabelList"/>
    <dgm:cxn modelId="{5569B9B5-0E13-4B33-86B1-A6503F555871}" type="presParOf" srcId="{7D1B99D5-EFE0-49EB-ACC5-CCEE0953CB1B}" destId="{9F140B4D-D757-4CA9-B94C-23CD05D3D064}" srcOrd="2" destOrd="0" presId="urn:microsoft.com/office/officeart/2018/2/layout/IconLabelList"/>
    <dgm:cxn modelId="{4629FEE2-CC9E-4E33-A638-F1A33E47FDF4}" type="presParOf" srcId="{9B82574F-B7F4-46BD-9E5C-B03E379AB96C}" destId="{49D8FC6E-4E2F-4FB3-8166-1435F80D4E41}" srcOrd="1" destOrd="0" presId="urn:microsoft.com/office/officeart/2018/2/layout/IconLabelList"/>
    <dgm:cxn modelId="{0A0EE5EC-D5DE-4AA4-B0A5-04F526893AC4}" type="presParOf" srcId="{9B82574F-B7F4-46BD-9E5C-B03E379AB96C}" destId="{79C6EE4C-629E-4D93-A948-BCB1122962FE}" srcOrd="2" destOrd="0" presId="urn:microsoft.com/office/officeart/2018/2/layout/IconLabelList"/>
    <dgm:cxn modelId="{509C82D7-F47D-4C73-A0E2-BF94618C1759}" type="presParOf" srcId="{79C6EE4C-629E-4D93-A948-BCB1122962FE}" destId="{B4D23391-65A2-486E-866E-9493C090D94C}" srcOrd="0" destOrd="0" presId="urn:microsoft.com/office/officeart/2018/2/layout/IconLabelList"/>
    <dgm:cxn modelId="{9CC2D1D0-53D3-473F-9E5F-95EDB595067B}" type="presParOf" srcId="{79C6EE4C-629E-4D93-A948-BCB1122962FE}" destId="{3CD905B7-F4B8-4D4F-9AE5-EEF0CCE67418}" srcOrd="1" destOrd="0" presId="urn:microsoft.com/office/officeart/2018/2/layout/IconLabelList"/>
    <dgm:cxn modelId="{5B615688-DC64-49FE-BE82-78482C726458}" type="presParOf" srcId="{79C6EE4C-629E-4D93-A948-BCB1122962FE}" destId="{D3C34DFC-2B57-49F0-BEEF-36E518F308CB}" srcOrd="2" destOrd="0" presId="urn:microsoft.com/office/officeart/2018/2/layout/IconLabelList"/>
    <dgm:cxn modelId="{ABCAEC74-B70F-4E30-83D4-09B0FA718A33}" type="presParOf" srcId="{9B82574F-B7F4-46BD-9E5C-B03E379AB96C}" destId="{E17EC55F-5CB2-44EA-BF23-54B1A0D38814}" srcOrd="3" destOrd="0" presId="urn:microsoft.com/office/officeart/2018/2/layout/IconLabelList"/>
    <dgm:cxn modelId="{27AB60EA-7ABE-44A4-AA76-C7B8423D1B69}" type="presParOf" srcId="{9B82574F-B7F4-46BD-9E5C-B03E379AB96C}" destId="{FCC27C91-CED9-4D34-8803-EB4DF8FB665F}" srcOrd="4" destOrd="0" presId="urn:microsoft.com/office/officeart/2018/2/layout/IconLabelList"/>
    <dgm:cxn modelId="{4DDA9FD6-C73B-462E-B8FC-2A55B491E2B6}" type="presParOf" srcId="{FCC27C91-CED9-4D34-8803-EB4DF8FB665F}" destId="{FAC36E3E-A94D-442C-8601-50E003743C6C}" srcOrd="0" destOrd="0" presId="urn:microsoft.com/office/officeart/2018/2/layout/IconLabelList"/>
    <dgm:cxn modelId="{07582DE5-E5D9-4089-BA10-6CB6EE4C3628}" type="presParOf" srcId="{FCC27C91-CED9-4D34-8803-EB4DF8FB665F}" destId="{8BD30BEE-CF7A-473A-820C-9F91AB3A87E3}" srcOrd="1" destOrd="0" presId="urn:microsoft.com/office/officeart/2018/2/layout/IconLabelList"/>
    <dgm:cxn modelId="{AA4E668F-6317-4F40-82E3-254EE9B17189}" type="presParOf" srcId="{FCC27C91-CED9-4D34-8803-EB4DF8FB665F}" destId="{725ADE7A-282D-4D16-9D0A-BAF479D905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AAA254-253C-4E48-848B-C01F6D1AAF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497A78-EFE3-4E59-BE47-F52844EC1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changes</a:t>
          </a:r>
          <a:endParaRPr lang="en-US" dirty="0"/>
        </a:p>
      </dgm:t>
    </dgm:pt>
    <dgm:pt modelId="{F2CDE217-0AD4-407B-A9A7-3AAFC30F7D4D}" type="parTrans" cxnId="{D27632F4-0A70-480C-A7B2-24F7FC28C0F3}">
      <dgm:prSet/>
      <dgm:spPr/>
      <dgm:t>
        <a:bodyPr/>
        <a:lstStyle/>
        <a:p>
          <a:endParaRPr lang="en-US"/>
        </a:p>
      </dgm:t>
    </dgm:pt>
    <dgm:pt modelId="{69D904EE-A44C-4BE2-892B-E2D6B55E34CE}" type="sibTrans" cxnId="{D27632F4-0A70-480C-A7B2-24F7FC28C0F3}">
      <dgm:prSet/>
      <dgm:spPr/>
      <dgm:t>
        <a:bodyPr/>
        <a:lstStyle/>
        <a:p>
          <a:endParaRPr lang="en-US"/>
        </a:p>
      </dgm:t>
    </dgm:pt>
    <dgm:pt modelId="{7862D475-CC99-4216-BB6E-C4058C9384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 velocity</a:t>
          </a:r>
          <a:endParaRPr lang="en-US" dirty="0">
            <a:latin typeface="Calibri Light"/>
          </a:endParaRPr>
        </a:p>
      </dgm:t>
    </dgm:pt>
    <dgm:pt modelId="{5F35E441-8CBD-4ECD-97ED-7717061849B7}" type="parTrans" cxnId="{2BB1C393-0C64-4C1F-A5FB-C5C8F08764A1}">
      <dgm:prSet/>
      <dgm:spPr/>
      <dgm:t>
        <a:bodyPr/>
        <a:lstStyle/>
        <a:p>
          <a:endParaRPr lang="en-US"/>
        </a:p>
      </dgm:t>
    </dgm:pt>
    <dgm:pt modelId="{1DFC6BC5-94D1-49DD-AF6A-2AC8F1A28A78}" type="sibTrans" cxnId="{2BB1C393-0C64-4C1F-A5FB-C5C8F08764A1}">
      <dgm:prSet/>
      <dgm:spPr/>
      <dgm:t>
        <a:bodyPr/>
        <a:lstStyle/>
        <a:p>
          <a:endParaRPr lang="en-US"/>
        </a:p>
      </dgm:t>
    </dgm:pt>
    <dgm:pt modelId="{00D2E08A-B9FC-4755-9BF2-1A444AC00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capacity</a:t>
          </a:r>
        </a:p>
      </dgm:t>
    </dgm:pt>
    <dgm:pt modelId="{6CDF9BFB-A70C-4AE7-AA15-479F41365926}" type="parTrans" cxnId="{CF063293-251A-413A-9E55-A9833D749597}">
      <dgm:prSet/>
      <dgm:spPr/>
      <dgm:t>
        <a:bodyPr/>
        <a:lstStyle/>
        <a:p>
          <a:endParaRPr lang="en-US"/>
        </a:p>
      </dgm:t>
    </dgm:pt>
    <dgm:pt modelId="{9B39384A-4009-4926-A22F-1E1762C2D6DB}" type="sibTrans" cxnId="{CF063293-251A-413A-9E55-A9833D749597}">
      <dgm:prSet/>
      <dgm:spPr/>
      <dgm:t>
        <a:bodyPr/>
        <a:lstStyle/>
        <a:p>
          <a:endParaRPr lang="en-US"/>
        </a:p>
      </dgm:t>
    </dgm:pt>
    <dgm:pt modelId="{214ADB13-A6AB-47D0-9417-5CD2FB6E40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Team capacity</a:t>
          </a:r>
          <a:endParaRPr lang="en-US" dirty="0"/>
        </a:p>
      </dgm:t>
    </dgm:pt>
    <dgm:pt modelId="{765E6DD3-03CD-4F48-A23D-58CE6044F558}" type="parTrans" cxnId="{DCCD9C19-5B16-45EC-AF1F-FF5DF7ED2E59}">
      <dgm:prSet/>
      <dgm:spPr/>
      <dgm:t>
        <a:bodyPr/>
        <a:lstStyle/>
        <a:p>
          <a:endParaRPr lang="en-US"/>
        </a:p>
      </dgm:t>
    </dgm:pt>
    <dgm:pt modelId="{BE29F93A-6120-4945-A2B6-EE30A5B3667D}" type="sibTrans" cxnId="{DCCD9C19-5B16-45EC-AF1F-FF5DF7ED2E59}">
      <dgm:prSet/>
      <dgm:spPr/>
      <dgm:t>
        <a:bodyPr/>
        <a:lstStyle/>
        <a:p>
          <a:endParaRPr lang="en-US"/>
        </a:p>
      </dgm:t>
    </dgm:pt>
    <dgm:pt modelId="{EEB0736C-410A-43FB-945E-F9F48D4DC77C}" type="pres">
      <dgm:prSet presAssocID="{83AAA254-253C-4E48-848B-C01F6D1AAF10}" presName="root" presStyleCnt="0">
        <dgm:presLayoutVars>
          <dgm:dir/>
          <dgm:resizeHandles val="exact"/>
        </dgm:presLayoutVars>
      </dgm:prSet>
      <dgm:spPr/>
    </dgm:pt>
    <dgm:pt modelId="{A046DE4D-69A8-48C2-9F8E-9EF3A3178B5F}" type="pres">
      <dgm:prSet presAssocID="{81497A78-EFE3-4E59-BE47-F52844EC1F6F}" presName="compNode" presStyleCnt="0"/>
      <dgm:spPr/>
    </dgm:pt>
    <dgm:pt modelId="{89865E9B-921B-4AD3-9853-4A66C11F4201}" type="pres">
      <dgm:prSet presAssocID="{81497A78-EFE3-4E59-BE47-F52844EC1F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ckey Stick Curve Graph outline"/>
        </a:ext>
      </dgm:extLst>
    </dgm:pt>
    <dgm:pt modelId="{0EE4CAA3-3D57-4603-91CE-9E6CE70F24AF}" type="pres">
      <dgm:prSet presAssocID="{81497A78-EFE3-4E59-BE47-F52844EC1F6F}" presName="spaceRect" presStyleCnt="0"/>
      <dgm:spPr/>
    </dgm:pt>
    <dgm:pt modelId="{039B3690-6E7F-4F8C-A178-9A7BC4EAFE42}" type="pres">
      <dgm:prSet presAssocID="{81497A78-EFE3-4E59-BE47-F52844EC1F6F}" presName="textRect" presStyleLbl="revTx" presStyleIdx="0" presStyleCnt="4">
        <dgm:presLayoutVars>
          <dgm:chMax val="1"/>
          <dgm:chPref val="1"/>
        </dgm:presLayoutVars>
      </dgm:prSet>
      <dgm:spPr/>
    </dgm:pt>
    <dgm:pt modelId="{6BC93966-2C31-46A8-A98B-336FC05A1417}" type="pres">
      <dgm:prSet presAssocID="{69D904EE-A44C-4BE2-892B-E2D6B55E34CE}" presName="sibTrans" presStyleCnt="0"/>
      <dgm:spPr/>
    </dgm:pt>
    <dgm:pt modelId="{31885964-597A-49DE-A3BF-AEFEE94E6660}" type="pres">
      <dgm:prSet presAssocID="{7862D475-CC99-4216-BB6E-C4058C938473}" presName="compNode" presStyleCnt="0"/>
      <dgm:spPr/>
    </dgm:pt>
    <dgm:pt modelId="{4F947A17-702D-4F2A-9D84-072EF361AF36}" type="pres">
      <dgm:prSet presAssocID="{7862D475-CC99-4216-BB6E-C4058C9384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DEE0D6A-B05C-424E-8C85-6C17A09B45D6}" type="pres">
      <dgm:prSet presAssocID="{7862D475-CC99-4216-BB6E-C4058C938473}" presName="spaceRect" presStyleCnt="0"/>
      <dgm:spPr/>
    </dgm:pt>
    <dgm:pt modelId="{73E8F03F-2B5A-41FF-9FD6-904D74DDC88F}" type="pres">
      <dgm:prSet presAssocID="{7862D475-CC99-4216-BB6E-C4058C938473}" presName="textRect" presStyleLbl="revTx" presStyleIdx="1" presStyleCnt="4">
        <dgm:presLayoutVars>
          <dgm:chMax val="1"/>
          <dgm:chPref val="1"/>
        </dgm:presLayoutVars>
      </dgm:prSet>
      <dgm:spPr/>
    </dgm:pt>
    <dgm:pt modelId="{281D5A2E-D8D7-4A22-A308-E865E3280B62}" type="pres">
      <dgm:prSet presAssocID="{1DFC6BC5-94D1-49DD-AF6A-2AC8F1A28A78}" presName="sibTrans" presStyleCnt="0"/>
      <dgm:spPr/>
    </dgm:pt>
    <dgm:pt modelId="{B1122D24-5B6A-4899-8478-ABBA9AFE035A}" type="pres">
      <dgm:prSet presAssocID="{00D2E08A-B9FC-4755-9BF2-1A444AC00A2B}" presName="compNode" presStyleCnt="0"/>
      <dgm:spPr/>
    </dgm:pt>
    <dgm:pt modelId="{0BE700D1-92B9-4560-A188-D66146EBEFBF}" type="pres">
      <dgm:prSet presAssocID="{00D2E08A-B9FC-4755-9BF2-1A444AC00A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3EBB821-1BCD-47CE-89A7-55687846C513}" type="pres">
      <dgm:prSet presAssocID="{00D2E08A-B9FC-4755-9BF2-1A444AC00A2B}" presName="spaceRect" presStyleCnt="0"/>
      <dgm:spPr/>
    </dgm:pt>
    <dgm:pt modelId="{9F28376F-5F32-44C5-A8A3-BFAF64B0DC83}" type="pres">
      <dgm:prSet presAssocID="{00D2E08A-B9FC-4755-9BF2-1A444AC00A2B}" presName="textRect" presStyleLbl="revTx" presStyleIdx="2" presStyleCnt="4">
        <dgm:presLayoutVars>
          <dgm:chMax val="1"/>
          <dgm:chPref val="1"/>
        </dgm:presLayoutVars>
      </dgm:prSet>
      <dgm:spPr/>
    </dgm:pt>
    <dgm:pt modelId="{5467206F-CF1D-4B3A-AFEB-5DE7B7148175}" type="pres">
      <dgm:prSet presAssocID="{9B39384A-4009-4926-A22F-1E1762C2D6DB}" presName="sibTrans" presStyleCnt="0"/>
      <dgm:spPr/>
    </dgm:pt>
    <dgm:pt modelId="{209DAAD6-6855-4D1E-81BB-7BC1994C2AB1}" type="pres">
      <dgm:prSet presAssocID="{214ADB13-A6AB-47D0-9417-5CD2FB6E40C6}" presName="compNode" presStyleCnt="0"/>
      <dgm:spPr/>
    </dgm:pt>
    <dgm:pt modelId="{65D59105-A0D9-4741-A34E-2B32E6B3B476}" type="pres">
      <dgm:prSet presAssocID="{214ADB13-A6AB-47D0-9417-5CD2FB6E40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54294C89-639B-4CF8-8D79-85FBD4D14F33}" type="pres">
      <dgm:prSet presAssocID="{214ADB13-A6AB-47D0-9417-5CD2FB6E40C6}" presName="spaceRect" presStyleCnt="0"/>
      <dgm:spPr/>
    </dgm:pt>
    <dgm:pt modelId="{65621067-1227-42F5-91AE-A34FAD5ADEEA}" type="pres">
      <dgm:prSet presAssocID="{214ADB13-A6AB-47D0-9417-5CD2FB6E40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66FA04-B9A8-4928-98E0-D50D6347ACF7}" type="presOf" srcId="{7862D475-CC99-4216-BB6E-C4058C938473}" destId="{73E8F03F-2B5A-41FF-9FD6-904D74DDC88F}" srcOrd="0" destOrd="0" presId="urn:microsoft.com/office/officeart/2018/2/layout/IconLabelList"/>
    <dgm:cxn modelId="{DCCD9C19-5B16-45EC-AF1F-FF5DF7ED2E59}" srcId="{83AAA254-253C-4E48-848B-C01F6D1AAF10}" destId="{214ADB13-A6AB-47D0-9417-5CD2FB6E40C6}" srcOrd="3" destOrd="0" parTransId="{765E6DD3-03CD-4F48-A23D-58CE6044F558}" sibTransId="{BE29F93A-6120-4945-A2B6-EE30A5B3667D}"/>
    <dgm:cxn modelId="{26ADCD23-206A-4E63-A775-5ABE55855BD5}" type="presOf" srcId="{83AAA254-253C-4E48-848B-C01F6D1AAF10}" destId="{EEB0736C-410A-43FB-945E-F9F48D4DC77C}" srcOrd="0" destOrd="0" presId="urn:microsoft.com/office/officeart/2018/2/layout/IconLabelList"/>
    <dgm:cxn modelId="{346B1628-62FF-49F8-9F4C-AEA5618FD4E3}" type="presOf" srcId="{214ADB13-A6AB-47D0-9417-5CD2FB6E40C6}" destId="{65621067-1227-42F5-91AE-A34FAD5ADEEA}" srcOrd="0" destOrd="0" presId="urn:microsoft.com/office/officeart/2018/2/layout/IconLabelList"/>
    <dgm:cxn modelId="{DA0CA44F-EA1A-4F26-A87D-5364D29D5EBD}" type="presOf" srcId="{00D2E08A-B9FC-4755-9BF2-1A444AC00A2B}" destId="{9F28376F-5F32-44C5-A8A3-BFAF64B0DC83}" srcOrd="0" destOrd="0" presId="urn:microsoft.com/office/officeart/2018/2/layout/IconLabelList"/>
    <dgm:cxn modelId="{CF063293-251A-413A-9E55-A9833D749597}" srcId="{83AAA254-253C-4E48-848B-C01F6D1AAF10}" destId="{00D2E08A-B9FC-4755-9BF2-1A444AC00A2B}" srcOrd="2" destOrd="0" parTransId="{6CDF9BFB-A70C-4AE7-AA15-479F41365926}" sibTransId="{9B39384A-4009-4926-A22F-1E1762C2D6DB}"/>
    <dgm:cxn modelId="{2BB1C393-0C64-4C1F-A5FB-C5C8F08764A1}" srcId="{83AAA254-253C-4E48-848B-C01F6D1AAF10}" destId="{7862D475-CC99-4216-BB6E-C4058C938473}" srcOrd="1" destOrd="0" parTransId="{5F35E441-8CBD-4ECD-97ED-7717061849B7}" sibTransId="{1DFC6BC5-94D1-49DD-AF6A-2AC8F1A28A78}"/>
    <dgm:cxn modelId="{D27632F4-0A70-480C-A7B2-24F7FC28C0F3}" srcId="{83AAA254-253C-4E48-848B-C01F6D1AAF10}" destId="{81497A78-EFE3-4E59-BE47-F52844EC1F6F}" srcOrd="0" destOrd="0" parTransId="{F2CDE217-0AD4-407B-A9A7-3AAFC30F7D4D}" sibTransId="{69D904EE-A44C-4BE2-892B-E2D6B55E34CE}"/>
    <dgm:cxn modelId="{7A1091F5-06F9-402F-8E61-EB0F2D446E30}" type="presOf" srcId="{81497A78-EFE3-4E59-BE47-F52844EC1F6F}" destId="{039B3690-6E7F-4F8C-A178-9A7BC4EAFE42}" srcOrd="0" destOrd="0" presId="urn:microsoft.com/office/officeart/2018/2/layout/IconLabelList"/>
    <dgm:cxn modelId="{0FC01EA0-FCE6-4B9D-8529-F628B063EE4A}" type="presParOf" srcId="{EEB0736C-410A-43FB-945E-F9F48D4DC77C}" destId="{A046DE4D-69A8-48C2-9F8E-9EF3A3178B5F}" srcOrd="0" destOrd="0" presId="urn:microsoft.com/office/officeart/2018/2/layout/IconLabelList"/>
    <dgm:cxn modelId="{61498F89-08BC-400E-A710-5912B041B51F}" type="presParOf" srcId="{A046DE4D-69A8-48C2-9F8E-9EF3A3178B5F}" destId="{89865E9B-921B-4AD3-9853-4A66C11F4201}" srcOrd="0" destOrd="0" presId="urn:microsoft.com/office/officeart/2018/2/layout/IconLabelList"/>
    <dgm:cxn modelId="{9ACFA08C-CADA-4123-BBE8-264872596AA4}" type="presParOf" srcId="{A046DE4D-69A8-48C2-9F8E-9EF3A3178B5F}" destId="{0EE4CAA3-3D57-4603-91CE-9E6CE70F24AF}" srcOrd="1" destOrd="0" presId="urn:microsoft.com/office/officeart/2018/2/layout/IconLabelList"/>
    <dgm:cxn modelId="{C9EC4308-2E53-4E09-8F47-27A435169E70}" type="presParOf" srcId="{A046DE4D-69A8-48C2-9F8E-9EF3A3178B5F}" destId="{039B3690-6E7F-4F8C-A178-9A7BC4EAFE42}" srcOrd="2" destOrd="0" presId="urn:microsoft.com/office/officeart/2018/2/layout/IconLabelList"/>
    <dgm:cxn modelId="{1E9BC84D-1319-4C34-813F-A094C9614541}" type="presParOf" srcId="{EEB0736C-410A-43FB-945E-F9F48D4DC77C}" destId="{6BC93966-2C31-46A8-A98B-336FC05A1417}" srcOrd="1" destOrd="0" presId="urn:microsoft.com/office/officeart/2018/2/layout/IconLabelList"/>
    <dgm:cxn modelId="{C844412D-1580-421F-8148-73029ABF9F41}" type="presParOf" srcId="{EEB0736C-410A-43FB-945E-F9F48D4DC77C}" destId="{31885964-597A-49DE-A3BF-AEFEE94E6660}" srcOrd="2" destOrd="0" presId="urn:microsoft.com/office/officeart/2018/2/layout/IconLabelList"/>
    <dgm:cxn modelId="{2DC984D6-19A5-4908-AF05-9CE57FC5EC74}" type="presParOf" srcId="{31885964-597A-49DE-A3BF-AEFEE94E6660}" destId="{4F947A17-702D-4F2A-9D84-072EF361AF36}" srcOrd="0" destOrd="0" presId="urn:microsoft.com/office/officeart/2018/2/layout/IconLabelList"/>
    <dgm:cxn modelId="{BF9B63AC-5054-46BC-AB77-FB0843E46AF0}" type="presParOf" srcId="{31885964-597A-49DE-A3BF-AEFEE94E6660}" destId="{CDEE0D6A-B05C-424E-8C85-6C17A09B45D6}" srcOrd="1" destOrd="0" presId="urn:microsoft.com/office/officeart/2018/2/layout/IconLabelList"/>
    <dgm:cxn modelId="{B2909CC7-0CD6-474C-8554-EF23B6016775}" type="presParOf" srcId="{31885964-597A-49DE-A3BF-AEFEE94E6660}" destId="{73E8F03F-2B5A-41FF-9FD6-904D74DDC88F}" srcOrd="2" destOrd="0" presId="urn:microsoft.com/office/officeart/2018/2/layout/IconLabelList"/>
    <dgm:cxn modelId="{BA318E59-E8EE-48D7-8B41-198B79AD8385}" type="presParOf" srcId="{EEB0736C-410A-43FB-945E-F9F48D4DC77C}" destId="{281D5A2E-D8D7-4A22-A308-E865E3280B62}" srcOrd="3" destOrd="0" presId="urn:microsoft.com/office/officeart/2018/2/layout/IconLabelList"/>
    <dgm:cxn modelId="{1B7A5D6D-AB16-4119-AC66-3BB01A9D9ECD}" type="presParOf" srcId="{EEB0736C-410A-43FB-945E-F9F48D4DC77C}" destId="{B1122D24-5B6A-4899-8478-ABBA9AFE035A}" srcOrd="4" destOrd="0" presId="urn:microsoft.com/office/officeart/2018/2/layout/IconLabelList"/>
    <dgm:cxn modelId="{55E7D76C-093C-46E1-9357-9003BD68B0E8}" type="presParOf" srcId="{B1122D24-5B6A-4899-8478-ABBA9AFE035A}" destId="{0BE700D1-92B9-4560-A188-D66146EBEFBF}" srcOrd="0" destOrd="0" presId="urn:microsoft.com/office/officeart/2018/2/layout/IconLabelList"/>
    <dgm:cxn modelId="{87D2885C-024D-4EA3-8A64-1D7F4C1DCCE2}" type="presParOf" srcId="{B1122D24-5B6A-4899-8478-ABBA9AFE035A}" destId="{73EBB821-1BCD-47CE-89A7-55687846C513}" srcOrd="1" destOrd="0" presId="urn:microsoft.com/office/officeart/2018/2/layout/IconLabelList"/>
    <dgm:cxn modelId="{84AADB26-A07B-40A4-B9FB-D833697FBD89}" type="presParOf" srcId="{B1122D24-5B6A-4899-8478-ABBA9AFE035A}" destId="{9F28376F-5F32-44C5-A8A3-BFAF64B0DC83}" srcOrd="2" destOrd="0" presId="urn:microsoft.com/office/officeart/2018/2/layout/IconLabelList"/>
    <dgm:cxn modelId="{447D211C-4227-46E7-A040-0DF76CF968B2}" type="presParOf" srcId="{EEB0736C-410A-43FB-945E-F9F48D4DC77C}" destId="{5467206F-CF1D-4B3A-AFEB-5DE7B7148175}" srcOrd="5" destOrd="0" presId="urn:microsoft.com/office/officeart/2018/2/layout/IconLabelList"/>
    <dgm:cxn modelId="{CA0ADACC-4476-4EC0-9D56-23B80FE79256}" type="presParOf" srcId="{EEB0736C-410A-43FB-945E-F9F48D4DC77C}" destId="{209DAAD6-6855-4D1E-81BB-7BC1994C2AB1}" srcOrd="6" destOrd="0" presId="urn:microsoft.com/office/officeart/2018/2/layout/IconLabelList"/>
    <dgm:cxn modelId="{5030A644-246C-459A-8CA0-A49748199314}" type="presParOf" srcId="{209DAAD6-6855-4D1E-81BB-7BC1994C2AB1}" destId="{65D59105-A0D9-4741-A34E-2B32E6B3B476}" srcOrd="0" destOrd="0" presId="urn:microsoft.com/office/officeart/2018/2/layout/IconLabelList"/>
    <dgm:cxn modelId="{84129F86-5A6B-4A5E-8F69-286078126ED5}" type="presParOf" srcId="{209DAAD6-6855-4D1E-81BB-7BC1994C2AB1}" destId="{54294C89-639B-4CF8-8D79-85FBD4D14F33}" srcOrd="1" destOrd="0" presId="urn:microsoft.com/office/officeart/2018/2/layout/IconLabelList"/>
    <dgm:cxn modelId="{EEC80919-EF5E-4E7A-A230-9C6A2764F950}" type="presParOf" srcId="{209DAAD6-6855-4D1E-81BB-7BC1994C2AB1}" destId="{65621067-1227-42F5-91AE-A34FAD5ADE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62C1E-ECCA-4EA7-8376-37F9537AA514}">
      <dsp:nvSpPr>
        <dsp:cNvPr id="0" name=""/>
        <dsp:cNvSpPr/>
      </dsp:nvSpPr>
      <dsp:spPr>
        <a:xfrm>
          <a:off x="54" y="63441"/>
          <a:ext cx="5252051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Agile manifesto</a:t>
          </a:r>
        </a:p>
      </dsp:txBody>
      <dsp:txXfrm>
        <a:off x="54" y="63441"/>
        <a:ext cx="5252051" cy="892800"/>
      </dsp:txXfrm>
    </dsp:sp>
    <dsp:sp modelId="{0CD144CA-93CC-4D8F-836E-147EC004E328}">
      <dsp:nvSpPr>
        <dsp:cNvPr id="0" name=""/>
        <dsp:cNvSpPr/>
      </dsp:nvSpPr>
      <dsp:spPr>
        <a:xfrm>
          <a:off x="54" y="956241"/>
          <a:ext cx="5252051" cy="30527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 value </a:t>
          </a:r>
          <a:r>
            <a:rPr lang="en-US" sz="3100" b="1" kern="1200" dirty="0"/>
            <a:t>Responding to change</a:t>
          </a:r>
          <a:r>
            <a:rPr lang="en-US" sz="3100" kern="1200" dirty="0"/>
            <a:t> over following a RIGID plan</a:t>
          </a:r>
        </a:p>
      </dsp:txBody>
      <dsp:txXfrm>
        <a:off x="54" y="956241"/>
        <a:ext cx="5252051" cy="3052783"/>
      </dsp:txXfrm>
    </dsp:sp>
    <dsp:sp modelId="{F11A6709-84F4-41D9-A81F-2BE7A3300AB6}">
      <dsp:nvSpPr>
        <dsp:cNvPr id="0" name=""/>
        <dsp:cNvSpPr/>
      </dsp:nvSpPr>
      <dsp:spPr>
        <a:xfrm>
          <a:off x="5987393" y="63441"/>
          <a:ext cx="5252051" cy="892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Agile principle </a:t>
          </a:r>
        </a:p>
      </dsp:txBody>
      <dsp:txXfrm>
        <a:off x="5987393" y="63441"/>
        <a:ext cx="5252051" cy="892800"/>
      </dsp:txXfrm>
    </dsp:sp>
    <dsp:sp modelId="{CCAFA347-BCE5-4F98-A335-4DE309473271}">
      <dsp:nvSpPr>
        <dsp:cNvPr id="0" name=""/>
        <dsp:cNvSpPr/>
      </dsp:nvSpPr>
      <dsp:spPr>
        <a:xfrm>
          <a:off x="5987393" y="956241"/>
          <a:ext cx="5252051" cy="30527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Welcome </a:t>
          </a:r>
          <a:r>
            <a:rPr lang="en-US" sz="3100" b="1" kern="1200" dirty="0"/>
            <a:t>changing requirements</a:t>
          </a:r>
          <a:r>
            <a:rPr lang="en-US" sz="3100" kern="1200" dirty="0"/>
            <a:t>, even late in development. Agile processes harness change for the customer's competitive advantage.</a:t>
          </a:r>
        </a:p>
      </dsp:txBody>
      <dsp:txXfrm>
        <a:off x="5987393" y="956241"/>
        <a:ext cx="5252051" cy="3052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5E9B-921B-4AD3-9853-4A66C11F4201}">
      <dsp:nvSpPr>
        <dsp:cNvPr id="0" name=""/>
        <dsp:cNvSpPr/>
      </dsp:nvSpPr>
      <dsp:spPr>
        <a:xfrm>
          <a:off x="752762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3690-6E7F-4F8C-A178-9A7BC4EAFE42}">
      <dsp:nvSpPr>
        <dsp:cNvPr id="0" name=""/>
        <dsp:cNvSpPr/>
      </dsp:nvSpPr>
      <dsp:spPr>
        <a:xfrm>
          <a:off x="100868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Scope changes</a:t>
          </a:r>
          <a:endParaRPr lang="en-US" sz="2300" kern="1200" dirty="0"/>
        </a:p>
      </dsp:txBody>
      <dsp:txXfrm>
        <a:off x="100868" y="2427659"/>
        <a:ext cx="2370521" cy="720000"/>
      </dsp:txXfrm>
    </dsp:sp>
    <dsp:sp modelId="{4F947A17-702D-4F2A-9D84-072EF361AF36}">
      <dsp:nvSpPr>
        <dsp:cNvPr id="0" name=""/>
        <dsp:cNvSpPr/>
      </dsp:nvSpPr>
      <dsp:spPr>
        <a:xfrm>
          <a:off x="3538125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8F03F-2B5A-41FF-9FD6-904D74DDC88F}">
      <dsp:nvSpPr>
        <dsp:cNvPr id="0" name=""/>
        <dsp:cNvSpPr/>
      </dsp:nvSpPr>
      <dsp:spPr>
        <a:xfrm>
          <a:off x="2886232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velocity</a:t>
          </a:r>
          <a:endParaRPr lang="en-US" sz="2300" kern="1200">
            <a:latin typeface="Calibri Light"/>
          </a:endParaRPr>
        </a:p>
      </dsp:txBody>
      <dsp:txXfrm>
        <a:off x="2886232" y="2427659"/>
        <a:ext cx="2370521" cy="720000"/>
      </dsp:txXfrm>
    </dsp:sp>
    <dsp:sp modelId="{0BE700D1-92B9-4560-A188-D66146EBEFBF}">
      <dsp:nvSpPr>
        <dsp:cNvPr id="0" name=""/>
        <dsp:cNvSpPr/>
      </dsp:nvSpPr>
      <dsp:spPr>
        <a:xfrm>
          <a:off x="6323488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8376F-5F32-44C5-A8A3-BFAF64B0DC83}">
      <dsp:nvSpPr>
        <dsp:cNvPr id="0" name=""/>
        <dsp:cNvSpPr/>
      </dsp:nvSpPr>
      <dsp:spPr>
        <a:xfrm>
          <a:off x="5671595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capacity</a:t>
          </a:r>
        </a:p>
      </dsp:txBody>
      <dsp:txXfrm>
        <a:off x="5671595" y="2427659"/>
        <a:ext cx="2370521" cy="720000"/>
      </dsp:txXfrm>
    </dsp:sp>
    <dsp:sp modelId="{65D59105-A0D9-4741-A34E-2B32E6B3B476}">
      <dsp:nvSpPr>
        <dsp:cNvPr id="0" name=""/>
        <dsp:cNvSpPr/>
      </dsp:nvSpPr>
      <dsp:spPr>
        <a:xfrm>
          <a:off x="9108851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21067-1227-42F5-91AE-A34FAD5ADEEA}">
      <dsp:nvSpPr>
        <dsp:cNvPr id="0" name=""/>
        <dsp:cNvSpPr/>
      </dsp:nvSpPr>
      <dsp:spPr>
        <a:xfrm>
          <a:off x="8456958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 Team capacity</a:t>
          </a:r>
          <a:endParaRPr lang="en-US" sz="2300" kern="1200" dirty="0"/>
        </a:p>
      </dsp:txBody>
      <dsp:txXfrm>
        <a:off x="8456958" y="2427659"/>
        <a:ext cx="2370521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B943D-E2A7-42AA-AE11-69174A738212}">
      <dsp:nvSpPr>
        <dsp:cNvPr id="0" name=""/>
        <dsp:cNvSpPr/>
      </dsp:nvSpPr>
      <dsp:spPr>
        <a:xfrm>
          <a:off x="1034859" y="745735"/>
          <a:ext cx="1473714" cy="1473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40B4D-D757-4CA9-B94C-23CD05D3D064}">
      <dsp:nvSpPr>
        <dsp:cNvPr id="0" name=""/>
        <dsp:cNvSpPr/>
      </dsp:nvSpPr>
      <dsp:spPr>
        <a:xfrm>
          <a:off x="134255" y="2606731"/>
          <a:ext cx="32749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requirements</a:t>
          </a:r>
        </a:p>
      </dsp:txBody>
      <dsp:txXfrm>
        <a:off x="134255" y="2606731"/>
        <a:ext cx="3274921" cy="720000"/>
      </dsp:txXfrm>
    </dsp:sp>
    <dsp:sp modelId="{B4D23391-65A2-486E-866E-9493C090D94C}">
      <dsp:nvSpPr>
        <dsp:cNvPr id="0" name=""/>
        <dsp:cNvSpPr/>
      </dsp:nvSpPr>
      <dsp:spPr>
        <a:xfrm>
          <a:off x="4882892" y="745735"/>
          <a:ext cx="1473714" cy="1473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34DFC-2B57-49F0-BEEF-36E518F308CB}">
      <dsp:nvSpPr>
        <dsp:cNvPr id="0" name=""/>
        <dsp:cNvSpPr/>
      </dsp:nvSpPr>
      <dsp:spPr>
        <a:xfrm>
          <a:off x="3982289" y="2606731"/>
          <a:ext cx="32749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Requirements that go out of scope</a:t>
          </a:r>
        </a:p>
      </dsp:txBody>
      <dsp:txXfrm>
        <a:off x="3982289" y="2606731"/>
        <a:ext cx="3274921" cy="720000"/>
      </dsp:txXfrm>
    </dsp:sp>
    <dsp:sp modelId="{FAC36E3E-A94D-442C-8601-50E003743C6C}">
      <dsp:nvSpPr>
        <dsp:cNvPr id="0" name=""/>
        <dsp:cNvSpPr/>
      </dsp:nvSpPr>
      <dsp:spPr>
        <a:xfrm>
          <a:off x="8730925" y="745735"/>
          <a:ext cx="1473714" cy="1473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ADE7A-282D-4D16-9D0A-BAF479D90507}">
      <dsp:nvSpPr>
        <dsp:cNvPr id="0" name=""/>
        <dsp:cNvSpPr/>
      </dsp:nvSpPr>
      <dsp:spPr>
        <a:xfrm>
          <a:off x="7830322" y="2606731"/>
          <a:ext cx="32749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Re-estimation of requirements</a:t>
          </a:r>
        </a:p>
      </dsp:txBody>
      <dsp:txXfrm>
        <a:off x="7830322" y="2606731"/>
        <a:ext cx="327492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65E9B-921B-4AD3-9853-4A66C11F4201}">
      <dsp:nvSpPr>
        <dsp:cNvPr id="0" name=""/>
        <dsp:cNvSpPr/>
      </dsp:nvSpPr>
      <dsp:spPr>
        <a:xfrm>
          <a:off x="752762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B3690-6E7F-4F8C-A178-9A7BC4EAFE42}">
      <dsp:nvSpPr>
        <dsp:cNvPr id="0" name=""/>
        <dsp:cNvSpPr/>
      </dsp:nvSpPr>
      <dsp:spPr>
        <a:xfrm>
          <a:off x="100868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Scope changes</a:t>
          </a:r>
          <a:endParaRPr lang="en-US" sz="2300" kern="1200" dirty="0"/>
        </a:p>
      </dsp:txBody>
      <dsp:txXfrm>
        <a:off x="100868" y="2427659"/>
        <a:ext cx="2370521" cy="720000"/>
      </dsp:txXfrm>
    </dsp:sp>
    <dsp:sp modelId="{4F947A17-702D-4F2A-9D84-072EF361AF36}">
      <dsp:nvSpPr>
        <dsp:cNvPr id="0" name=""/>
        <dsp:cNvSpPr/>
      </dsp:nvSpPr>
      <dsp:spPr>
        <a:xfrm>
          <a:off x="3538125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8F03F-2B5A-41FF-9FD6-904D74DDC88F}">
      <dsp:nvSpPr>
        <dsp:cNvPr id="0" name=""/>
        <dsp:cNvSpPr/>
      </dsp:nvSpPr>
      <dsp:spPr>
        <a:xfrm>
          <a:off x="2886232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Team velocity</a:t>
          </a:r>
          <a:endParaRPr lang="en-US" sz="2300" kern="1200" dirty="0">
            <a:latin typeface="Calibri Light"/>
          </a:endParaRPr>
        </a:p>
      </dsp:txBody>
      <dsp:txXfrm>
        <a:off x="2886232" y="2427659"/>
        <a:ext cx="2370521" cy="720000"/>
      </dsp:txXfrm>
    </dsp:sp>
    <dsp:sp modelId="{0BE700D1-92B9-4560-A188-D66146EBEFBF}">
      <dsp:nvSpPr>
        <dsp:cNvPr id="0" name=""/>
        <dsp:cNvSpPr/>
      </dsp:nvSpPr>
      <dsp:spPr>
        <a:xfrm>
          <a:off x="6323488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8376F-5F32-44C5-A8A3-BFAF64B0DC83}">
      <dsp:nvSpPr>
        <dsp:cNvPr id="0" name=""/>
        <dsp:cNvSpPr/>
      </dsp:nvSpPr>
      <dsp:spPr>
        <a:xfrm>
          <a:off x="5671595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capacity</a:t>
          </a:r>
        </a:p>
      </dsp:txBody>
      <dsp:txXfrm>
        <a:off x="5671595" y="2427659"/>
        <a:ext cx="2370521" cy="720000"/>
      </dsp:txXfrm>
    </dsp:sp>
    <dsp:sp modelId="{65D59105-A0D9-4741-A34E-2B32E6B3B476}">
      <dsp:nvSpPr>
        <dsp:cNvPr id="0" name=""/>
        <dsp:cNvSpPr/>
      </dsp:nvSpPr>
      <dsp:spPr>
        <a:xfrm>
          <a:off x="9108851" y="1045457"/>
          <a:ext cx="1066734" cy="10667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21067-1227-42F5-91AE-A34FAD5ADEEA}">
      <dsp:nvSpPr>
        <dsp:cNvPr id="0" name=""/>
        <dsp:cNvSpPr/>
      </dsp:nvSpPr>
      <dsp:spPr>
        <a:xfrm>
          <a:off x="8456958" y="2427659"/>
          <a:ext cx="237052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Future Team capacity</a:t>
          </a:r>
          <a:endParaRPr lang="en-US" sz="2300" kern="1200" dirty="0"/>
        </a:p>
      </dsp:txBody>
      <dsp:txXfrm>
        <a:off x="8456958" y="2427659"/>
        <a:ext cx="237052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6BD46-D9D9-4884-BDA7-89B3B862B0A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6D21B-90C8-4114-8DE0-996516E8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value </a:t>
            </a:r>
            <a:r>
              <a:rPr lang="en-US" b="1" dirty="0"/>
              <a:t>Responding to change</a:t>
            </a:r>
            <a:r>
              <a:rPr lang="en-US" dirty="0"/>
              <a:t> over following a RIGID plan</a:t>
            </a:r>
          </a:p>
          <a:p>
            <a:endParaRPr lang="en-US" dirty="0"/>
          </a:p>
          <a:p>
            <a:r>
              <a:rPr lang="en-US" dirty="0"/>
              <a:t>In this session we will go through a Study case of a project that illustrates how to embrace changes in real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34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We’ll use a burn up chart to track scope changes, team delivery and use that information for constantly adjust our assumptions and estimates.</a:t>
            </a:r>
          </a:p>
          <a:p>
            <a:endParaRPr lang="en-US" dirty="0"/>
          </a:p>
          <a:p>
            <a:r>
              <a:rPr lang="en-US" dirty="0"/>
              <a:t>What can we say about this project?</a:t>
            </a:r>
          </a:p>
          <a:p>
            <a:endParaRPr lang="en-US" dirty="0"/>
          </a:p>
          <a:p>
            <a:r>
              <a:rPr lang="en-US" dirty="0"/>
              <a:t>What happened to the scope?</a:t>
            </a:r>
          </a:p>
          <a:p>
            <a:r>
              <a:rPr lang="en-US" dirty="0"/>
              <a:t>Still, we need to know the reasons for those changes. Were they requested by the client?</a:t>
            </a:r>
          </a:p>
          <a:p>
            <a:r>
              <a:rPr lang="en-US" dirty="0"/>
              <a:t>Did we negotiate according to the team’s delivery pace?</a:t>
            </a:r>
          </a:p>
          <a:p>
            <a:r>
              <a:rPr lang="en-US" dirty="0"/>
              <a:t>How did we track the amount of people involved in the effort?</a:t>
            </a:r>
          </a:p>
          <a:p>
            <a:r>
              <a:rPr lang="en-US" dirty="0"/>
              <a:t>How did we calculate the expected dates for the delivery?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9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 are the benefits for clients on having such a plan?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early deviations allow for scope negotiation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transparency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 practices and tools do we need to put in place for managing such projects?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relative estimation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backlog management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requirements management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adaptive planning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3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sample Backlog in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89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project is left </a:t>
            </a:r>
            <a:r>
              <a:rPr lang="en-US" b="1" dirty="0"/>
              <a:t>in the dark</a:t>
            </a:r>
            <a:r>
              <a:rPr lang="en-US" dirty="0"/>
              <a:t>, if changes are not estimated.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91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Maybe, maybe not.</a:t>
            </a:r>
          </a:p>
          <a:p>
            <a:r>
              <a:rPr lang="en-US" dirty="0"/>
              <a:t>We are doing the best with current information.</a:t>
            </a:r>
          </a:p>
          <a:p>
            <a:endParaRPr lang="en-US" dirty="0"/>
          </a:p>
          <a:p>
            <a:r>
              <a:rPr lang="en-US" dirty="0"/>
              <a:t>What else can we consider for our estimation?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9129-3209-4748-8C7A-6054A78C8A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We’ll use a burn up chart to track scope changes, team delivery and use that information for constantly adjust our assumptions and estimates.</a:t>
            </a:r>
          </a:p>
          <a:p>
            <a:endParaRPr lang="en-US" dirty="0"/>
          </a:p>
          <a:p>
            <a:r>
              <a:rPr lang="en-US" dirty="0"/>
              <a:t>What can we say about this project?</a:t>
            </a:r>
          </a:p>
          <a:p>
            <a:r>
              <a:rPr lang="en-US" dirty="0"/>
              <a:t>Duration was 22 sprints…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happened to the scope?</a:t>
            </a:r>
          </a:p>
          <a:p>
            <a:endParaRPr lang="en-US" dirty="0"/>
          </a:p>
          <a:p>
            <a:r>
              <a:rPr lang="en-US" dirty="0"/>
              <a:t>Still, we need to know the reasons for those changes. Were they requested by the client?</a:t>
            </a:r>
          </a:p>
          <a:p>
            <a:r>
              <a:rPr lang="en-US" dirty="0"/>
              <a:t>Did we negotiate according to the team’s delivery pace?</a:t>
            </a:r>
          </a:p>
          <a:p>
            <a:r>
              <a:rPr lang="en-US" dirty="0"/>
              <a:t>How did we track the amount of people involved in the effort?</a:t>
            </a:r>
          </a:p>
          <a:p>
            <a:r>
              <a:rPr lang="en-US" dirty="0"/>
              <a:t>How did we calculate the expected dates for the delivery?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74FABB-6DBE-47C4-B626-20167906F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78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F50-3E35-41C4-8432-D192B24CD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E6C1-76C9-4945-8DAF-C71E542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E367-4954-44EA-A611-F05B7863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19212-350D-416B-9C6B-C35134BD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93B2B-A767-423A-9B98-C67557E8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F137-5759-413F-A01B-6D30D753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92BE-542B-4884-9843-692C0B9FE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461A-79AD-4D20-B5C8-C383F806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B30D-0430-4E7D-8326-37355836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E3C3-8232-448B-A347-53C715A0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8888C-3D4D-48C9-9A44-11EDB6783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EEA7F-2EBF-484E-A493-4555CC7A2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61F5-FB92-459F-BC2C-2BAD1D01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03DD1-A1D4-49C7-8DF4-5642D6E0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E2C08-F116-4834-89D0-4F48A576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0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62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5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AF99-1EEF-4809-88F0-F74EFC82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4A3D-9427-4AFB-BC97-12E60B4C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7317-226D-47D6-9D2E-C0FB2655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33B90-DB87-4738-B8A1-C987DD73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ACE0-4AB7-42A0-BF73-945B3ED1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6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EF6F-D468-4A46-8BE7-D26F8CE6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2EE1-DD6E-4449-B61D-B64D0EE3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D370-77F7-41F1-B4D4-C88337F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64541-9F59-4376-B122-50B37048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4F8A-6015-48E2-A829-8C30EC34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86F3-700A-4008-987F-4370B10A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7C51-009F-4EC6-A32B-D0F434F19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C94D-8132-432F-9003-DEFA78F5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FD59-BFFE-4026-BD7F-8E9FAC03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A7B3-3EC7-4392-9043-D257817A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D688E-B028-4596-87A5-FD99835E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D0D2-F1BA-4932-85A6-D395DBBF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C903-2F2C-4927-8001-3668A0E4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4C4E9-9AE3-441D-B323-B3A744AE8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5A4FA-EBE6-42B9-B73A-AC13F9CC3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C14A4-4185-4885-B70E-A26969081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016C3-93B9-4446-8E8B-5632992E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58FA9-F802-4DA2-A950-F36E0E83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789C7-789E-44EC-BBFD-969B746D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BD0E-2F5F-4FC9-9636-E679C90E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F2CDA-87E1-49A1-AEBD-852DA700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3512C-B622-47DD-B91F-D3AA47CF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B4A1F-FBCC-4F85-9756-862A3F5A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4565C-B11A-4B4A-8F51-9540AB49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48C36-150B-4A7B-9390-AE1EC739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2D7D-D4F0-49D4-B352-7BDBF512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3FC9-7D98-496C-AA29-591A95F5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0F511-165C-4784-BE1A-A2FA5A5C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C927B-D71C-499E-80B9-E6B9358C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0A40-A779-4BE3-9B12-57D44BBE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5CE3-5E5D-48D0-8278-942861D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82067-24A6-4437-8DF0-F32C5C44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9A4C-AEFE-4975-B807-A36AD5D9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7CF84-4835-41B1-840B-24AF95035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5587-6C12-4A09-8FB4-22B8F092F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44B2-C62C-490A-9CE7-48760B4A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6E6A2-2DDC-4292-9DF3-66CBEB19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8E61-4C82-428B-9407-BFE93FEA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B9C28-61DD-4F8D-83C2-B76B890F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B8D8-7B02-4A57-9DB9-B008E3EF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DD9F-8ADE-44F7-9632-3A6ADBB1D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5F02-A123-4728-BBAA-E7EF46CEC9E1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A012-657D-4B92-A9C3-E39B2C060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48CB-AD7F-46AA-8B72-17384755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148E-3E5A-4273-81BA-567A536F8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0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oscarcenteno/adaptive-planni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9182D-DF73-49B0-8999-3FAC982E8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b="0" dirty="0">
                <a:latin typeface="Source Sans Pro"/>
                <a:ea typeface="Source Sans Pro"/>
              </a:rPr>
              <a:t>Oscar Centeno</a:t>
            </a:r>
          </a:p>
          <a:p>
            <a:r>
              <a:rPr lang="en-US" sz="2000" dirty="0">
                <a:solidFill>
                  <a:srgbClr val="080808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4D5B-149F-468D-AE2E-6147C042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latin typeface="Source Sans Pro"/>
                <a:ea typeface="Source Sans Pro"/>
              </a:rPr>
              <a:t>Embracing changes, </a:t>
            </a:r>
            <a:br>
              <a:rPr lang="en-US" sz="3600" b="1" dirty="0">
                <a:latin typeface="Source Sans Pro"/>
                <a:ea typeface="Source Sans Pro"/>
              </a:rPr>
            </a:br>
            <a:r>
              <a:rPr lang="en-US" sz="3600" b="1" dirty="0">
                <a:latin typeface="Source Sans Pro"/>
                <a:ea typeface="Source Sans Pro"/>
              </a:rPr>
              <a:t>the Agile way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0C08-0EC7-46E5-BC4E-0D765DAE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Team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C5DB7-B941-4856-A02A-5D7F9295D3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486" y="1179407"/>
            <a:ext cx="4969933" cy="4394200"/>
          </a:xfrm>
        </p:spPr>
        <p:txBody>
          <a:bodyPr>
            <a:normAutofit/>
          </a:bodyPr>
          <a:lstStyle/>
          <a:p>
            <a:r>
              <a:rPr lang="en-US" sz="1800" dirty="0"/>
              <a:t>How many points can the Team deliver per Sprint?</a:t>
            </a:r>
          </a:p>
          <a:p>
            <a:r>
              <a:rPr lang="en-US" sz="1800" dirty="0"/>
              <a:t>Calculate historic velocity as an Average of previous points per Sprint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2122A4-9511-41F7-8BA6-B2A7550E1ADD}"/>
              </a:ext>
            </a:extLst>
          </p:cNvPr>
          <p:cNvGraphicFramePr>
            <a:graphicFrameLocks noGrp="1"/>
          </p:cNvGraphicFramePr>
          <p:nvPr/>
        </p:nvGraphicFramePr>
        <p:xfrm>
          <a:off x="6330391" y="713128"/>
          <a:ext cx="5145568" cy="5431749"/>
        </p:xfrm>
        <a:graphic>
          <a:graphicData uri="http://schemas.openxmlformats.org/drawingml/2006/table">
            <a:tbl>
              <a:tblPr/>
              <a:tblGrid>
                <a:gridCol w="1046981">
                  <a:extLst>
                    <a:ext uri="{9D8B030D-6E8A-4147-A177-3AD203B41FA5}">
                      <a16:colId xmlns:a16="http://schemas.microsoft.com/office/drawing/2014/main" val="2486168067"/>
                    </a:ext>
                  </a:extLst>
                </a:gridCol>
                <a:gridCol w="750488">
                  <a:extLst>
                    <a:ext uri="{9D8B030D-6E8A-4147-A177-3AD203B41FA5}">
                      <a16:colId xmlns:a16="http://schemas.microsoft.com/office/drawing/2014/main" val="4206656239"/>
                    </a:ext>
                  </a:extLst>
                </a:gridCol>
                <a:gridCol w="1428219">
                  <a:extLst>
                    <a:ext uri="{9D8B030D-6E8A-4147-A177-3AD203B41FA5}">
                      <a16:colId xmlns:a16="http://schemas.microsoft.com/office/drawing/2014/main" val="714715871"/>
                    </a:ext>
                  </a:extLst>
                </a:gridCol>
                <a:gridCol w="1919880">
                  <a:extLst>
                    <a:ext uri="{9D8B030D-6E8A-4147-A177-3AD203B41FA5}">
                      <a16:colId xmlns:a16="http://schemas.microsoft.com/office/drawing/2014/main" val="381361867"/>
                    </a:ext>
                  </a:extLst>
                </a:gridCol>
              </a:tblGrid>
              <a:tr h="236163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 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Done in Sprint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Historic avg. velocity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74879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1-Jun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255092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15-Jun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10955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29-Jun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744611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13-Jul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06946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27-Jul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31926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10-Aug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93452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24-Aug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82380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7-Sep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417187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21-Sep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11533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5-Oct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6890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19-Oct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669684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2-Nov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6710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16-Nov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70409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30-Nov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834843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14-Dec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407241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28-Dec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87490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11-Jan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002290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25-Jan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764211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8-Feb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651973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22-Feb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469279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8-Mar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39588"/>
                  </a:ext>
                </a:extLst>
              </a:tr>
              <a:tr h="236163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22-Mar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524" marR="10524" marT="105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10992"/>
                  </a:ext>
                </a:extLst>
              </a:tr>
            </a:tbl>
          </a:graphicData>
        </a:graphic>
      </p:graphicFrame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28D861BA-144B-4003-90BA-847743FB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0FE991-AAD9-4320-AE7D-52323388E301}"/>
              </a:ext>
            </a:extLst>
          </p:cNvPr>
          <p:cNvSpPr txBox="1"/>
          <p:nvPr/>
        </p:nvSpPr>
        <p:spPr>
          <a:xfrm>
            <a:off x="476250" y="5969000"/>
            <a:ext cx="166782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Velocity, Sprints</a:t>
            </a:r>
          </a:p>
        </p:txBody>
      </p:sp>
    </p:spTree>
    <p:extLst>
      <p:ext uri="{BB962C8B-B14F-4D97-AF65-F5344CB8AC3E}">
        <p14:creationId xmlns:p14="http://schemas.microsoft.com/office/powerpoint/2010/main" val="75416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9A3F-C626-4A74-852E-D14AB66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Duration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0EB2D-AFA7-4D59-9AD5-7343C11B40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Every Sprint, we could estimate duration assuming a team will have same delivery pace in the future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424EA-A899-42CE-B490-622D14562DC0}"/>
              </a:ext>
            </a:extLst>
          </p:cNvPr>
          <p:cNvSpPr txBox="1"/>
          <p:nvPr/>
        </p:nvSpPr>
        <p:spPr>
          <a:xfrm>
            <a:off x="386373" y="1957564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spcAft>
                <a:spcPts val="600"/>
              </a:spcAft>
            </a:pPr>
            <a:r>
              <a:rPr lang="en-US" sz="1867" dirty="0">
                <a:solidFill>
                  <a:srgbClr val="FF0000"/>
                </a:solidFill>
                <a:latin typeface="Calibri"/>
              </a:rPr>
              <a:t>Remaining sprints </a:t>
            </a:r>
            <a:r>
              <a:rPr lang="en-US" sz="1867" dirty="0">
                <a:solidFill>
                  <a:srgbClr val="222222"/>
                </a:solidFill>
                <a:latin typeface="Calibri"/>
              </a:rPr>
              <a:t>= remaining scope / team velocity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2B995-D020-4426-9065-BCA180839FF3}"/>
              </a:ext>
            </a:extLst>
          </p:cNvPr>
          <p:cNvSpPr txBox="1"/>
          <p:nvPr/>
        </p:nvSpPr>
        <p:spPr>
          <a:xfrm>
            <a:off x="406012" y="2302606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spcAft>
                <a:spcPts val="600"/>
              </a:spcAft>
            </a:pPr>
            <a:r>
              <a:rPr lang="en-US" sz="1867" b="1" dirty="0">
                <a:solidFill>
                  <a:srgbClr val="222222"/>
                </a:solidFill>
                <a:latin typeface="Calibri"/>
              </a:rPr>
              <a:t>Estimated Last Sprint </a:t>
            </a:r>
            <a:r>
              <a:rPr lang="en-US" sz="1867" dirty="0">
                <a:solidFill>
                  <a:srgbClr val="222222"/>
                </a:solidFill>
                <a:latin typeface="Calibri"/>
              </a:rPr>
              <a:t>= Current Sprint + </a:t>
            </a:r>
            <a:r>
              <a:rPr lang="en-US" sz="1867" dirty="0">
                <a:solidFill>
                  <a:srgbClr val="FF0000"/>
                </a:solidFill>
                <a:latin typeface="Calibri"/>
              </a:rPr>
              <a:t>Remaining sprints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F3ECE-8FA3-4302-8430-E7A7AB51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2" y="3120602"/>
            <a:ext cx="7012246" cy="30209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1105998-E7B8-4D3A-93C5-61AE7E515252}"/>
              </a:ext>
            </a:extLst>
          </p:cNvPr>
          <p:cNvSpPr/>
          <p:nvPr/>
        </p:nvSpPr>
        <p:spPr>
          <a:xfrm>
            <a:off x="6096000" y="4070074"/>
            <a:ext cx="273326" cy="18989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A9F39-6579-45A3-9299-C1920CFC7EF1}"/>
              </a:ext>
            </a:extLst>
          </p:cNvPr>
          <p:cNvSpPr txBox="1"/>
          <p:nvPr/>
        </p:nvSpPr>
        <p:spPr>
          <a:xfrm>
            <a:off x="526774" y="3940865"/>
            <a:ext cx="2259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222222"/>
                </a:solidFill>
                <a:latin typeface="Calibri"/>
              </a:rPr>
              <a:t>Estimated Last Sprint:</a:t>
            </a:r>
            <a:endParaRPr lang="en-US" dirty="0"/>
          </a:p>
          <a:p>
            <a:r>
              <a:rPr lang="en-US" dirty="0"/>
              <a:t>9 + CEILING(238/38)</a:t>
            </a:r>
          </a:p>
          <a:p>
            <a:r>
              <a:rPr lang="en-US" dirty="0"/>
              <a:t>9 + 7</a:t>
            </a:r>
          </a:p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415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D1B1-E011-42C6-A77C-56450018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Team Capacity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8ADF-4204-4600-95F6-F19CED7DEF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3173" y="1171787"/>
            <a:ext cx="10830560" cy="3759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1800" dirty="0"/>
              <a:t>It’s not only about the Points, but also </a:t>
            </a:r>
            <a:r>
              <a:rPr lang="en-US" sz="1800" b="1" dirty="0"/>
              <a:t>People</a:t>
            </a:r>
            <a:r>
              <a:rPr lang="en-US" sz="1800" dirty="0"/>
              <a:t>. </a:t>
            </a:r>
          </a:p>
          <a:p>
            <a:pPr marL="227965" indent="-227965"/>
            <a:r>
              <a:rPr lang="en-US" sz="1800" dirty="0"/>
              <a:t>Take Days-off into consideration (i.e., known holidays and vacations)</a:t>
            </a:r>
          </a:p>
          <a:p>
            <a:pPr marL="227965" indent="-227965"/>
            <a:endParaRPr lang="en-US" sz="1800" b="1" dirty="0"/>
          </a:p>
          <a:p>
            <a:pPr marL="227965" indent="-227965"/>
            <a:r>
              <a:rPr lang="en-US" sz="1800" b="1" dirty="0"/>
              <a:t>Team capacity for a Sprint </a:t>
            </a:r>
            <a:r>
              <a:rPr lang="en-US" sz="1800" dirty="0"/>
              <a:t>= # Team members * % available time </a:t>
            </a:r>
            <a:endParaRPr lang="en-US" sz="1800" dirty="0">
              <a:cs typeface="Calibri"/>
            </a:endParaRPr>
          </a:p>
          <a:p>
            <a:pPr marL="227965" indent="-227965"/>
            <a:r>
              <a:rPr lang="en-US" sz="1800" dirty="0"/>
              <a:t>"On Sprint 1, the team finished 31 points with 7 </a:t>
            </a:r>
            <a:r>
              <a:rPr lang="en-US" sz="1800" dirty="0" err="1"/>
              <a:t>t.members</a:t>
            </a:r>
            <a:r>
              <a:rPr lang="en-US" sz="1800" dirty="0"/>
              <a:t> at 100%"</a:t>
            </a:r>
            <a:endParaRPr lang="en-US" sz="1800" dirty="0">
              <a:cs typeface="Calibri"/>
            </a:endParaRPr>
          </a:p>
          <a:p>
            <a:pPr marL="227965" indent="-227965"/>
            <a:endParaRPr lang="en-US" sz="1800" dirty="0">
              <a:cs typeface="Calibri"/>
            </a:endParaRPr>
          </a:p>
          <a:p>
            <a:pPr marL="227965" indent="-227965"/>
            <a:r>
              <a:rPr lang="en-US" sz="1800" dirty="0"/>
              <a:t>Let’s visualize Team Capacity with historic data…</a:t>
            </a:r>
            <a:endParaRPr lang="en-US" sz="1800" dirty="0">
              <a:cs typeface="Calibri"/>
            </a:endParaRP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9FF55E1-D03E-41DD-8B71-8C357E595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B07D7-E709-4074-B61B-F333B348BA51}"/>
              </a:ext>
            </a:extLst>
          </p:cNvPr>
          <p:cNvSpPr txBox="1"/>
          <p:nvPr/>
        </p:nvSpPr>
        <p:spPr>
          <a:xfrm>
            <a:off x="476250" y="5969000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Team Capacity</a:t>
            </a:r>
          </a:p>
        </p:txBody>
      </p:sp>
    </p:spTree>
    <p:extLst>
      <p:ext uri="{BB962C8B-B14F-4D97-AF65-F5344CB8AC3E}">
        <p14:creationId xmlns:p14="http://schemas.microsoft.com/office/powerpoint/2010/main" val="230316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D1B1-E011-42C6-A77C-56450018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Velocity is relative to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78ADF-4204-4600-95F6-F19CED7DEFB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486" y="1531620"/>
            <a:ext cx="10586099" cy="4394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We could determine the delivery pace of the team based on Historic Data... </a:t>
            </a:r>
          </a:p>
          <a:p>
            <a:endParaRPr lang="en-US" sz="1800" dirty="0"/>
          </a:p>
          <a:p>
            <a:r>
              <a:rPr lang="en-US" sz="1800" dirty="0"/>
              <a:t>“After </a:t>
            </a:r>
            <a:r>
              <a:rPr lang="en-US" sz="1800" b="1" dirty="0"/>
              <a:t>2 Sprints</a:t>
            </a:r>
            <a:r>
              <a:rPr lang="en-US" sz="1800" dirty="0"/>
              <a:t>, the team finished avg. 52 pts, with  7 </a:t>
            </a:r>
            <a:r>
              <a:rPr lang="en-US" sz="1800" dirty="0" err="1"/>
              <a:t>t.members</a:t>
            </a:r>
            <a:r>
              <a:rPr lang="en-US" sz="1800" dirty="0"/>
              <a:t> available 100% of their time.”</a:t>
            </a:r>
          </a:p>
          <a:p>
            <a:endParaRPr lang="en-US" sz="1800" dirty="0"/>
          </a:p>
          <a:p>
            <a:r>
              <a:rPr lang="en-US" sz="1800" dirty="0"/>
              <a:t>Conclusion: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Remaining sprints </a:t>
            </a:r>
            <a:r>
              <a:rPr lang="en-US" sz="1800" dirty="0"/>
              <a:t>= </a:t>
            </a:r>
          </a:p>
          <a:p>
            <a:pPr marL="0" indent="0">
              <a:buNone/>
            </a:pPr>
            <a:r>
              <a:rPr lang="en-US" sz="1800" dirty="0"/>
              <a:t>    remaining scope / team velocity assuming same team capacity</a:t>
            </a:r>
          </a:p>
          <a:p>
            <a:pPr marL="0" indent="0">
              <a:buNone/>
            </a:pPr>
            <a:r>
              <a:rPr lang="en-US" sz="1800" dirty="0"/>
              <a:t>    = 309 / 52 </a:t>
            </a:r>
          </a:p>
          <a:p>
            <a:pPr marL="0" indent="0">
              <a:buNone/>
            </a:pPr>
            <a:r>
              <a:rPr lang="en-US" sz="1800" dirty="0"/>
              <a:t>    = 6 Sprints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Will the project be done after Sprint 8?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723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4646-4D9A-400F-B3BF-A1EDD657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Adaptive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567-D478-489F-B2BC-3A96673F72D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2827" y="1531620"/>
            <a:ext cx="4008967" cy="4394200"/>
          </a:xfrm>
        </p:spPr>
        <p:txBody>
          <a:bodyPr>
            <a:normAutofit/>
          </a:bodyPr>
          <a:lstStyle/>
          <a:p>
            <a:r>
              <a:rPr lang="en-US" sz="1800" dirty="0"/>
              <a:t>Frequently, adapt the time estimates according to current info:</a:t>
            </a:r>
          </a:p>
          <a:p>
            <a:pPr lvl="1"/>
            <a:r>
              <a:rPr lang="en-US" sz="1800" dirty="0"/>
              <a:t>Remaining scope</a:t>
            </a:r>
          </a:p>
          <a:p>
            <a:pPr lvl="1"/>
            <a:r>
              <a:rPr lang="en-US" sz="1800" dirty="0"/>
              <a:t>Team delivery pace (velocity/capacity)</a:t>
            </a:r>
          </a:p>
          <a:p>
            <a:pPr lvl="1"/>
            <a:endParaRPr lang="en-US" sz="1800" dirty="0"/>
          </a:p>
          <a:p>
            <a:r>
              <a:rPr lang="en-US" sz="1800" b="1" dirty="0">
                <a:solidFill>
                  <a:srgbClr val="C00000"/>
                </a:solidFill>
              </a:rPr>
              <a:t>NEXT</a:t>
            </a:r>
            <a:r>
              <a:rPr lang="en-US" sz="1800" dirty="0"/>
              <a:t>: Estimate using both Past and 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11F05-5E3E-4BDA-915B-8FC9C49B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03" y="2451947"/>
            <a:ext cx="7231948" cy="3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8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8B3A-9051-48E7-A08F-B2AF27F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Future 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735C-FA08-48CF-808F-A38F472D4C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8961" y="1700953"/>
            <a:ext cx="4008967" cy="4394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What do we know about the People that will do the work in the Future sprints?.</a:t>
            </a:r>
          </a:p>
          <a:p>
            <a:r>
              <a:rPr lang="en-US" sz="1800" dirty="0"/>
              <a:t>Let's say today we are on Sprint 2; we could gather planned vacations for next 6 months (12 Sprints).</a:t>
            </a:r>
          </a:p>
          <a:p>
            <a:r>
              <a:rPr lang="en-US" sz="1800" dirty="0"/>
              <a:t>Future capacity may be: </a:t>
            </a:r>
          </a:p>
          <a:p>
            <a:pPr marL="0" indent="0">
              <a:buNone/>
            </a:pPr>
            <a:r>
              <a:rPr lang="en-US" sz="1800" dirty="0"/>
              <a:t>    6 </a:t>
            </a:r>
            <a:r>
              <a:rPr lang="en-US" sz="1800" dirty="0" err="1"/>
              <a:t>t.members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    84% available 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3F7816-02BF-48D7-BDF4-694F16DEE773}"/>
              </a:ext>
            </a:extLst>
          </p:cNvPr>
          <p:cNvSpPr/>
          <p:nvPr/>
        </p:nvSpPr>
        <p:spPr>
          <a:xfrm>
            <a:off x="7524017" y="2720809"/>
            <a:ext cx="2338087" cy="7947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400" b="1" dirty="0">
                <a:solidFill>
                  <a:srgbClr val="FFFFFF"/>
                </a:solidFill>
                <a:latin typeface="Calibri"/>
              </a:rPr>
              <a:t>Tip</a:t>
            </a:r>
            <a:r>
              <a:rPr lang="en-US" sz="2400" dirty="0">
                <a:solidFill>
                  <a:srgbClr val="FFFFFF"/>
                </a:solidFill>
                <a:latin typeface="Calibri"/>
              </a:rPr>
              <a:t>: if no data, </a:t>
            </a:r>
          </a:p>
          <a:p>
            <a:pPr algn="ctr" defTabSz="914377"/>
            <a:r>
              <a:rPr lang="en-US" sz="2400" dirty="0">
                <a:solidFill>
                  <a:srgbClr val="FFFFFF"/>
                </a:solidFill>
                <a:latin typeface="Calibri"/>
              </a:rPr>
              <a:t>assume 80%</a:t>
            </a:r>
          </a:p>
        </p:txBody>
      </p:sp>
    </p:spTree>
    <p:extLst>
      <p:ext uri="{BB962C8B-B14F-4D97-AF65-F5344CB8AC3E}">
        <p14:creationId xmlns:p14="http://schemas.microsoft.com/office/powerpoint/2010/main" val="322527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AE96-168A-427C-A29F-D4DCC76A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together: </a:t>
            </a:r>
            <a:r>
              <a:rPr lang="en-US" dirty="0">
                <a:solidFill>
                  <a:srgbClr val="FF0000"/>
                </a:solidFill>
              </a:rPr>
              <a:t>Adaptive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08B1-A778-41DD-BBC9-DFFF4C210F8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3194" y="1507255"/>
            <a:ext cx="10634555" cy="4565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Project the expected velocity based on Future Capacity:</a:t>
            </a:r>
          </a:p>
          <a:p>
            <a:r>
              <a:rPr lang="en-US" sz="1800" b="1" dirty="0"/>
              <a:t>For example, after Sprint 2</a:t>
            </a:r>
            <a:endParaRPr lang="en-US" sz="1800" b="1" dirty="0">
              <a:cs typeface="Calibri"/>
            </a:endParaRPr>
          </a:p>
          <a:p>
            <a:pPr lvl="1"/>
            <a:r>
              <a:rPr lang="en-US" sz="1800" b="1" dirty="0"/>
              <a:t>If</a:t>
            </a:r>
            <a:r>
              <a:rPr lang="en-US" sz="1800" dirty="0"/>
              <a:t> team delivers 52 pts. avg. with 7 members, 100% time (6 Remaining Sprints).</a:t>
            </a:r>
          </a:p>
          <a:p>
            <a:pPr lvl="1"/>
            <a:r>
              <a:rPr lang="en-US" sz="1800" b="1" dirty="0"/>
              <a:t>Then</a:t>
            </a:r>
            <a:r>
              <a:rPr lang="en-US" sz="1800" dirty="0"/>
              <a:t> will deliver 37 pts. avg. with 4.8 members, 85% time (9 Remaining Sprints).</a:t>
            </a:r>
          </a:p>
          <a:p>
            <a:endParaRPr lang="en-US" sz="1800" dirty="0"/>
          </a:p>
          <a:p>
            <a:r>
              <a:rPr lang="en-US" sz="1800" b="1" dirty="0"/>
              <a:t>For example, after Sprint 10</a:t>
            </a:r>
            <a:endParaRPr lang="en-US" sz="1800" b="1" dirty="0">
              <a:cs typeface="Calibri"/>
            </a:endParaRPr>
          </a:p>
          <a:p>
            <a:pPr lvl="1"/>
            <a:r>
              <a:rPr lang="en-US" sz="1800" b="1" dirty="0"/>
              <a:t>If</a:t>
            </a:r>
            <a:r>
              <a:rPr lang="en-US" sz="1800" dirty="0"/>
              <a:t> team delivers 38 pts. avg. with 6.7 members, 87% available time.</a:t>
            </a:r>
          </a:p>
          <a:p>
            <a:pPr lvl="1"/>
            <a:r>
              <a:rPr lang="en-US" sz="1800" b="1" dirty="0"/>
              <a:t>Then</a:t>
            </a:r>
            <a:r>
              <a:rPr lang="en-US" sz="1800" dirty="0"/>
              <a:t> will deliver 27 pts. avg. with 4.8 members, 85% available time.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Note! </a:t>
            </a:r>
            <a:r>
              <a:rPr lang="en-US" sz="1800" dirty="0"/>
              <a:t>This does not mean team is less productive, but they have less team members.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75C11518-EF7B-47F1-B563-6FF16935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48" y="5508537"/>
            <a:ext cx="1253067" cy="83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04190-36F7-485B-8B3A-9E6D20341490}"/>
              </a:ext>
            </a:extLst>
          </p:cNvPr>
          <p:cNvSpPr txBox="1"/>
          <p:nvPr/>
        </p:nvSpPr>
        <p:spPr>
          <a:xfrm>
            <a:off x="745948" y="5659485"/>
            <a:ext cx="309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39"/>
            <a:r>
              <a:rPr lang="en-US" dirty="0">
                <a:solidFill>
                  <a:srgbClr val="222222"/>
                </a:solidFill>
                <a:latin typeface="Calibri"/>
              </a:rPr>
              <a:t>Go to the “Duration estimates”</a:t>
            </a:r>
          </a:p>
        </p:txBody>
      </p:sp>
    </p:spTree>
    <p:extLst>
      <p:ext uri="{BB962C8B-B14F-4D97-AF65-F5344CB8AC3E}">
        <p14:creationId xmlns:p14="http://schemas.microsoft.com/office/powerpoint/2010/main" val="2614289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522D-3085-401F-B669-5E662F4F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sz="3200" dirty="0"/>
              <a:t>What </a:t>
            </a:r>
            <a:r>
              <a:rPr lang="en-US" sz="3200" b="1" dirty="0"/>
              <a:t>changes</a:t>
            </a:r>
            <a:r>
              <a:rPr lang="en-US" sz="3200" dirty="0"/>
              <a:t> should our Plan track?</a:t>
            </a:r>
            <a:endParaRPr lang="en-US" sz="3200">
              <a:cs typeface="Calibri Light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BB71E1-601A-4244-9D4E-840C5BFEDAC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00051" y="1491544"/>
          <a:ext cx="10928349" cy="4193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3EAD63F-B40E-45A5-9696-987DA670CEC1}"/>
              </a:ext>
            </a:extLst>
          </p:cNvPr>
          <p:cNvSpPr txBox="1"/>
          <p:nvPr/>
        </p:nvSpPr>
        <p:spPr>
          <a:xfrm>
            <a:off x="9319967" y="59891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...after each Sprint is done.</a:t>
            </a:r>
          </a:p>
        </p:txBody>
      </p:sp>
    </p:spTree>
    <p:extLst>
      <p:ext uri="{BB962C8B-B14F-4D97-AF65-F5344CB8AC3E}">
        <p14:creationId xmlns:p14="http://schemas.microsoft.com/office/powerpoint/2010/main" val="196534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3554-B7E1-4C17-88C0-F17C20EC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An agile plan tells the story of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47566-CC81-46C2-9CBA-99B74148AB48}"/>
              </a:ext>
            </a:extLst>
          </p:cNvPr>
          <p:cNvSpPr txBox="1"/>
          <p:nvPr/>
        </p:nvSpPr>
        <p:spPr>
          <a:xfrm>
            <a:off x="838200" y="1461063"/>
            <a:ext cx="5607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Study Case:</a:t>
            </a:r>
          </a:p>
          <a:p>
            <a:r>
              <a:rPr lang="en-US" i="1" dirty="0"/>
              <a:t>Initially estimated in 13 Sprints</a:t>
            </a:r>
          </a:p>
          <a:p>
            <a:r>
              <a:rPr lang="en-US" i="1" dirty="0"/>
              <a:t>Ended up taking 22 Sprints in duration.</a:t>
            </a:r>
          </a:p>
          <a:p>
            <a:endParaRPr lang="en-US" b="1" dirty="0"/>
          </a:p>
          <a:p>
            <a:r>
              <a:rPr lang="en-US" b="1" dirty="0"/>
              <a:t>Bad Project?</a:t>
            </a:r>
            <a:r>
              <a:rPr lang="en-US" dirty="0"/>
              <a:t> </a:t>
            </a:r>
          </a:p>
          <a:p>
            <a:r>
              <a:rPr lang="en-US" dirty="0"/>
              <a:t>Scope changed</a:t>
            </a:r>
          </a:p>
          <a:p>
            <a:r>
              <a:rPr lang="en-US" dirty="0"/>
              <a:t>Team productivity changed</a:t>
            </a:r>
          </a:p>
          <a:p>
            <a:r>
              <a:rPr lang="en-US" dirty="0"/>
              <a:t>Team composition changed</a:t>
            </a:r>
          </a:p>
          <a:p>
            <a:endParaRPr lang="en-US" dirty="0"/>
          </a:p>
          <a:p>
            <a:r>
              <a:rPr lang="en-US" b="1" dirty="0"/>
              <a:t>Good Project?</a:t>
            </a:r>
          </a:p>
          <a:p>
            <a:r>
              <a:rPr lang="en-US" dirty="0"/>
              <a:t>We embraced changes with a plan that allowed</a:t>
            </a:r>
          </a:p>
          <a:p>
            <a:r>
              <a:rPr lang="en-US" b="1" dirty="0"/>
              <a:t>early and frequent transparency </a:t>
            </a:r>
            <a:r>
              <a:rPr lang="en-US" dirty="0"/>
              <a:t>on estimates.</a:t>
            </a:r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574FC5A1-FADD-4437-978A-5B5141F4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8E6FC8-FCB5-483D-83AB-BFC33526189D}"/>
              </a:ext>
            </a:extLst>
          </p:cNvPr>
          <p:cNvSpPr txBox="1"/>
          <p:nvPr/>
        </p:nvSpPr>
        <p:spPr>
          <a:xfrm>
            <a:off x="476249" y="59690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Burn Up Chart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E44D94-A7B3-4BFB-B084-039EAF3F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79" y="1606022"/>
            <a:ext cx="4799090" cy="240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7F972-083E-49E2-9ED0-EFAE60DA1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79" y="4093076"/>
            <a:ext cx="4088156" cy="22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9182D-DF73-49B0-8999-3FAC982E8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b="0" dirty="0">
                <a:latin typeface="Source Sans Pro"/>
                <a:ea typeface="Source Sans Pro"/>
              </a:rPr>
              <a:t>Oscar Centeno</a:t>
            </a:r>
          </a:p>
          <a:p>
            <a:r>
              <a:rPr lang="en-US" sz="2000" dirty="0">
                <a:solidFill>
                  <a:srgbClr val="080808"/>
                </a:solidFill>
              </a:rPr>
              <a:t>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4D5B-149F-468D-AE2E-6147C042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latin typeface="Source Sans Pro"/>
                <a:ea typeface="Source Sans Pro"/>
              </a:rPr>
              <a:t>Embracing changes, </a:t>
            </a:r>
            <a:br>
              <a:rPr lang="en-US" sz="3600" b="1" dirty="0">
                <a:latin typeface="Source Sans Pro"/>
                <a:ea typeface="Source Sans Pro"/>
              </a:rPr>
            </a:br>
            <a:r>
              <a:rPr lang="en-US" sz="3600" b="1" dirty="0">
                <a:latin typeface="Source Sans Pro"/>
                <a:ea typeface="Source Sans Pro"/>
              </a:rPr>
              <a:t>the Agile way</a:t>
            </a:r>
            <a:endParaRPr lang="en-US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4CCA4BF-F455-45A5-A10E-E43E13F6A01F}"/>
              </a:ext>
            </a:extLst>
          </p:cNvPr>
          <p:cNvSpPr txBox="1"/>
          <p:nvPr/>
        </p:nvSpPr>
        <p:spPr>
          <a:xfrm>
            <a:off x="3367043" y="2820628"/>
            <a:ext cx="6096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https://github.com/oscarcenteno/adaptive-planning</a:t>
            </a:r>
            <a:r>
              <a:rPr lang="en-US" dirty="0"/>
              <a:t> </a:t>
            </a:r>
          </a:p>
        </p:txBody>
      </p:sp>
      <p:pic>
        <p:nvPicPr>
          <p:cNvPr id="1028" name="Picture 4" descr="See related image detail">
            <a:extLst>
              <a:ext uri="{FF2B5EF4-FFF2-40B4-BE49-F238E27FC236}">
                <a16:creationId xmlns:a16="http://schemas.microsoft.com/office/drawing/2014/main" id="{77EA2FCA-FE00-44D1-B475-63E77941F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50" y="2276362"/>
            <a:ext cx="1242611" cy="124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776B9F-C215-4927-95BA-7FC6607A19EA}"/>
              </a:ext>
            </a:extLst>
          </p:cNvPr>
          <p:cNvSpPr txBox="1"/>
          <p:nvPr/>
        </p:nvSpPr>
        <p:spPr>
          <a:xfrm>
            <a:off x="3367043" y="2499645"/>
            <a:ext cx="29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Example Excel file at</a:t>
            </a:r>
          </a:p>
        </p:txBody>
      </p:sp>
    </p:spTree>
    <p:extLst>
      <p:ext uri="{BB962C8B-B14F-4D97-AF65-F5344CB8AC3E}">
        <p14:creationId xmlns:p14="http://schemas.microsoft.com/office/powerpoint/2010/main" val="37242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vert="horz" wrap="none" lIns="0" tIns="45720" rIns="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Embracing changes, the </a:t>
            </a:r>
            <a:r>
              <a:rPr lang="en-US" sz="3200" i="1" dirty="0"/>
              <a:t>Agile</a:t>
            </a:r>
            <a:r>
              <a:rPr lang="en-US" sz="3200" dirty="0"/>
              <a:t> way</a:t>
            </a:r>
            <a:endParaRPr lang="en-US" sz="3200" dirty="0">
              <a:cs typeface="Calibri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FDBA-C0F7-49C7-8F62-849DF23B6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51" y="1439333"/>
            <a:ext cx="11239500" cy="457200"/>
          </a:xfrm>
        </p:spPr>
        <p:txBody>
          <a:bodyPr wrap="none">
            <a:normAutofit/>
          </a:bodyPr>
          <a:lstStyle/>
          <a:p>
            <a:r>
              <a:rPr lang="en-US" dirty="0"/>
              <a:t>www.agilemanifesto.org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03AAA30E-D5BE-4D3A-A1A1-E2EC00700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 defTabSz="914377">
              <a:spcAft>
                <a:spcPts val="800"/>
              </a:spcAft>
            </a:pPr>
            <a:fld id="{3A707DD9-E92B-45E8-BE0A-E6B2EDF345EB}" type="slidenum">
              <a:rPr lang="en-US">
                <a:latin typeface="Calibri Light"/>
              </a:rPr>
              <a:pPr defTabSz="914377">
                <a:spcAft>
                  <a:spcPts val="800"/>
                </a:spcAft>
              </a:pPr>
              <a:t>3</a:t>
            </a:fld>
            <a:endParaRPr lang="en-US">
              <a:latin typeface="Calibri Light"/>
            </a:endParaRPr>
          </a:p>
        </p:txBody>
      </p:sp>
      <p:graphicFrame>
        <p:nvGraphicFramePr>
          <p:cNvPr id="16" name="Subtitle 2">
            <a:extLst>
              <a:ext uri="{FF2B5EF4-FFF2-40B4-BE49-F238E27FC236}">
                <a16:creationId xmlns:a16="http://schemas.microsoft.com/office/drawing/2014/main" id="{2F967EE9-5F76-496F-B644-E226AB61FCB5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476251" y="1896533"/>
          <a:ext cx="11239500" cy="407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3554-B7E1-4C17-88C0-F17C20EC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An agile plan tells the story of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47566-CC81-46C2-9CBA-99B74148AB48}"/>
              </a:ext>
            </a:extLst>
          </p:cNvPr>
          <p:cNvSpPr txBox="1"/>
          <p:nvPr/>
        </p:nvSpPr>
        <p:spPr>
          <a:xfrm>
            <a:off x="838200" y="1273306"/>
            <a:ext cx="739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Initially estimated in 13 Sprints</a:t>
            </a:r>
          </a:p>
          <a:p>
            <a:r>
              <a:rPr lang="en-US" dirty="0"/>
              <a:t>Ended up taking 22 Sprints in duration.</a:t>
            </a:r>
          </a:p>
          <a:p>
            <a:r>
              <a:rPr lang="en-US" dirty="0"/>
              <a:t>Would you consider it to be a good or a bad project?</a:t>
            </a:r>
          </a:p>
          <a:p>
            <a:r>
              <a:rPr lang="en-US" dirty="0"/>
              <a:t>What would you like to know about this project?</a:t>
            </a:r>
          </a:p>
        </p:txBody>
      </p:sp>
      <p:pic>
        <p:nvPicPr>
          <p:cNvPr id="10" name="Picture 2" descr="See the source image">
            <a:extLst>
              <a:ext uri="{FF2B5EF4-FFF2-40B4-BE49-F238E27FC236}">
                <a16:creationId xmlns:a16="http://schemas.microsoft.com/office/drawing/2014/main" id="{574FC5A1-FADD-4437-978A-5B5141F4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8E6FC8-FCB5-483D-83AB-BFC33526189D}"/>
              </a:ext>
            </a:extLst>
          </p:cNvPr>
          <p:cNvSpPr txBox="1"/>
          <p:nvPr/>
        </p:nvSpPr>
        <p:spPr>
          <a:xfrm>
            <a:off x="476249" y="596900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Burn Up Chart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E44D94-A7B3-4BFB-B084-039EAF3F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228" y="2530241"/>
            <a:ext cx="7084905" cy="35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522D-3085-401F-B669-5E662F4F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sz="3200" dirty="0"/>
              <a:t>Embracing changes, the </a:t>
            </a:r>
            <a:r>
              <a:rPr lang="en-US" sz="3200" i="1" dirty="0"/>
              <a:t>Agile</a:t>
            </a:r>
            <a:r>
              <a:rPr lang="en-US" sz="3200" dirty="0"/>
              <a:t> way</a:t>
            </a:r>
            <a:endParaRPr lang="en-US" sz="3200">
              <a:solidFill>
                <a:srgbClr val="133C41"/>
              </a:solidFill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60294-11EC-49D1-8A52-7778CADFC2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6253" y="2370667"/>
            <a:ext cx="5314948" cy="3598333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Flexibility to change the course of the project</a:t>
            </a:r>
          </a:p>
          <a:p>
            <a:r>
              <a:rPr lang="en-US" sz="1800" dirty="0">
                <a:latin typeface="+mn-lt"/>
              </a:rPr>
              <a:t>Early decision making (ROI)</a:t>
            </a:r>
          </a:p>
          <a:p>
            <a:r>
              <a:rPr lang="en-US" sz="1800" dirty="0">
                <a:latin typeface="+mn-lt"/>
              </a:rPr>
              <a:t>Scope-Resources-Timeline negotiation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14D8EC-004C-471F-B19F-75CF4BB23C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52" y="1439333"/>
            <a:ext cx="5314949" cy="836507"/>
          </a:xfrm>
        </p:spPr>
        <p:txBody>
          <a:bodyPr/>
          <a:lstStyle/>
          <a:p>
            <a:r>
              <a:rPr lang="en-US" dirty="0"/>
              <a:t>What are the benefits for clients on </a:t>
            </a:r>
          </a:p>
          <a:p>
            <a:r>
              <a:rPr lang="en-US" dirty="0"/>
              <a:t>having such a plan?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9DECC-5083-46BB-A0B0-A9E25456653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Estimation: Relative sizing of Story Points</a:t>
            </a:r>
          </a:p>
          <a:p>
            <a:r>
              <a:rPr lang="en-US" sz="1800" dirty="0">
                <a:latin typeface="+mn-lt"/>
              </a:rPr>
              <a:t>Backlog management</a:t>
            </a:r>
          </a:p>
          <a:p>
            <a:r>
              <a:rPr lang="en-US" sz="1800" dirty="0">
                <a:latin typeface="+mn-lt"/>
              </a:rPr>
              <a:t>Requirements management</a:t>
            </a:r>
          </a:p>
          <a:p>
            <a:r>
              <a:rPr lang="en-US" sz="1800" dirty="0">
                <a:latin typeface="+mn-lt"/>
              </a:rPr>
              <a:t>Transparency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81F1B7-96E2-494B-B5AD-C5F13C3A5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Practices required</a:t>
            </a:r>
          </a:p>
        </p:txBody>
      </p:sp>
    </p:spTree>
    <p:extLst>
      <p:ext uri="{BB962C8B-B14F-4D97-AF65-F5344CB8AC3E}">
        <p14:creationId xmlns:p14="http://schemas.microsoft.com/office/powerpoint/2010/main" val="60271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522D-3085-401F-B669-5E662F4F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none" lIns="0" tIns="45720" rIns="0" bIns="45720" rtlCol="0" anchor="ctr">
            <a:noAutofit/>
          </a:bodyPr>
          <a:lstStyle/>
          <a:p>
            <a:r>
              <a:rPr lang="en-US" sz="3200" dirty="0"/>
              <a:t>What </a:t>
            </a:r>
            <a:r>
              <a:rPr lang="en-US" sz="3200" b="1" dirty="0"/>
              <a:t>changes</a:t>
            </a:r>
            <a:r>
              <a:rPr lang="en-US" sz="3200" dirty="0"/>
              <a:t> should our Plan track?</a:t>
            </a:r>
            <a:endParaRPr lang="en-US" sz="3200">
              <a:cs typeface="Calibri Light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BB71E1-601A-4244-9D4E-840C5BFEDAC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00051" y="1491544"/>
          <a:ext cx="10928349" cy="4193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3EAD63F-B40E-45A5-9696-987DA670CEC1}"/>
              </a:ext>
            </a:extLst>
          </p:cNvPr>
          <p:cNvSpPr txBox="1"/>
          <p:nvPr/>
        </p:nvSpPr>
        <p:spPr>
          <a:xfrm>
            <a:off x="9319967" y="59891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...after each Sprint is done.</a:t>
            </a:r>
          </a:p>
        </p:txBody>
      </p:sp>
    </p:spTree>
    <p:extLst>
      <p:ext uri="{BB962C8B-B14F-4D97-AF65-F5344CB8AC3E}">
        <p14:creationId xmlns:p14="http://schemas.microsoft.com/office/powerpoint/2010/main" val="41852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4EB3D-B59F-433D-86E0-259BB4A2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Start with a Backlog</a:t>
            </a:r>
            <a:endParaRPr lang="en-US" sz="3200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E2562-57C1-402E-9C28-745481E9E7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>
                <a:latin typeface="+mn-lt"/>
              </a:rPr>
              <a:t>One, estimated, prioritized.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Items closer to be developed should have less uncertainty…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To comment: What estimation techniques do we use in our current projects?</a:t>
            </a:r>
            <a:endParaRPr lang="en-US" sz="1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D2F8-F819-4DBA-9583-10EF84DF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7"/>
            <a:fld id="{3A707DD9-E92B-45E8-BE0A-E6B2EDF345EB}" type="slidenum">
              <a:rPr lang="en-US">
                <a:latin typeface="Calibri Light"/>
              </a:rPr>
              <a:pPr defTabSz="914377"/>
              <a:t>7</a:t>
            </a:fld>
            <a:endParaRPr lang="en-US" dirty="0">
              <a:latin typeface="Calibri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728F2A-7FFC-43C7-B95C-935584FD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228" y="2530241"/>
            <a:ext cx="7084905" cy="355656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56AAD1-30AC-4B8C-AA53-3E88CC5E80DD}"/>
              </a:ext>
            </a:extLst>
          </p:cNvPr>
          <p:cNvCxnSpPr/>
          <p:nvPr/>
        </p:nvCxnSpPr>
        <p:spPr>
          <a:xfrm>
            <a:off x="1964267" y="3332480"/>
            <a:ext cx="2140373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9CCA7-6FEE-4FFA-8C87-8006BCFF2E13}"/>
              </a:ext>
            </a:extLst>
          </p:cNvPr>
          <p:cNvSpPr txBox="1"/>
          <p:nvPr/>
        </p:nvSpPr>
        <p:spPr>
          <a:xfrm>
            <a:off x="476250" y="2926080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Initial scope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EB6B560-DB30-44EC-ABC6-D4A3BE85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9426C8-8E2E-4BAC-9460-66836993AA86}"/>
              </a:ext>
            </a:extLst>
          </p:cNvPr>
          <p:cNvSpPr txBox="1"/>
          <p:nvPr/>
        </p:nvSpPr>
        <p:spPr>
          <a:xfrm>
            <a:off x="476250" y="5969000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Sample Backlog</a:t>
            </a:r>
          </a:p>
        </p:txBody>
      </p:sp>
    </p:spTree>
    <p:extLst>
      <p:ext uri="{BB962C8B-B14F-4D97-AF65-F5344CB8AC3E}">
        <p14:creationId xmlns:p14="http://schemas.microsoft.com/office/powerpoint/2010/main" val="37079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DC1-39A3-47A9-8593-AA617B2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</p:spPr>
        <p:txBody>
          <a:bodyPr wrap="non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Scope Changes</a:t>
            </a:r>
            <a:endParaRPr lang="en-US" sz="3200">
              <a:cs typeface="Calibri Light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63A7450-6079-4A00-B7D3-8003815BA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51" y="1439333"/>
            <a:ext cx="11239500" cy="457200"/>
          </a:xfrm>
        </p:spPr>
        <p:txBody>
          <a:bodyPr/>
          <a:lstStyle/>
          <a:p>
            <a:r>
              <a:rPr lang="en-US" dirty="0"/>
              <a:t>What changed? When? How much?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657296C-3586-42A0-A2AB-A25BB86D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</p:spPr>
        <p:txBody>
          <a:bodyPr/>
          <a:lstStyle/>
          <a:p>
            <a:pPr defTabSz="914377">
              <a:spcAft>
                <a:spcPts val="800"/>
              </a:spcAft>
            </a:pPr>
            <a:fld id="{3A707DD9-E92B-45E8-BE0A-E6B2EDF345EB}" type="slidenum">
              <a:rPr lang="en-US">
                <a:latin typeface="Calibri Light"/>
              </a:rPr>
              <a:pPr defTabSz="914377">
                <a:spcAft>
                  <a:spcPts val="800"/>
                </a:spcAft>
              </a:pPr>
              <a:t>8</a:t>
            </a:fld>
            <a:endParaRPr lang="en-US">
              <a:latin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61376F-6AF1-40DE-8732-84D3FF592D11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476251" y="1896533"/>
          <a:ext cx="11239500" cy="4072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2" descr="See the source image">
            <a:extLst>
              <a:ext uri="{FF2B5EF4-FFF2-40B4-BE49-F238E27FC236}">
                <a16:creationId xmlns:a16="http://schemas.microsoft.com/office/drawing/2014/main" id="{5B2EF54D-5DF5-4F93-A28B-69C07F11C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0CDAF5-C01F-4F74-8BC1-6DB5A761EA32}"/>
              </a:ext>
            </a:extLst>
          </p:cNvPr>
          <p:cNvSpPr txBox="1"/>
          <p:nvPr/>
        </p:nvSpPr>
        <p:spPr>
          <a:xfrm>
            <a:off x="476250" y="5969000"/>
            <a:ext cx="15626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Scope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DC1-39A3-47A9-8593-AA617B25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Team Velocity</a:t>
            </a:r>
            <a:endParaRPr lang="en-US" sz="32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6BA4-C8D8-4769-A666-D035CFFED0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0485" y="1397000"/>
            <a:ext cx="8913707" cy="2032000"/>
          </a:xfrm>
        </p:spPr>
        <p:txBody>
          <a:bodyPr/>
          <a:lstStyle/>
          <a:p>
            <a:r>
              <a:rPr lang="en-US" sz="1800" dirty="0"/>
              <a:t>The team’s delivery pace</a:t>
            </a:r>
          </a:p>
          <a:p>
            <a:r>
              <a:rPr lang="en-US" sz="1800" dirty="0"/>
              <a:t>Points done per Sprint</a:t>
            </a:r>
          </a:p>
          <a:p>
            <a:r>
              <a:rPr lang="en-US" sz="1800" dirty="0"/>
              <a:t>To comment: Have you faced issues tracking velocity for your teams?</a:t>
            </a:r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70CE6BB7-9A5A-4E85-AF45-803D13DB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47" y="5855788"/>
            <a:ext cx="939800" cy="62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5EB52B-D4F5-4C6D-A54B-FF17D452F026}"/>
              </a:ext>
            </a:extLst>
          </p:cNvPr>
          <p:cNvSpPr txBox="1"/>
          <p:nvPr/>
        </p:nvSpPr>
        <p:spPr>
          <a:xfrm>
            <a:off x="476250" y="5969000"/>
            <a:ext cx="92660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377"/>
            <a:r>
              <a:rPr lang="en-US" dirty="0">
                <a:solidFill>
                  <a:srgbClr val="222222"/>
                </a:solidFill>
                <a:latin typeface="Calibri"/>
              </a:rPr>
              <a:t>Velocity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4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1232</Words>
  <Application>Microsoft Office PowerPoint</Application>
  <PresentationFormat>Widescreen</PresentationFormat>
  <Paragraphs>274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Source Sans Pro</vt:lpstr>
      <vt:lpstr>Office Theme</vt:lpstr>
      <vt:lpstr>Embracing changes,  the Agile way</vt:lpstr>
      <vt:lpstr>PowerPoint Presentation</vt:lpstr>
      <vt:lpstr>Embracing changes, the Agile way</vt:lpstr>
      <vt:lpstr>An agile plan tells the story of the project</vt:lpstr>
      <vt:lpstr>Embracing changes, the Agile way</vt:lpstr>
      <vt:lpstr>What changes should our Plan track?</vt:lpstr>
      <vt:lpstr>Start with a Backlog</vt:lpstr>
      <vt:lpstr>Scope Changes</vt:lpstr>
      <vt:lpstr>Team Velocity</vt:lpstr>
      <vt:lpstr>Team Velocity</vt:lpstr>
      <vt:lpstr>Duration Estimates</vt:lpstr>
      <vt:lpstr>Team Capacity</vt:lpstr>
      <vt:lpstr>Velocity is relative to Capacity</vt:lpstr>
      <vt:lpstr>Adaptive Planning</vt:lpstr>
      <vt:lpstr>Future Capacity</vt:lpstr>
      <vt:lpstr>Everything together: Adaptive Estimates</vt:lpstr>
      <vt:lpstr>What changes should our Plan track?</vt:lpstr>
      <vt:lpstr>An agile plan tells the story of the project</vt:lpstr>
      <vt:lpstr>Embracing changes,  the Agile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Embracing changes,  the Agile way</dc:title>
  <dc:creator>Oscar Centeno</dc:creator>
  <cp:lastModifiedBy>Oscar Centeno</cp:lastModifiedBy>
  <cp:revision>1</cp:revision>
  <dcterms:created xsi:type="dcterms:W3CDTF">2021-07-09T09:06:07Z</dcterms:created>
  <dcterms:modified xsi:type="dcterms:W3CDTF">2021-07-09T09:10:24Z</dcterms:modified>
</cp:coreProperties>
</file>