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notesMasterIdLst>
    <p:notesMasterId r:id="rId24"/>
  </p:notesMasterIdLst>
  <p:sldIdLst>
    <p:sldId id="256" r:id="rId2"/>
    <p:sldId id="266" r:id="rId3"/>
    <p:sldId id="267" r:id="rId4"/>
    <p:sldId id="288" r:id="rId5"/>
    <p:sldId id="290" r:id="rId6"/>
    <p:sldId id="301" r:id="rId7"/>
    <p:sldId id="302" r:id="rId8"/>
    <p:sldId id="303" r:id="rId9"/>
    <p:sldId id="304" r:id="rId10"/>
    <p:sldId id="261" r:id="rId11"/>
    <p:sldId id="271" r:id="rId12"/>
    <p:sldId id="270" r:id="rId13"/>
    <p:sldId id="272" r:id="rId14"/>
    <p:sldId id="296" r:id="rId15"/>
    <p:sldId id="273" r:id="rId16"/>
    <p:sldId id="306" r:id="rId17"/>
    <p:sldId id="305" r:id="rId18"/>
    <p:sldId id="274" r:id="rId19"/>
    <p:sldId id="279" r:id="rId20"/>
    <p:sldId id="280" r:id="rId21"/>
    <p:sldId id="298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on" id="{7A4C025D-050C-46C3-B89F-93EC8D1A84FC}">
          <p14:sldIdLst>
            <p14:sldId id="256"/>
            <p14:sldId id="266"/>
            <p14:sldId id="267"/>
          </p14:sldIdLst>
        </p14:section>
        <p14:section name="El problema" id="{D6229BC3-CA13-425B-9FED-E1124DE8F9E9}">
          <p14:sldIdLst>
            <p14:sldId id="288"/>
            <p14:sldId id="290"/>
            <p14:sldId id="301"/>
            <p14:sldId id="302"/>
            <p14:sldId id="303"/>
            <p14:sldId id="304"/>
          </p14:sldIdLst>
        </p14:section>
        <p14:section name="Spec by example" id="{1F2E3606-063D-42F3-874C-C9963B2877B7}">
          <p14:sldIdLst>
            <p14:sldId id="261"/>
            <p14:sldId id="271"/>
            <p14:sldId id="270"/>
            <p14:sldId id="272"/>
            <p14:sldId id="296"/>
            <p14:sldId id="273"/>
            <p14:sldId id="306"/>
            <p14:sldId id="305"/>
            <p14:sldId id="274"/>
            <p14:sldId id="279"/>
            <p14:sldId id="280"/>
            <p14:sldId id="298"/>
            <p14:sldId id="277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0" autoAdjust="0"/>
    <p:restoredTop sz="87363" autoAdjust="0"/>
  </p:normalViewPr>
  <p:slideViewPr>
    <p:cSldViewPr snapToGrid="0">
      <p:cViewPr>
        <p:scale>
          <a:sx n="70" d="100"/>
          <a:sy n="70" d="100"/>
        </p:scale>
        <p:origin x="-540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7B5313-5EDD-4019-B0B2-B457BE6F4146}" type="doc">
      <dgm:prSet loTypeId="urn:microsoft.com/office/officeart/2005/8/layout/process1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F1CB210-C3B0-41D2-B132-68822290F20B}">
      <dgm:prSet phldrT="[Text]" custT="1"/>
      <dgm:spPr/>
      <dgm:t>
        <a:bodyPr/>
        <a:lstStyle/>
        <a:p>
          <a:r>
            <a:rPr lang="es-CR" sz="2400" dirty="0" smtClean="0"/>
            <a:t>Ejemplos Clave</a:t>
          </a:r>
          <a:endParaRPr lang="en-US" sz="2400" dirty="0"/>
        </a:p>
      </dgm:t>
    </dgm:pt>
    <dgm:pt modelId="{3EAD2E25-A840-4CCD-A9F7-CDC185B511FB}" type="parTrans" cxnId="{F2B12970-2C84-4F60-BF0B-33F248008F75}">
      <dgm:prSet/>
      <dgm:spPr/>
      <dgm:t>
        <a:bodyPr/>
        <a:lstStyle/>
        <a:p>
          <a:endParaRPr lang="en-US"/>
        </a:p>
      </dgm:t>
    </dgm:pt>
    <dgm:pt modelId="{52078FF1-CFCF-4FCE-8063-65D9317AF517}" type="sibTrans" cxnId="{F2B12970-2C84-4F60-BF0B-33F248008F75}">
      <dgm:prSet/>
      <dgm:spPr/>
      <dgm:t>
        <a:bodyPr/>
        <a:lstStyle/>
        <a:p>
          <a:endParaRPr lang="en-US"/>
        </a:p>
      </dgm:t>
    </dgm:pt>
    <dgm:pt modelId="{2A4F9878-FC56-4024-8EA0-A7CDD5646BF8}">
      <dgm:prSet phldrT="[Text]" custT="1"/>
      <dgm:spPr/>
      <dgm:t>
        <a:bodyPr/>
        <a:lstStyle/>
        <a:p>
          <a:r>
            <a:rPr lang="es-CR" sz="2400" dirty="0" smtClean="0"/>
            <a:t>Especificación con Ejemplos</a:t>
          </a:r>
          <a:endParaRPr lang="en-US" sz="2400" dirty="0"/>
        </a:p>
      </dgm:t>
    </dgm:pt>
    <dgm:pt modelId="{B92E2F66-9BD5-4EF7-8CB2-86426FB4117A}" type="parTrans" cxnId="{DED076FE-8BCC-497F-A666-A37F64500EC6}">
      <dgm:prSet/>
      <dgm:spPr/>
      <dgm:t>
        <a:bodyPr/>
        <a:lstStyle/>
        <a:p>
          <a:endParaRPr lang="en-US"/>
        </a:p>
      </dgm:t>
    </dgm:pt>
    <dgm:pt modelId="{58BF5103-75B0-4E2A-B6AF-CC479AF3144F}" type="sibTrans" cxnId="{DED076FE-8BCC-497F-A666-A37F64500EC6}">
      <dgm:prSet/>
      <dgm:spPr/>
      <dgm:t>
        <a:bodyPr/>
        <a:lstStyle/>
        <a:p>
          <a:endParaRPr lang="en-US"/>
        </a:p>
      </dgm:t>
    </dgm:pt>
    <dgm:pt modelId="{367C84AB-F23E-4FDC-B17A-C1910B5435CA}">
      <dgm:prSet phldrT="[Text]" custT="1"/>
      <dgm:spPr/>
      <dgm:t>
        <a:bodyPr/>
        <a:lstStyle/>
        <a:p>
          <a:r>
            <a:rPr lang="es-CR" sz="2400" dirty="0" smtClean="0"/>
            <a:t>Especificación Ejecutable</a:t>
          </a:r>
          <a:endParaRPr lang="en-US" sz="2400" dirty="0"/>
        </a:p>
      </dgm:t>
    </dgm:pt>
    <dgm:pt modelId="{807C904C-E4CD-44D5-BC22-73BA741154AC}" type="parTrans" cxnId="{B64D59CD-61D5-4881-B700-74927010CEA6}">
      <dgm:prSet/>
      <dgm:spPr/>
      <dgm:t>
        <a:bodyPr/>
        <a:lstStyle/>
        <a:p>
          <a:endParaRPr lang="en-US"/>
        </a:p>
      </dgm:t>
    </dgm:pt>
    <dgm:pt modelId="{2398B78F-1855-40FC-B242-5B73FBE442A8}" type="sibTrans" cxnId="{B64D59CD-61D5-4881-B700-74927010CEA6}">
      <dgm:prSet/>
      <dgm:spPr/>
      <dgm:t>
        <a:bodyPr/>
        <a:lstStyle/>
        <a:p>
          <a:endParaRPr lang="en-US"/>
        </a:p>
      </dgm:t>
    </dgm:pt>
    <dgm:pt modelId="{4C78C2C7-5AEF-49EB-85FC-849C9D0129DE}">
      <dgm:prSet phldrT="[Text]" custT="1"/>
      <dgm:spPr/>
      <dgm:t>
        <a:bodyPr/>
        <a:lstStyle/>
        <a:p>
          <a:r>
            <a:rPr lang="es-CR" sz="2400" dirty="0" smtClean="0"/>
            <a:t>Documentación Viva</a:t>
          </a:r>
          <a:endParaRPr lang="en-US" sz="2400" dirty="0"/>
        </a:p>
      </dgm:t>
    </dgm:pt>
    <dgm:pt modelId="{9478B6A5-CD81-42BD-BCDA-6D5B734B0D7B}" type="parTrans" cxnId="{F634DE2A-67CF-4B66-8C50-1F585F4DD80E}">
      <dgm:prSet/>
      <dgm:spPr/>
      <dgm:t>
        <a:bodyPr/>
        <a:lstStyle/>
        <a:p>
          <a:endParaRPr lang="en-US"/>
        </a:p>
      </dgm:t>
    </dgm:pt>
    <dgm:pt modelId="{0C972B14-E274-48B3-BF9A-491355051192}" type="sibTrans" cxnId="{F634DE2A-67CF-4B66-8C50-1F585F4DD80E}">
      <dgm:prSet/>
      <dgm:spPr/>
      <dgm:t>
        <a:bodyPr/>
        <a:lstStyle/>
        <a:p>
          <a:endParaRPr lang="en-US"/>
        </a:p>
      </dgm:t>
    </dgm:pt>
    <dgm:pt modelId="{127B2901-52E8-4CCE-965C-F8B328B17D66}" type="pres">
      <dgm:prSet presAssocID="{F37B5313-5EDD-4019-B0B2-B457BE6F414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F4AC25-65F3-4933-8A88-D3D7742E370A}" type="pres">
      <dgm:prSet presAssocID="{0F1CB210-C3B0-41D2-B132-68822290F20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39894-F83D-4702-8D29-13D22A06A27C}" type="pres">
      <dgm:prSet presAssocID="{52078FF1-CFCF-4FCE-8063-65D9317AF517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8D2F887-77EE-4190-8780-660498D18F88}" type="pres">
      <dgm:prSet presAssocID="{52078FF1-CFCF-4FCE-8063-65D9317AF517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9FA849E-717D-43F5-ACE9-9639D81A8645}" type="pres">
      <dgm:prSet presAssocID="{2A4F9878-FC56-4024-8EA0-A7CDD5646BF8}" presName="node" presStyleLbl="node1" presStyleIdx="1" presStyleCnt="4" custScaleX="1304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83150-81A7-4521-AC28-95430F6F7734}" type="pres">
      <dgm:prSet presAssocID="{58BF5103-75B0-4E2A-B6AF-CC479AF3144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D54F0FB-8B50-42C8-9067-4133612C3EF4}" type="pres">
      <dgm:prSet presAssocID="{58BF5103-75B0-4E2A-B6AF-CC479AF3144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C39BE9A-5000-41DF-9715-6CDE0925001D}" type="pres">
      <dgm:prSet presAssocID="{367C84AB-F23E-4FDC-B17A-C1910B5435CA}" presName="node" presStyleLbl="node1" presStyleIdx="2" presStyleCnt="4" custScaleX="1336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9DCEA3-C7F8-4105-A0D2-F70D26BF7FDB}" type="pres">
      <dgm:prSet presAssocID="{2398B78F-1855-40FC-B242-5B73FBE442A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4130665-29AD-456E-9999-7BB3512CC5BA}" type="pres">
      <dgm:prSet presAssocID="{2398B78F-1855-40FC-B242-5B73FBE442A8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5A35CF05-8EA4-415C-9F34-B2DBE5E0CD3D}" type="pres">
      <dgm:prSet presAssocID="{4C78C2C7-5AEF-49EB-85FC-849C9D0129DE}" presName="node" presStyleLbl="node1" presStyleIdx="3" presStyleCnt="4" custScaleX="158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2FF33A-2BFC-40CB-B318-19A15FEB6546}" type="presOf" srcId="{2398B78F-1855-40FC-B242-5B73FBE442A8}" destId="{A49DCEA3-C7F8-4105-A0D2-F70D26BF7FDB}" srcOrd="0" destOrd="0" presId="urn:microsoft.com/office/officeart/2005/8/layout/process1"/>
    <dgm:cxn modelId="{F2B12970-2C84-4F60-BF0B-33F248008F75}" srcId="{F37B5313-5EDD-4019-B0B2-B457BE6F4146}" destId="{0F1CB210-C3B0-41D2-B132-68822290F20B}" srcOrd="0" destOrd="0" parTransId="{3EAD2E25-A840-4CCD-A9F7-CDC185B511FB}" sibTransId="{52078FF1-CFCF-4FCE-8063-65D9317AF517}"/>
    <dgm:cxn modelId="{CE6696D5-1525-48AB-88F9-C56CAEADEC2A}" type="presOf" srcId="{4C78C2C7-5AEF-49EB-85FC-849C9D0129DE}" destId="{5A35CF05-8EA4-415C-9F34-B2DBE5E0CD3D}" srcOrd="0" destOrd="0" presId="urn:microsoft.com/office/officeart/2005/8/layout/process1"/>
    <dgm:cxn modelId="{1EE06D5F-278F-4129-8124-D2D1591DF788}" type="presOf" srcId="{58BF5103-75B0-4E2A-B6AF-CC479AF3144F}" destId="{BD54F0FB-8B50-42C8-9067-4133612C3EF4}" srcOrd="1" destOrd="0" presId="urn:microsoft.com/office/officeart/2005/8/layout/process1"/>
    <dgm:cxn modelId="{E445E301-DEEF-4CF5-ACCF-69426D8675AD}" type="presOf" srcId="{52078FF1-CFCF-4FCE-8063-65D9317AF517}" destId="{58D2F887-77EE-4190-8780-660498D18F88}" srcOrd="1" destOrd="0" presId="urn:microsoft.com/office/officeart/2005/8/layout/process1"/>
    <dgm:cxn modelId="{DED076FE-8BCC-497F-A666-A37F64500EC6}" srcId="{F37B5313-5EDD-4019-B0B2-B457BE6F4146}" destId="{2A4F9878-FC56-4024-8EA0-A7CDD5646BF8}" srcOrd="1" destOrd="0" parTransId="{B92E2F66-9BD5-4EF7-8CB2-86426FB4117A}" sibTransId="{58BF5103-75B0-4E2A-B6AF-CC479AF3144F}"/>
    <dgm:cxn modelId="{F67D034D-4135-4BED-916D-4D3B260978C3}" type="presOf" srcId="{52078FF1-CFCF-4FCE-8063-65D9317AF517}" destId="{11239894-F83D-4702-8D29-13D22A06A27C}" srcOrd="0" destOrd="0" presId="urn:microsoft.com/office/officeart/2005/8/layout/process1"/>
    <dgm:cxn modelId="{51CAEDD2-2535-405B-9724-CB6E5A7A52D9}" type="presOf" srcId="{58BF5103-75B0-4E2A-B6AF-CC479AF3144F}" destId="{FDA83150-81A7-4521-AC28-95430F6F7734}" srcOrd="0" destOrd="0" presId="urn:microsoft.com/office/officeart/2005/8/layout/process1"/>
    <dgm:cxn modelId="{554C19EE-7BFA-4122-BE01-69211F5E1C9A}" type="presOf" srcId="{F37B5313-5EDD-4019-B0B2-B457BE6F4146}" destId="{127B2901-52E8-4CCE-965C-F8B328B17D66}" srcOrd="0" destOrd="0" presId="urn:microsoft.com/office/officeart/2005/8/layout/process1"/>
    <dgm:cxn modelId="{2DEBBE2E-7E0D-45CA-AB6D-E8BD0D8C66E2}" type="presOf" srcId="{367C84AB-F23E-4FDC-B17A-C1910B5435CA}" destId="{DC39BE9A-5000-41DF-9715-6CDE0925001D}" srcOrd="0" destOrd="0" presId="urn:microsoft.com/office/officeart/2005/8/layout/process1"/>
    <dgm:cxn modelId="{F634DE2A-67CF-4B66-8C50-1F585F4DD80E}" srcId="{F37B5313-5EDD-4019-B0B2-B457BE6F4146}" destId="{4C78C2C7-5AEF-49EB-85FC-849C9D0129DE}" srcOrd="3" destOrd="0" parTransId="{9478B6A5-CD81-42BD-BCDA-6D5B734B0D7B}" sibTransId="{0C972B14-E274-48B3-BF9A-491355051192}"/>
    <dgm:cxn modelId="{0B8E0E38-50CF-4FFD-BE3B-8FC357A9EC7B}" type="presOf" srcId="{2A4F9878-FC56-4024-8EA0-A7CDD5646BF8}" destId="{39FA849E-717D-43F5-ACE9-9639D81A8645}" srcOrd="0" destOrd="0" presId="urn:microsoft.com/office/officeart/2005/8/layout/process1"/>
    <dgm:cxn modelId="{923CA6DD-EA70-48E8-AB8F-7371366AE165}" type="presOf" srcId="{2398B78F-1855-40FC-B242-5B73FBE442A8}" destId="{44130665-29AD-456E-9999-7BB3512CC5BA}" srcOrd="1" destOrd="0" presId="urn:microsoft.com/office/officeart/2005/8/layout/process1"/>
    <dgm:cxn modelId="{718A03B3-D369-4786-93FB-D8D72D11FBBA}" type="presOf" srcId="{0F1CB210-C3B0-41D2-B132-68822290F20B}" destId="{1BF4AC25-65F3-4933-8A88-D3D7742E370A}" srcOrd="0" destOrd="0" presId="urn:microsoft.com/office/officeart/2005/8/layout/process1"/>
    <dgm:cxn modelId="{B64D59CD-61D5-4881-B700-74927010CEA6}" srcId="{F37B5313-5EDD-4019-B0B2-B457BE6F4146}" destId="{367C84AB-F23E-4FDC-B17A-C1910B5435CA}" srcOrd="2" destOrd="0" parTransId="{807C904C-E4CD-44D5-BC22-73BA741154AC}" sibTransId="{2398B78F-1855-40FC-B242-5B73FBE442A8}"/>
    <dgm:cxn modelId="{FADCD27A-50A5-4839-A3AF-E2A67D4E0380}" type="presParOf" srcId="{127B2901-52E8-4CCE-965C-F8B328B17D66}" destId="{1BF4AC25-65F3-4933-8A88-D3D7742E370A}" srcOrd="0" destOrd="0" presId="urn:microsoft.com/office/officeart/2005/8/layout/process1"/>
    <dgm:cxn modelId="{90887BAB-65AF-4161-815A-D1A4661E4A84}" type="presParOf" srcId="{127B2901-52E8-4CCE-965C-F8B328B17D66}" destId="{11239894-F83D-4702-8D29-13D22A06A27C}" srcOrd="1" destOrd="0" presId="urn:microsoft.com/office/officeart/2005/8/layout/process1"/>
    <dgm:cxn modelId="{C5C72F95-6E86-4A3B-A13E-F3D8904828C8}" type="presParOf" srcId="{11239894-F83D-4702-8D29-13D22A06A27C}" destId="{58D2F887-77EE-4190-8780-660498D18F88}" srcOrd="0" destOrd="0" presId="urn:microsoft.com/office/officeart/2005/8/layout/process1"/>
    <dgm:cxn modelId="{6003480F-AEEA-438D-BACD-41A4A32B23F5}" type="presParOf" srcId="{127B2901-52E8-4CCE-965C-F8B328B17D66}" destId="{39FA849E-717D-43F5-ACE9-9639D81A8645}" srcOrd="2" destOrd="0" presId="urn:microsoft.com/office/officeart/2005/8/layout/process1"/>
    <dgm:cxn modelId="{26D70EA4-8773-4087-AFA0-5E97D69BF23B}" type="presParOf" srcId="{127B2901-52E8-4CCE-965C-F8B328B17D66}" destId="{FDA83150-81A7-4521-AC28-95430F6F7734}" srcOrd="3" destOrd="0" presId="urn:microsoft.com/office/officeart/2005/8/layout/process1"/>
    <dgm:cxn modelId="{18AE70DB-2F5E-4341-B313-98C0BD283E5B}" type="presParOf" srcId="{FDA83150-81A7-4521-AC28-95430F6F7734}" destId="{BD54F0FB-8B50-42C8-9067-4133612C3EF4}" srcOrd="0" destOrd="0" presId="urn:microsoft.com/office/officeart/2005/8/layout/process1"/>
    <dgm:cxn modelId="{443CF2CD-4E96-4C91-99E1-4EB4FE0F2A00}" type="presParOf" srcId="{127B2901-52E8-4CCE-965C-F8B328B17D66}" destId="{DC39BE9A-5000-41DF-9715-6CDE0925001D}" srcOrd="4" destOrd="0" presId="urn:microsoft.com/office/officeart/2005/8/layout/process1"/>
    <dgm:cxn modelId="{502723CE-E3C1-4776-83EE-C07333C9C449}" type="presParOf" srcId="{127B2901-52E8-4CCE-965C-F8B328B17D66}" destId="{A49DCEA3-C7F8-4105-A0D2-F70D26BF7FDB}" srcOrd="5" destOrd="0" presId="urn:microsoft.com/office/officeart/2005/8/layout/process1"/>
    <dgm:cxn modelId="{B53D11A4-A7F0-49C6-9A3A-031E78611A51}" type="presParOf" srcId="{A49DCEA3-C7F8-4105-A0D2-F70D26BF7FDB}" destId="{44130665-29AD-456E-9999-7BB3512CC5BA}" srcOrd="0" destOrd="0" presId="urn:microsoft.com/office/officeart/2005/8/layout/process1"/>
    <dgm:cxn modelId="{04C3391E-ABE2-4363-A3BD-47175CFAFBC4}" type="presParOf" srcId="{127B2901-52E8-4CCE-965C-F8B328B17D66}" destId="{5A35CF05-8EA4-415C-9F34-B2DBE5E0CD3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7B5313-5EDD-4019-B0B2-B457BE6F4146}" type="doc">
      <dgm:prSet loTypeId="urn:microsoft.com/office/officeart/2005/8/layout/process1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F1CB210-C3B0-41D2-B132-68822290F20B}">
      <dgm:prSet phldrT="[Text]"/>
      <dgm:spPr/>
      <dgm:t>
        <a:bodyPr/>
        <a:lstStyle/>
        <a:p>
          <a:r>
            <a:rPr lang="es-CR" dirty="0" smtClean="0"/>
            <a:t>Ejemplos Clave</a:t>
          </a:r>
          <a:endParaRPr lang="en-US" dirty="0"/>
        </a:p>
      </dgm:t>
    </dgm:pt>
    <dgm:pt modelId="{3EAD2E25-A840-4CCD-A9F7-CDC185B511FB}" type="parTrans" cxnId="{F2B12970-2C84-4F60-BF0B-33F248008F75}">
      <dgm:prSet/>
      <dgm:spPr/>
      <dgm:t>
        <a:bodyPr/>
        <a:lstStyle/>
        <a:p>
          <a:endParaRPr lang="en-US"/>
        </a:p>
      </dgm:t>
    </dgm:pt>
    <dgm:pt modelId="{52078FF1-CFCF-4FCE-8063-65D9317AF517}" type="sibTrans" cxnId="{F2B12970-2C84-4F60-BF0B-33F248008F75}">
      <dgm:prSet/>
      <dgm:spPr/>
      <dgm:t>
        <a:bodyPr/>
        <a:lstStyle/>
        <a:p>
          <a:endParaRPr lang="en-US"/>
        </a:p>
      </dgm:t>
    </dgm:pt>
    <dgm:pt modelId="{2A4F9878-FC56-4024-8EA0-A7CDD5646BF8}">
      <dgm:prSet phldrT="[Text]"/>
      <dgm:spPr/>
      <dgm:t>
        <a:bodyPr/>
        <a:lstStyle/>
        <a:p>
          <a:r>
            <a:rPr lang="es-CR" dirty="0" smtClean="0"/>
            <a:t>Especificación con Ejemplos</a:t>
          </a:r>
          <a:endParaRPr lang="en-US" dirty="0"/>
        </a:p>
      </dgm:t>
    </dgm:pt>
    <dgm:pt modelId="{B92E2F66-9BD5-4EF7-8CB2-86426FB4117A}" type="parTrans" cxnId="{DED076FE-8BCC-497F-A666-A37F64500EC6}">
      <dgm:prSet/>
      <dgm:spPr/>
      <dgm:t>
        <a:bodyPr/>
        <a:lstStyle/>
        <a:p>
          <a:endParaRPr lang="en-US"/>
        </a:p>
      </dgm:t>
    </dgm:pt>
    <dgm:pt modelId="{58BF5103-75B0-4E2A-B6AF-CC479AF3144F}" type="sibTrans" cxnId="{DED076FE-8BCC-497F-A666-A37F64500EC6}">
      <dgm:prSet/>
      <dgm:spPr/>
      <dgm:t>
        <a:bodyPr/>
        <a:lstStyle/>
        <a:p>
          <a:endParaRPr lang="en-US"/>
        </a:p>
      </dgm:t>
    </dgm:pt>
    <dgm:pt modelId="{367C84AB-F23E-4FDC-B17A-C1910B5435CA}">
      <dgm:prSet phldrT="[Text]"/>
      <dgm:spPr/>
      <dgm:t>
        <a:bodyPr/>
        <a:lstStyle/>
        <a:p>
          <a:r>
            <a:rPr lang="es-CR" dirty="0" smtClean="0"/>
            <a:t>Especificación Ejecutable</a:t>
          </a:r>
          <a:endParaRPr lang="en-US" dirty="0"/>
        </a:p>
      </dgm:t>
    </dgm:pt>
    <dgm:pt modelId="{807C904C-E4CD-44D5-BC22-73BA741154AC}" type="parTrans" cxnId="{B64D59CD-61D5-4881-B700-74927010CEA6}">
      <dgm:prSet/>
      <dgm:spPr/>
      <dgm:t>
        <a:bodyPr/>
        <a:lstStyle/>
        <a:p>
          <a:endParaRPr lang="en-US"/>
        </a:p>
      </dgm:t>
    </dgm:pt>
    <dgm:pt modelId="{2398B78F-1855-40FC-B242-5B73FBE442A8}" type="sibTrans" cxnId="{B64D59CD-61D5-4881-B700-74927010CEA6}">
      <dgm:prSet/>
      <dgm:spPr/>
      <dgm:t>
        <a:bodyPr/>
        <a:lstStyle/>
        <a:p>
          <a:endParaRPr lang="en-US"/>
        </a:p>
      </dgm:t>
    </dgm:pt>
    <dgm:pt modelId="{4C78C2C7-5AEF-49EB-85FC-849C9D0129DE}">
      <dgm:prSet phldrT="[Text]"/>
      <dgm:spPr/>
      <dgm:t>
        <a:bodyPr/>
        <a:lstStyle/>
        <a:p>
          <a:r>
            <a:rPr lang="es-CR" dirty="0" smtClean="0"/>
            <a:t>Documentación Viva</a:t>
          </a:r>
          <a:endParaRPr lang="en-US" dirty="0"/>
        </a:p>
      </dgm:t>
    </dgm:pt>
    <dgm:pt modelId="{9478B6A5-CD81-42BD-BCDA-6D5B734B0D7B}" type="parTrans" cxnId="{F634DE2A-67CF-4B66-8C50-1F585F4DD80E}">
      <dgm:prSet/>
      <dgm:spPr/>
      <dgm:t>
        <a:bodyPr/>
        <a:lstStyle/>
        <a:p>
          <a:endParaRPr lang="en-US"/>
        </a:p>
      </dgm:t>
    </dgm:pt>
    <dgm:pt modelId="{0C972B14-E274-48B3-BF9A-491355051192}" type="sibTrans" cxnId="{F634DE2A-67CF-4B66-8C50-1F585F4DD80E}">
      <dgm:prSet/>
      <dgm:spPr/>
      <dgm:t>
        <a:bodyPr/>
        <a:lstStyle/>
        <a:p>
          <a:endParaRPr lang="en-US"/>
        </a:p>
      </dgm:t>
    </dgm:pt>
    <dgm:pt modelId="{127B2901-52E8-4CCE-965C-F8B328B17D66}" type="pres">
      <dgm:prSet presAssocID="{F37B5313-5EDD-4019-B0B2-B457BE6F414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F4AC25-65F3-4933-8A88-D3D7742E370A}" type="pres">
      <dgm:prSet presAssocID="{0F1CB210-C3B0-41D2-B132-68822290F20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39894-F83D-4702-8D29-13D22A06A27C}" type="pres">
      <dgm:prSet presAssocID="{52078FF1-CFCF-4FCE-8063-65D9317AF517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8D2F887-77EE-4190-8780-660498D18F88}" type="pres">
      <dgm:prSet presAssocID="{52078FF1-CFCF-4FCE-8063-65D9317AF517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9FA849E-717D-43F5-ACE9-9639D81A8645}" type="pres">
      <dgm:prSet presAssocID="{2A4F9878-FC56-4024-8EA0-A7CDD5646BF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83150-81A7-4521-AC28-95430F6F7734}" type="pres">
      <dgm:prSet presAssocID="{58BF5103-75B0-4E2A-B6AF-CC479AF3144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D54F0FB-8B50-42C8-9067-4133612C3EF4}" type="pres">
      <dgm:prSet presAssocID="{58BF5103-75B0-4E2A-B6AF-CC479AF3144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C39BE9A-5000-41DF-9715-6CDE0925001D}" type="pres">
      <dgm:prSet presAssocID="{367C84AB-F23E-4FDC-B17A-C1910B5435C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9DCEA3-C7F8-4105-A0D2-F70D26BF7FDB}" type="pres">
      <dgm:prSet presAssocID="{2398B78F-1855-40FC-B242-5B73FBE442A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4130665-29AD-456E-9999-7BB3512CC5BA}" type="pres">
      <dgm:prSet presAssocID="{2398B78F-1855-40FC-B242-5B73FBE442A8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5A35CF05-8EA4-415C-9F34-B2DBE5E0CD3D}" type="pres">
      <dgm:prSet presAssocID="{4C78C2C7-5AEF-49EB-85FC-849C9D0129D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87C86E-B9AA-4CA0-8061-38BE2A153498}" type="presOf" srcId="{58BF5103-75B0-4E2A-B6AF-CC479AF3144F}" destId="{FDA83150-81A7-4521-AC28-95430F6F7734}" srcOrd="0" destOrd="0" presId="urn:microsoft.com/office/officeart/2005/8/layout/process1"/>
    <dgm:cxn modelId="{F2B12970-2C84-4F60-BF0B-33F248008F75}" srcId="{F37B5313-5EDD-4019-B0B2-B457BE6F4146}" destId="{0F1CB210-C3B0-41D2-B132-68822290F20B}" srcOrd="0" destOrd="0" parTransId="{3EAD2E25-A840-4CCD-A9F7-CDC185B511FB}" sibTransId="{52078FF1-CFCF-4FCE-8063-65D9317AF517}"/>
    <dgm:cxn modelId="{2370CD24-C1E9-444B-8908-26B9982E216F}" type="presOf" srcId="{0F1CB210-C3B0-41D2-B132-68822290F20B}" destId="{1BF4AC25-65F3-4933-8A88-D3D7742E370A}" srcOrd="0" destOrd="0" presId="urn:microsoft.com/office/officeart/2005/8/layout/process1"/>
    <dgm:cxn modelId="{1BCF3E52-5294-468C-ABCB-2462100D2136}" type="presOf" srcId="{52078FF1-CFCF-4FCE-8063-65D9317AF517}" destId="{11239894-F83D-4702-8D29-13D22A06A27C}" srcOrd="0" destOrd="0" presId="urn:microsoft.com/office/officeart/2005/8/layout/process1"/>
    <dgm:cxn modelId="{A0B444EB-248C-49D5-B2FD-4C3B9BAA276C}" type="presOf" srcId="{F37B5313-5EDD-4019-B0B2-B457BE6F4146}" destId="{127B2901-52E8-4CCE-965C-F8B328B17D66}" srcOrd="0" destOrd="0" presId="urn:microsoft.com/office/officeart/2005/8/layout/process1"/>
    <dgm:cxn modelId="{392E390D-1D01-4A7A-8AE3-A1B67FE32E45}" type="presOf" srcId="{58BF5103-75B0-4E2A-B6AF-CC479AF3144F}" destId="{BD54F0FB-8B50-42C8-9067-4133612C3EF4}" srcOrd="1" destOrd="0" presId="urn:microsoft.com/office/officeart/2005/8/layout/process1"/>
    <dgm:cxn modelId="{DED076FE-8BCC-497F-A666-A37F64500EC6}" srcId="{F37B5313-5EDD-4019-B0B2-B457BE6F4146}" destId="{2A4F9878-FC56-4024-8EA0-A7CDD5646BF8}" srcOrd="1" destOrd="0" parTransId="{B92E2F66-9BD5-4EF7-8CB2-86426FB4117A}" sibTransId="{58BF5103-75B0-4E2A-B6AF-CC479AF3144F}"/>
    <dgm:cxn modelId="{9786D255-F0EE-43C7-88BD-350761B1F39F}" type="presOf" srcId="{2398B78F-1855-40FC-B242-5B73FBE442A8}" destId="{44130665-29AD-456E-9999-7BB3512CC5BA}" srcOrd="1" destOrd="0" presId="urn:microsoft.com/office/officeart/2005/8/layout/process1"/>
    <dgm:cxn modelId="{C54512F4-D7B9-4EB8-914C-FC3595C29CC6}" type="presOf" srcId="{367C84AB-F23E-4FDC-B17A-C1910B5435CA}" destId="{DC39BE9A-5000-41DF-9715-6CDE0925001D}" srcOrd="0" destOrd="0" presId="urn:microsoft.com/office/officeart/2005/8/layout/process1"/>
    <dgm:cxn modelId="{850FC587-D633-42D7-8FF7-BF1052722284}" type="presOf" srcId="{2A4F9878-FC56-4024-8EA0-A7CDD5646BF8}" destId="{39FA849E-717D-43F5-ACE9-9639D81A8645}" srcOrd="0" destOrd="0" presId="urn:microsoft.com/office/officeart/2005/8/layout/process1"/>
    <dgm:cxn modelId="{5F5D2D24-4EED-46FE-9771-E5D7CAD93A34}" type="presOf" srcId="{2398B78F-1855-40FC-B242-5B73FBE442A8}" destId="{A49DCEA3-C7F8-4105-A0D2-F70D26BF7FDB}" srcOrd="0" destOrd="0" presId="urn:microsoft.com/office/officeart/2005/8/layout/process1"/>
    <dgm:cxn modelId="{61FD39A7-20E4-4C1E-AC09-5F7ABD96C693}" type="presOf" srcId="{4C78C2C7-5AEF-49EB-85FC-849C9D0129DE}" destId="{5A35CF05-8EA4-415C-9F34-B2DBE5E0CD3D}" srcOrd="0" destOrd="0" presId="urn:microsoft.com/office/officeart/2005/8/layout/process1"/>
    <dgm:cxn modelId="{F634DE2A-67CF-4B66-8C50-1F585F4DD80E}" srcId="{F37B5313-5EDD-4019-B0B2-B457BE6F4146}" destId="{4C78C2C7-5AEF-49EB-85FC-849C9D0129DE}" srcOrd="3" destOrd="0" parTransId="{9478B6A5-CD81-42BD-BCDA-6D5B734B0D7B}" sibTransId="{0C972B14-E274-48B3-BF9A-491355051192}"/>
    <dgm:cxn modelId="{CFF7678A-FF4A-4F81-AC38-A08411518123}" type="presOf" srcId="{52078FF1-CFCF-4FCE-8063-65D9317AF517}" destId="{58D2F887-77EE-4190-8780-660498D18F88}" srcOrd="1" destOrd="0" presId="urn:microsoft.com/office/officeart/2005/8/layout/process1"/>
    <dgm:cxn modelId="{B64D59CD-61D5-4881-B700-74927010CEA6}" srcId="{F37B5313-5EDD-4019-B0B2-B457BE6F4146}" destId="{367C84AB-F23E-4FDC-B17A-C1910B5435CA}" srcOrd="2" destOrd="0" parTransId="{807C904C-E4CD-44D5-BC22-73BA741154AC}" sibTransId="{2398B78F-1855-40FC-B242-5B73FBE442A8}"/>
    <dgm:cxn modelId="{A0D005CC-1A7E-4517-844E-F4D272B9C6B5}" type="presParOf" srcId="{127B2901-52E8-4CCE-965C-F8B328B17D66}" destId="{1BF4AC25-65F3-4933-8A88-D3D7742E370A}" srcOrd="0" destOrd="0" presId="urn:microsoft.com/office/officeart/2005/8/layout/process1"/>
    <dgm:cxn modelId="{6F415849-636E-4280-AD23-1CA2E1D47899}" type="presParOf" srcId="{127B2901-52E8-4CCE-965C-F8B328B17D66}" destId="{11239894-F83D-4702-8D29-13D22A06A27C}" srcOrd="1" destOrd="0" presId="urn:microsoft.com/office/officeart/2005/8/layout/process1"/>
    <dgm:cxn modelId="{D59D8797-2866-478D-A046-AB19ACB263DD}" type="presParOf" srcId="{11239894-F83D-4702-8D29-13D22A06A27C}" destId="{58D2F887-77EE-4190-8780-660498D18F88}" srcOrd="0" destOrd="0" presId="urn:microsoft.com/office/officeart/2005/8/layout/process1"/>
    <dgm:cxn modelId="{76B2BC28-1154-4A67-8E65-0ADA3FC316CE}" type="presParOf" srcId="{127B2901-52E8-4CCE-965C-F8B328B17D66}" destId="{39FA849E-717D-43F5-ACE9-9639D81A8645}" srcOrd="2" destOrd="0" presId="urn:microsoft.com/office/officeart/2005/8/layout/process1"/>
    <dgm:cxn modelId="{05AF4F1F-74FC-48DB-8DF8-A39B68A1FDC4}" type="presParOf" srcId="{127B2901-52E8-4CCE-965C-F8B328B17D66}" destId="{FDA83150-81A7-4521-AC28-95430F6F7734}" srcOrd="3" destOrd="0" presId="urn:microsoft.com/office/officeart/2005/8/layout/process1"/>
    <dgm:cxn modelId="{21369D48-C9C0-4F3E-9170-A177AD2B93A6}" type="presParOf" srcId="{FDA83150-81A7-4521-AC28-95430F6F7734}" destId="{BD54F0FB-8B50-42C8-9067-4133612C3EF4}" srcOrd="0" destOrd="0" presId="urn:microsoft.com/office/officeart/2005/8/layout/process1"/>
    <dgm:cxn modelId="{E442FDCB-66E0-4392-8E4F-9D744208FBC4}" type="presParOf" srcId="{127B2901-52E8-4CCE-965C-F8B328B17D66}" destId="{DC39BE9A-5000-41DF-9715-6CDE0925001D}" srcOrd="4" destOrd="0" presId="urn:microsoft.com/office/officeart/2005/8/layout/process1"/>
    <dgm:cxn modelId="{83D361DD-74E1-4924-8ADB-93B5D8E15CA4}" type="presParOf" srcId="{127B2901-52E8-4CCE-965C-F8B328B17D66}" destId="{A49DCEA3-C7F8-4105-A0D2-F70D26BF7FDB}" srcOrd="5" destOrd="0" presId="urn:microsoft.com/office/officeart/2005/8/layout/process1"/>
    <dgm:cxn modelId="{EAB7C8A0-1433-4B24-9325-C6C8255483FD}" type="presParOf" srcId="{A49DCEA3-C7F8-4105-A0D2-F70D26BF7FDB}" destId="{44130665-29AD-456E-9999-7BB3512CC5BA}" srcOrd="0" destOrd="0" presId="urn:microsoft.com/office/officeart/2005/8/layout/process1"/>
    <dgm:cxn modelId="{0404DC29-31D1-458A-B536-5E0020B85DAA}" type="presParOf" srcId="{127B2901-52E8-4CCE-965C-F8B328B17D66}" destId="{5A35CF05-8EA4-415C-9F34-B2DBE5E0CD3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4AC25-65F3-4933-8A88-D3D7742E370A}">
      <dsp:nvSpPr>
        <dsp:cNvPr id="0" name=""/>
        <dsp:cNvSpPr/>
      </dsp:nvSpPr>
      <dsp:spPr>
        <a:xfrm>
          <a:off x="9384" y="2725906"/>
          <a:ext cx="1858868" cy="11164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400" kern="1200" dirty="0" smtClean="0"/>
            <a:t>Ejemplos Clave</a:t>
          </a:r>
          <a:endParaRPr lang="en-US" sz="2400" kern="1200" dirty="0"/>
        </a:p>
      </dsp:txBody>
      <dsp:txXfrm>
        <a:off x="42083" y="2758605"/>
        <a:ext cx="1793470" cy="1051013"/>
      </dsp:txXfrm>
    </dsp:sp>
    <dsp:sp modelId="{11239894-F83D-4702-8D29-13D22A06A27C}">
      <dsp:nvSpPr>
        <dsp:cNvPr id="0" name=""/>
        <dsp:cNvSpPr/>
      </dsp:nvSpPr>
      <dsp:spPr>
        <a:xfrm>
          <a:off x="2054140" y="3053612"/>
          <a:ext cx="394080" cy="4609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054140" y="3145812"/>
        <a:ext cx="275856" cy="276599"/>
      </dsp:txXfrm>
    </dsp:sp>
    <dsp:sp modelId="{39FA849E-717D-43F5-ACE9-9639D81A8645}">
      <dsp:nvSpPr>
        <dsp:cNvPr id="0" name=""/>
        <dsp:cNvSpPr/>
      </dsp:nvSpPr>
      <dsp:spPr>
        <a:xfrm>
          <a:off x="2611800" y="2725906"/>
          <a:ext cx="2424095" cy="11164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400" kern="1200" dirty="0" smtClean="0"/>
            <a:t>Especificación con Ejemplos</a:t>
          </a:r>
          <a:endParaRPr lang="en-US" sz="2400" kern="1200" dirty="0"/>
        </a:p>
      </dsp:txBody>
      <dsp:txXfrm>
        <a:off x="2644499" y="2758605"/>
        <a:ext cx="2358697" cy="1051013"/>
      </dsp:txXfrm>
    </dsp:sp>
    <dsp:sp modelId="{FDA83150-81A7-4521-AC28-95430F6F7734}">
      <dsp:nvSpPr>
        <dsp:cNvPr id="0" name=""/>
        <dsp:cNvSpPr/>
      </dsp:nvSpPr>
      <dsp:spPr>
        <a:xfrm>
          <a:off x="5221782" y="3053612"/>
          <a:ext cx="394080" cy="4609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221782" y="3145812"/>
        <a:ext cx="275856" cy="276599"/>
      </dsp:txXfrm>
    </dsp:sp>
    <dsp:sp modelId="{DC39BE9A-5000-41DF-9715-6CDE0925001D}">
      <dsp:nvSpPr>
        <dsp:cNvPr id="0" name=""/>
        <dsp:cNvSpPr/>
      </dsp:nvSpPr>
      <dsp:spPr>
        <a:xfrm>
          <a:off x="5779443" y="2725906"/>
          <a:ext cx="2485196" cy="11164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400" kern="1200" dirty="0" smtClean="0"/>
            <a:t>Especificación Ejecutable</a:t>
          </a:r>
          <a:endParaRPr lang="en-US" sz="2400" kern="1200" dirty="0"/>
        </a:p>
      </dsp:txBody>
      <dsp:txXfrm>
        <a:off x="5812142" y="2758605"/>
        <a:ext cx="2419798" cy="1051013"/>
      </dsp:txXfrm>
    </dsp:sp>
    <dsp:sp modelId="{A49DCEA3-C7F8-4105-A0D2-F70D26BF7FDB}">
      <dsp:nvSpPr>
        <dsp:cNvPr id="0" name=""/>
        <dsp:cNvSpPr/>
      </dsp:nvSpPr>
      <dsp:spPr>
        <a:xfrm>
          <a:off x="8450526" y="3053612"/>
          <a:ext cx="394080" cy="4609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8450526" y="3145812"/>
        <a:ext cx="275856" cy="276599"/>
      </dsp:txXfrm>
    </dsp:sp>
    <dsp:sp modelId="{5A35CF05-8EA4-415C-9F34-B2DBE5E0CD3D}">
      <dsp:nvSpPr>
        <dsp:cNvPr id="0" name=""/>
        <dsp:cNvSpPr/>
      </dsp:nvSpPr>
      <dsp:spPr>
        <a:xfrm>
          <a:off x="9008186" y="2725906"/>
          <a:ext cx="2946901" cy="11164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400" kern="1200" dirty="0" smtClean="0"/>
            <a:t>Documentación Viva</a:t>
          </a:r>
          <a:endParaRPr lang="en-US" sz="2400" kern="1200" dirty="0"/>
        </a:p>
      </dsp:txBody>
      <dsp:txXfrm>
        <a:off x="9040885" y="2758605"/>
        <a:ext cx="2881503" cy="10510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4AC25-65F3-4933-8A88-D3D7742E370A}">
      <dsp:nvSpPr>
        <dsp:cNvPr id="0" name=""/>
        <dsp:cNvSpPr/>
      </dsp:nvSpPr>
      <dsp:spPr>
        <a:xfrm>
          <a:off x="5257" y="2594460"/>
          <a:ext cx="2298837" cy="13793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000" kern="1200" dirty="0" smtClean="0"/>
            <a:t>Ejemplos Clave</a:t>
          </a:r>
          <a:endParaRPr lang="en-US" sz="2000" kern="1200" dirty="0"/>
        </a:p>
      </dsp:txBody>
      <dsp:txXfrm>
        <a:off x="45655" y="2634858"/>
        <a:ext cx="2218041" cy="1298506"/>
      </dsp:txXfrm>
    </dsp:sp>
    <dsp:sp modelId="{11239894-F83D-4702-8D29-13D22A06A27C}">
      <dsp:nvSpPr>
        <dsp:cNvPr id="0" name=""/>
        <dsp:cNvSpPr/>
      </dsp:nvSpPr>
      <dsp:spPr>
        <a:xfrm>
          <a:off x="2533979" y="2999056"/>
          <a:ext cx="487353" cy="5701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533979" y="3113078"/>
        <a:ext cx="341147" cy="342067"/>
      </dsp:txXfrm>
    </dsp:sp>
    <dsp:sp modelId="{39FA849E-717D-43F5-ACE9-9639D81A8645}">
      <dsp:nvSpPr>
        <dsp:cNvPr id="0" name=""/>
        <dsp:cNvSpPr/>
      </dsp:nvSpPr>
      <dsp:spPr>
        <a:xfrm>
          <a:off x="3223630" y="2594460"/>
          <a:ext cx="2298837" cy="13793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000" kern="1200" dirty="0" smtClean="0"/>
            <a:t>Especificación con Ejemplos</a:t>
          </a:r>
          <a:endParaRPr lang="en-US" sz="2000" kern="1200" dirty="0"/>
        </a:p>
      </dsp:txBody>
      <dsp:txXfrm>
        <a:off x="3264028" y="2634858"/>
        <a:ext cx="2218041" cy="1298506"/>
      </dsp:txXfrm>
    </dsp:sp>
    <dsp:sp modelId="{FDA83150-81A7-4521-AC28-95430F6F7734}">
      <dsp:nvSpPr>
        <dsp:cNvPr id="0" name=""/>
        <dsp:cNvSpPr/>
      </dsp:nvSpPr>
      <dsp:spPr>
        <a:xfrm>
          <a:off x="5752352" y="2999056"/>
          <a:ext cx="487353" cy="5701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752352" y="3113078"/>
        <a:ext cx="341147" cy="342067"/>
      </dsp:txXfrm>
    </dsp:sp>
    <dsp:sp modelId="{DC39BE9A-5000-41DF-9715-6CDE0925001D}">
      <dsp:nvSpPr>
        <dsp:cNvPr id="0" name=""/>
        <dsp:cNvSpPr/>
      </dsp:nvSpPr>
      <dsp:spPr>
        <a:xfrm>
          <a:off x="6442004" y="2594460"/>
          <a:ext cx="2298837" cy="13793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000" kern="1200" dirty="0" smtClean="0"/>
            <a:t>Especificación Ejecutable</a:t>
          </a:r>
          <a:endParaRPr lang="en-US" sz="2000" kern="1200" dirty="0"/>
        </a:p>
      </dsp:txBody>
      <dsp:txXfrm>
        <a:off x="6482402" y="2634858"/>
        <a:ext cx="2218041" cy="1298506"/>
      </dsp:txXfrm>
    </dsp:sp>
    <dsp:sp modelId="{A49DCEA3-C7F8-4105-A0D2-F70D26BF7FDB}">
      <dsp:nvSpPr>
        <dsp:cNvPr id="0" name=""/>
        <dsp:cNvSpPr/>
      </dsp:nvSpPr>
      <dsp:spPr>
        <a:xfrm>
          <a:off x="8970725" y="2999056"/>
          <a:ext cx="487353" cy="5701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8970725" y="3113078"/>
        <a:ext cx="341147" cy="342067"/>
      </dsp:txXfrm>
    </dsp:sp>
    <dsp:sp modelId="{5A35CF05-8EA4-415C-9F34-B2DBE5E0CD3D}">
      <dsp:nvSpPr>
        <dsp:cNvPr id="0" name=""/>
        <dsp:cNvSpPr/>
      </dsp:nvSpPr>
      <dsp:spPr>
        <a:xfrm>
          <a:off x="9660377" y="2594460"/>
          <a:ext cx="2298837" cy="13793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000" kern="1200" dirty="0" smtClean="0"/>
            <a:t>Documentación Viva</a:t>
          </a:r>
          <a:endParaRPr lang="en-US" sz="2000" kern="1200" dirty="0"/>
        </a:p>
      </dsp:txBody>
      <dsp:txXfrm>
        <a:off x="9700775" y="2634858"/>
        <a:ext cx="2218041" cy="1298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56F23-EA9F-4617-B1DA-011EFD0CC45B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0F735-AEAE-4F3B-8BAF-43B018904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2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Antes de iniciar el desarrollo, mire</a:t>
            </a:r>
            <a:r>
              <a:rPr lang="es-CR" baseline="0" dirty="0" smtClean="0"/>
              <a:t> a las historias y piense si hay aspectos que los programadores </a:t>
            </a:r>
            <a:r>
              <a:rPr lang="es-CR" baseline="0" dirty="0" err="1" smtClean="0"/>
              <a:t>podrian</a:t>
            </a:r>
            <a:r>
              <a:rPr lang="es-CR" baseline="0" dirty="0" smtClean="0"/>
              <a:t> mal interpretar.</a:t>
            </a:r>
          </a:p>
          <a:p>
            <a:r>
              <a:rPr lang="es-CR" baseline="0" dirty="0" smtClean="0"/>
              <a:t>No es necesario proveer ejemplos para todo.</a:t>
            </a:r>
          </a:p>
          <a:p>
            <a:r>
              <a:rPr lang="es-CR" baseline="0" dirty="0" smtClean="0"/>
              <a:t>Estos ejemplos son para tener una buena comunicación, no para probar que el software funciona.</a:t>
            </a:r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0F735-AEAE-4F3B-8BAF-43B018904B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6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R" dirty="0" smtClean="0"/>
              <a:t>Cada duda y cada cambio se puede comparar contra la especificación ejecutable.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0F735-AEAE-4F3B-8BAF-43B018904B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err="1" smtClean="0"/>
              <a:t>Pickles</a:t>
            </a:r>
            <a:r>
              <a:rPr lang="es-CR" dirty="0" smtClean="0"/>
              <a:t> es una funcionalidad</a:t>
            </a:r>
            <a:r>
              <a:rPr lang="es-CR" baseline="0" dirty="0" smtClean="0"/>
              <a:t> que permite exportar los archivos gherkin a HTML.</a:t>
            </a:r>
          </a:p>
          <a:p>
            <a:r>
              <a:rPr lang="es-CR" dirty="0" smtClean="0"/>
              <a:t>http://www.picklesdoc.com/</a:t>
            </a:r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0F735-AEAE-4F3B-8BAF-43B018904B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2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0F735-AEAE-4F3B-8BAF-43B018904B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2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7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200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051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407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347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067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41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5/30/2015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88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5/30/2015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2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4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2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6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6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1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3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3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7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acceptancetesting.info/" TargetMode="External"/><Relationship Id="rId5" Type="http://schemas.openxmlformats.org/officeDocument/2006/relationships/image" Target="../media/image19.jpeg"/><Relationship Id="rId10" Type="http://schemas.openxmlformats.org/officeDocument/2006/relationships/hyperlink" Target="http://www.specflow.org/" TargetMode="External"/><Relationship Id="rId4" Type="http://schemas.openxmlformats.org/officeDocument/2006/relationships/image" Target="../media/image18.jpeg"/><Relationship Id="rId9" Type="http://schemas.openxmlformats.org/officeDocument/2006/relationships/hyperlink" Target="ww.picklesdoc.co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Especificación por Ejemplos</a:t>
            </a:r>
            <a:endParaRPr lang="es-C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CR" sz="3200" dirty="0">
                <a:solidFill>
                  <a:schemeClr val="bg1"/>
                </a:solidFill>
              </a:rPr>
              <a:t>Implementamos correctamente </a:t>
            </a:r>
            <a:r>
              <a:rPr lang="es-CR" sz="3200" dirty="0" smtClean="0">
                <a:solidFill>
                  <a:schemeClr val="bg1"/>
                </a:solidFill>
              </a:rPr>
              <a:t>las reglas complejas</a:t>
            </a:r>
            <a:endParaRPr lang="es-CR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36965" y="5864739"/>
            <a:ext cx="2106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R" sz="2000" dirty="0" smtClean="0">
                <a:solidFill>
                  <a:schemeClr val="bg1"/>
                </a:solidFill>
              </a:rPr>
              <a:t>Oscar Centeno</a:t>
            </a:r>
          </a:p>
        </p:txBody>
      </p:sp>
    </p:spTree>
    <p:extLst>
      <p:ext uri="{BB962C8B-B14F-4D97-AF65-F5344CB8AC3E}">
        <p14:creationId xmlns:p14="http://schemas.microsoft.com/office/powerpoint/2010/main" val="10513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00149782"/>
              </p:ext>
            </p:extLst>
          </p:nvPr>
        </p:nvGraphicFramePr>
        <p:xfrm>
          <a:off x="115909" y="193184"/>
          <a:ext cx="11964473" cy="6568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Ideas principales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382" y="4327300"/>
            <a:ext cx="2871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 smtClean="0"/>
              <a:t>Especificamos</a:t>
            </a:r>
          </a:p>
          <a:p>
            <a:r>
              <a:rPr lang="es-CR" sz="2400" dirty="0" smtClean="0"/>
              <a:t>en equipo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390773" y="4327301"/>
            <a:ext cx="2963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 smtClean="0"/>
              <a:t>Refinamos la</a:t>
            </a:r>
          </a:p>
          <a:p>
            <a:r>
              <a:rPr lang="es-CR" sz="2400" dirty="0" smtClean="0"/>
              <a:t>especificación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950307" y="4327299"/>
            <a:ext cx="2285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 smtClean="0"/>
              <a:t>Se automatiza sin cambiarla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119440" y="4292150"/>
            <a:ext cx="183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 smtClean="0"/>
              <a:t>Se usa con cada cambio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7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Ejemplos clave</a:t>
            </a:r>
            <a:endParaRPr lang="en-US" dirty="0"/>
          </a:p>
        </p:txBody>
      </p:sp>
      <p:pic>
        <p:nvPicPr>
          <p:cNvPr id="4098" name="Picture 2" descr="http://www.derailleurconsulting.com/Media/Default/Images/blog/1284408118communicate-pictofigo-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70" y="3802743"/>
            <a:ext cx="3333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566056" y="5707743"/>
            <a:ext cx="3643086" cy="838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Taller de Especificación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13942" y="3512457"/>
            <a:ext cx="1843314" cy="754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Dueño de producto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513942" y="4377871"/>
            <a:ext cx="1843314" cy="754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600" dirty="0" smtClean="0"/>
              <a:t>Desarrolladores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4513942" y="5243285"/>
            <a:ext cx="1843314" cy="754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 smtClean="0"/>
              <a:t>Testers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6056" y="2907960"/>
            <a:ext cx="4903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/>
              <a:t>Antes de empezar la programación</a:t>
            </a:r>
            <a:r>
              <a:rPr lang="es-CR" sz="2000" dirty="0" smtClean="0"/>
              <a:t>…</a:t>
            </a:r>
            <a:endParaRPr lang="en-US" sz="20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6675120" y="2728686"/>
            <a:ext cx="5397557" cy="3817257"/>
            <a:chOff x="6675120" y="2728686"/>
            <a:chExt cx="5397557" cy="3817257"/>
          </a:xfrm>
        </p:grpSpPr>
        <p:sp>
          <p:nvSpPr>
            <p:cNvPr id="12" name="Rectangle 11"/>
            <p:cNvSpPr/>
            <p:nvPr/>
          </p:nvSpPr>
          <p:spPr>
            <a:xfrm>
              <a:off x="6675120" y="2728686"/>
              <a:ext cx="5270137" cy="38172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8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09377" y="2907960"/>
              <a:ext cx="377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dirty="0" smtClean="0">
                  <a:latin typeface="Cecilia" panose="02000500000000000000" pitchFamily="2" charset="0"/>
                </a:rPr>
                <a:t>Cliente  	Productos   Precio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8199120" y="2907960"/>
              <a:ext cx="7620" cy="2989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546603" y="2907960"/>
              <a:ext cx="92697" cy="3005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809377" y="3553099"/>
              <a:ext cx="1569660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2000" dirty="0" smtClean="0">
                  <a:latin typeface="Cecilia" panose="02000500000000000000" pitchFamily="2" charset="0"/>
                </a:rPr>
                <a:t>Normal	</a:t>
              </a:r>
            </a:p>
            <a:p>
              <a:endParaRPr lang="es-CR" sz="2000" dirty="0" smtClean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Premium</a:t>
              </a:r>
            </a:p>
            <a:p>
              <a:endParaRPr lang="es-CR" sz="2000" dirty="0" smtClean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Premium</a:t>
              </a:r>
            </a:p>
            <a:p>
              <a:endParaRPr lang="es-CR" sz="2000" dirty="0" smtClean="0">
                <a:latin typeface="Cecilia" panose="02000500000000000000" pitchFamily="2" charset="0"/>
              </a:endParaRPr>
            </a:p>
            <a:p>
              <a:r>
                <a:rPr lang="es-CR" sz="2000" dirty="0">
                  <a:latin typeface="Cecilia" panose="02000500000000000000" pitchFamily="2" charset="0"/>
                </a:rPr>
                <a:t>Premium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44840" y="3553099"/>
              <a:ext cx="1184940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2000" dirty="0" smtClean="0">
                  <a:latin typeface="Cecilia" panose="02000500000000000000" pitchFamily="2" charset="0"/>
                </a:rPr>
                <a:t>10 libros</a:t>
              </a: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	</a:t>
              </a: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5 libros</a:t>
              </a:r>
            </a:p>
            <a:p>
              <a:endParaRPr lang="es-CR" sz="2000" dirty="0" smtClean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10 libros</a:t>
              </a:r>
            </a:p>
            <a:p>
              <a:endParaRPr lang="es-CR" sz="2000" dirty="0" smtClean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5 mp3</a:t>
              </a:r>
              <a:endParaRPr lang="es-CR" sz="2000" dirty="0">
                <a:latin typeface="Cecilia" panose="02000500000000000000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863217" y="3540037"/>
              <a:ext cx="593432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2000" dirty="0" smtClean="0">
                  <a:latin typeface="Cecilia" panose="02000500000000000000" pitchFamily="2" charset="0"/>
                </a:rPr>
                <a:t>No</a:t>
              </a:r>
            </a:p>
            <a:p>
              <a:endParaRPr lang="es-CR" sz="2000" dirty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Si</a:t>
              </a:r>
            </a:p>
            <a:p>
              <a:endParaRPr lang="es-CR" sz="2000" dirty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Si</a:t>
              </a:r>
            </a:p>
            <a:p>
              <a:endParaRPr lang="es-CR" sz="2000" dirty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NA</a:t>
              </a:r>
              <a:endParaRPr lang="es-CR" sz="2000" dirty="0">
                <a:latin typeface="Cecilia" panose="02000500000000000000" pitchFamily="2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6903720" y="3375017"/>
              <a:ext cx="4930140" cy="67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0538283" y="2728686"/>
              <a:ext cx="15343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2000" dirty="0" smtClean="0">
                  <a:latin typeface="Cecilia" panose="02000500000000000000" pitchFamily="2" charset="0"/>
                </a:rPr>
                <a:t>Entrega </a:t>
              </a: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gratuita?</a:t>
              </a:r>
              <a:endParaRPr lang="es-CR" sz="20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0520140" y="2929380"/>
              <a:ext cx="92697" cy="3005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788797" y="3545790"/>
              <a:ext cx="771365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2000" dirty="0" smtClean="0">
                  <a:latin typeface="Cecilia" panose="02000500000000000000" pitchFamily="2" charset="0"/>
                </a:rPr>
                <a:t>$50</a:t>
              </a:r>
            </a:p>
            <a:p>
              <a:endParaRPr lang="es-CR" sz="2000" dirty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$25</a:t>
              </a:r>
            </a:p>
            <a:p>
              <a:endParaRPr lang="es-CR" sz="2000" dirty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$50</a:t>
              </a:r>
            </a:p>
            <a:p>
              <a:endParaRPr lang="es-CR" sz="2000" dirty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$5</a:t>
              </a:r>
              <a:endParaRPr lang="es-CR" sz="2000" dirty="0">
                <a:latin typeface="Cecilia" panose="02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536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Especificación por Ejemplos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3" y="1968500"/>
            <a:ext cx="9803134" cy="47097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916367" y="5662238"/>
            <a:ext cx="2101462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Refinamos la especificación</a:t>
            </a:r>
            <a:endParaRPr lang="en-US" dirty="0"/>
          </a:p>
        </p:txBody>
      </p:sp>
      <p:pic>
        <p:nvPicPr>
          <p:cNvPr id="3074" name="Picture 2" descr="http://upload.wikimedia.org/wikipedia/commons/thumb/8/86/Microsoft_Excel_2013_logo.svg/1043px-Microsoft_Excel_2013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098" y="2720522"/>
            <a:ext cx="858222" cy="84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5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Especificación Ejecutable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878504" y="2100757"/>
            <a:ext cx="2101462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Automatizamos la especificación sin cambiarla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7" y="2077319"/>
            <a:ext cx="8714829" cy="2373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37" y="4706563"/>
            <a:ext cx="4572000" cy="1971675"/>
          </a:xfrm>
          <a:prstGeom prst="rect">
            <a:avLst/>
          </a:prstGeom>
        </p:spPr>
      </p:pic>
      <p:pic>
        <p:nvPicPr>
          <p:cNvPr id="5122" name="Picture 2" descr="https://camo.githubusercontent.com/087a559fe317d19628748147a8186cd3aece0d5d/687474703a2f2f73706563666c6f772e6f72672f6d656469612f73706563666c6f77706c75735f6c6f676f2e706e6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503" y="3205392"/>
            <a:ext cx="2101463" cy="85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07200" y="6296206"/>
            <a:ext cx="5080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Cada ejemplo se convierte en una prueba.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8688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¿Cómo hacerla ejecutable?</a:t>
            </a:r>
            <a:endParaRPr lang="es-C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38" y="1694365"/>
            <a:ext cx="4912844" cy="133817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62007" y="3643026"/>
            <a:ext cx="3150704" cy="447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 smtClean="0"/>
              <a:t>Steps</a:t>
            </a:r>
            <a:endParaRPr lang="es-CR" dirty="0"/>
          </a:p>
        </p:txBody>
      </p:sp>
      <p:sp>
        <p:nvSpPr>
          <p:cNvPr id="13" name="Rounded Rectangle 12"/>
          <p:cNvSpPr/>
          <p:nvPr/>
        </p:nvSpPr>
        <p:spPr>
          <a:xfrm>
            <a:off x="1410175" y="5501185"/>
            <a:ext cx="4393725" cy="5963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Lógica de la </a:t>
            </a:r>
            <a:r>
              <a:rPr lang="es-CR" dirty="0" smtClean="0"/>
              <a:t>aplicación</a:t>
            </a:r>
            <a:endParaRPr lang="es-CR" dirty="0"/>
          </a:p>
        </p:txBody>
      </p:sp>
      <p:sp>
        <p:nvSpPr>
          <p:cNvPr id="18" name="TextBox 17"/>
          <p:cNvSpPr txBox="1"/>
          <p:nvPr/>
        </p:nvSpPr>
        <p:spPr>
          <a:xfrm>
            <a:off x="508000" y="4249169"/>
            <a:ext cx="11017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respuestaObtenida</a:t>
            </a:r>
            <a:r>
              <a:rPr lang="es-C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s-C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EntregaGratuita</a:t>
            </a:r>
            <a:r>
              <a:rPr lang="es-C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.CumpleLasCondiciones</a:t>
            </a:r>
            <a:r>
              <a:rPr lang="es-C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s-C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categoriaDeCliente</a:t>
            </a:r>
            <a:r>
              <a:rPr lang="es-C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cantidad, productos, </a:t>
            </a:r>
            <a:r>
              <a:rPr lang="es-C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precioBase</a:t>
            </a:r>
            <a:r>
              <a:rPr lang="es-C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s-CR" sz="1400" dirty="0"/>
          </a:p>
        </p:txBody>
      </p:sp>
      <p:cxnSp>
        <p:nvCxnSpPr>
          <p:cNvPr id="23" name="Straight Arrow Connector 22"/>
          <p:cNvCxnSpPr>
            <a:stCxn id="6" idx="2"/>
            <a:endCxn id="10" idx="0"/>
          </p:cNvCxnSpPr>
          <p:nvPr/>
        </p:nvCxnSpPr>
        <p:spPr>
          <a:xfrm flipH="1">
            <a:off x="3237359" y="3032538"/>
            <a:ext cx="1" cy="610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10175" y="6141926"/>
            <a:ext cx="8521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s-C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Shared</a:t>
            </a:r>
            <a:r>
              <a:rPr lang="es-C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s-C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CumpleLasCondiciones</a:t>
            </a:r>
            <a:r>
              <a:rPr lang="es-C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s-C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</a:t>
            </a:r>
            <a:r>
              <a:rPr lang="es-C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Respuesta</a:t>
            </a:r>
            <a:endParaRPr lang="es-CR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37360" y="4556946"/>
            <a:ext cx="0" cy="944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44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8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Documentación viva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40" y="2255158"/>
            <a:ext cx="8825659" cy="3416300"/>
          </a:xfrm>
        </p:spPr>
        <p:txBody>
          <a:bodyPr/>
          <a:lstStyle/>
          <a:p>
            <a:r>
              <a:rPr lang="es-CR" dirty="0" smtClean="0"/>
              <a:t>La especificación permanece siempre vigente (</a:t>
            </a:r>
            <a:r>
              <a:rPr lang="es-CR" b="1" dirty="0" smtClean="0"/>
              <a:t>viva</a:t>
            </a:r>
            <a:r>
              <a:rPr lang="es-CR" dirty="0" smtClean="0"/>
              <a:t>) y accesible: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714" y="2720524"/>
            <a:ext cx="9840686" cy="413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Una buena especificación por ejemplos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Usa lenguaje del dominio</a:t>
            </a:r>
          </a:p>
          <a:p>
            <a:r>
              <a:rPr lang="es-CR" dirty="0" smtClean="0"/>
              <a:t>Es legible</a:t>
            </a:r>
          </a:p>
          <a:p>
            <a:r>
              <a:rPr lang="es-CR" dirty="0" smtClean="0"/>
              <a:t>Todos pueden consultarlo fácilmente </a:t>
            </a:r>
          </a:p>
          <a:p>
            <a:r>
              <a:rPr lang="es-CR" dirty="0" smtClean="0"/>
              <a:t>Se puede usar para conversar</a:t>
            </a:r>
          </a:p>
          <a:p>
            <a:r>
              <a:rPr lang="es-CR" dirty="0" smtClean="0"/>
              <a:t>Es para humanos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51504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¿Qué pasaría si…?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CR" sz="3200" dirty="0" smtClean="0"/>
              <a:t>Podemos pensar en nuevos ejemplos y saber rápidamente cómo se comporta el sistema…</a:t>
            </a:r>
          </a:p>
          <a:p>
            <a:endParaRPr lang="es-CR" sz="3200" dirty="0"/>
          </a:p>
          <a:p>
            <a:r>
              <a:rPr lang="es-CR" sz="3200" dirty="0" smtClean="0"/>
              <a:t>El precio mínimo es $25</a:t>
            </a:r>
          </a:p>
          <a:p>
            <a:pPr lvl="1"/>
            <a:r>
              <a:rPr lang="es-CR" sz="3200" dirty="0" smtClean="0"/>
              <a:t>Si un cliente </a:t>
            </a:r>
            <a:r>
              <a:rPr lang="es-CR" sz="3200" dirty="0" smtClean="0">
                <a:solidFill>
                  <a:schemeClr val="accent1"/>
                </a:solidFill>
              </a:rPr>
              <a:t>Premium</a:t>
            </a:r>
          </a:p>
          <a:p>
            <a:pPr lvl="1"/>
            <a:r>
              <a:rPr lang="es-CR" sz="3200" dirty="0" smtClean="0"/>
              <a:t>Compra </a:t>
            </a:r>
            <a:r>
              <a:rPr lang="es-CR" sz="3200" dirty="0" smtClean="0">
                <a:solidFill>
                  <a:schemeClr val="accent1"/>
                </a:solidFill>
              </a:rPr>
              <a:t>5</a:t>
            </a:r>
            <a:r>
              <a:rPr lang="es-CR" sz="3200" dirty="0" smtClean="0"/>
              <a:t> </a:t>
            </a:r>
            <a:r>
              <a:rPr lang="es-CR" sz="3200" dirty="0" smtClean="0">
                <a:solidFill>
                  <a:schemeClr val="accent1"/>
                </a:solidFill>
              </a:rPr>
              <a:t>libros</a:t>
            </a:r>
            <a:r>
              <a:rPr lang="es-CR" sz="3200" dirty="0" smtClean="0"/>
              <a:t> por </a:t>
            </a:r>
            <a:r>
              <a:rPr lang="es-CR" sz="3200" dirty="0" smtClean="0">
                <a:solidFill>
                  <a:schemeClr val="accent1"/>
                </a:solidFill>
              </a:rPr>
              <a:t>$25</a:t>
            </a:r>
            <a:r>
              <a:rPr lang="es-CR" sz="3200" dirty="0" smtClean="0"/>
              <a:t>?</a:t>
            </a:r>
            <a:endParaRPr lang="es-CR" sz="32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3"/>
          <a:stretch/>
        </p:blipFill>
        <p:spPr bwMode="auto">
          <a:xfrm>
            <a:off x="8064500" y="4818820"/>
            <a:ext cx="3886114" cy="203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18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/>
          </p:nvPr>
        </p:nvGraphicFramePr>
        <p:xfrm>
          <a:off x="115909" y="193184"/>
          <a:ext cx="11964473" cy="6568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Ideas principales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383" y="4327300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Especificamos</a:t>
            </a:r>
          </a:p>
          <a:p>
            <a:r>
              <a:rPr lang="es-CR" dirty="0" smtClean="0"/>
              <a:t>en equipo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90773" y="4327301"/>
            <a:ext cx="152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Refinamos la</a:t>
            </a:r>
          </a:p>
          <a:p>
            <a:r>
              <a:rPr lang="es-CR" dirty="0" smtClean="0"/>
              <a:t>especificación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78957" y="4327300"/>
            <a:ext cx="184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Se automatiza sin cambiarla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67141" y="4327300"/>
            <a:ext cx="1483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Se valida con cada cambio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 smtClean="0"/>
              <a:t>R/ </a:t>
            </a:r>
            <a:r>
              <a:rPr lang="es-CR" dirty="0" smtClean="0"/>
              <a:t>Tres problemas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Abstractos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s-CR" sz="3200" dirty="0" smtClean="0"/>
              <a:t>Una </a:t>
            </a:r>
            <a:r>
              <a:rPr lang="es-CR" sz="3200" b="1" dirty="0" smtClean="0"/>
              <a:t>Especificación por Ejemplos </a:t>
            </a:r>
            <a:r>
              <a:rPr lang="es-CR" sz="3200" dirty="0" smtClean="0"/>
              <a:t>es concreta.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R" dirty="0" smtClean="0"/>
              <a:t>Aislados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>
            <a:noAutofit/>
          </a:bodyPr>
          <a:lstStyle/>
          <a:p>
            <a:r>
              <a:rPr lang="es-CR" sz="2800" dirty="0" smtClean="0"/>
              <a:t>Los tres roles realizan la especificación </a:t>
            </a:r>
            <a:r>
              <a:rPr lang="es-CR" sz="2800" b="1" dirty="0" smtClean="0"/>
              <a:t>juntos</a:t>
            </a:r>
            <a:r>
              <a:rPr lang="es-CR" sz="2800" dirty="0" smtClean="0"/>
              <a:t>, y </a:t>
            </a:r>
            <a:r>
              <a:rPr lang="es-CR" sz="2800" b="1" dirty="0" smtClean="0"/>
              <a:t>comparten</a:t>
            </a:r>
            <a:r>
              <a:rPr lang="es-CR" sz="2800" dirty="0" smtClean="0"/>
              <a:t> los ejemplos en sus actividades.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888134" y="2603501"/>
            <a:ext cx="4062565" cy="576262"/>
          </a:xfrm>
        </p:spPr>
        <p:txBody>
          <a:bodyPr/>
          <a:lstStyle/>
          <a:p>
            <a:r>
              <a:rPr lang="es-CR" dirty="0"/>
              <a:t>Información accesible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s-CR" sz="2800" dirty="0" smtClean="0"/>
              <a:t>Los ejemplos se automatizan sin cambiarlos y </a:t>
            </a:r>
            <a:r>
              <a:rPr lang="es-CR" sz="2800" b="1" dirty="0" smtClean="0"/>
              <a:t>son accesibles </a:t>
            </a:r>
            <a:r>
              <a:rPr lang="es-CR" sz="2800" dirty="0" smtClean="0"/>
              <a:t>por todos.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859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¿Cómo mejorar mi </a:t>
            </a:r>
            <a:r>
              <a:rPr lang="es-CR" dirty="0" err="1" smtClean="0"/>
              <a:t>Scrum</a:t>
            </a:r>
            <a:r>
              <a:rPr lang="es-CR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CR" sz="3200" dirty="0" smtClean="0"/>
              <a:t>Mejoremos </a:t>
            </a:r>
            <a:r>
              <a:rPr lang="es-CR" sz="3200" dirty="0"/>
              <a:t>la manera en cómo </a:t>
            </a:r>
            <a:r>
              <a:rPr lang="es-CR" sz="3200" dirty="0" smtClean="0"/>
              <a:t>entendemos lo complejo </a:t>
            </a:r>
            <a:r>
              <a:rPr lang="es-CR" sz="3200" dirty="0"/>
              <a:t>del </a:t>
            </a:r>
            <a:r>
              <a:rPr lang="es-CR" sz="3200" dirty="0" smtClean="0"/>
              <a:t>negocio.</a:t>
            </a:r>
            <a:endParaRPr lang="en-US" sz="3200" dirty="0"/>
          </a:p>
        </p:txBody>
      </p:sp>
      <p:pic>
        <p:nvPicPr>
          <p:cNvPr id="4" name="Picture Placeholder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63" t="-3283" r="-4618" b="-9506"/>
          <a:stretch/>
        </p:blipFill>
        <p:spPr>
          <a:xfrm>
            <a:off x="8853714" y="4688114"/>
            <a:ext cx="2946400" cy="2206172"/>
          </a:xfrm>
          <a:prstGeom prst="roundRect">
            <a:avLst>
              <a:gd name="adj" fmla="val 1858"/>
            </a:avLst>
          </a:prstGeom>
        </p:spPr>
      </p:pic>
    </p:spTree>
    <p:extLst>
      <p:ext uri="{BB962C8B-B14F-4D97-AF65-F5344CB8AC3E}">
        <p14:creationId xmlns:p14="http://schemas.microsoft.com/office/powerpoint/2010/main" val="409049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Bibliografía</a:t>
            </a:r>
            <a:endParaRPr lang="en-US" dirty="0"/>
          </a:p>
        </p:txBody>
      </p:sp>
      <p:pic>
        <p:nvPicPr>
          <p:cNvPr id="6146" name="Picture 2" descr="http://ecx.images-amazon.com/images/I/41yUI84ASzL._SX258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63" y="3403598"/>
            <a:ext cx="1682724" cy="209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gojko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768" y="3403599"/>
            <a:ext cx="1775732" cy="213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55004" y="5638301"/>
            <a:ext cx="2371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424242"/>
                </a:solidFill>
              </a:rPr>
              <a:t>Gojko</a:t>
            </a:r>
            <a:r>
              <a:rPr lang="en-US" dirty="0">
                <a:solidFill>
                  <a:srgbClr val="424242"/>
                </a:solidFill>
              </a:rPr>
              <a:t> </a:t>
            </a:r>
            <a:r>
              <a:rPr lang="en-US" dirty="0" err="1">
                <a:solidFill>
                  <a:srgbClr val="424242"/>
                </a:solidFill>
              </a:rPr>
              <a:t>Adzic</a:t>
            </a:r>
            <a:endParaRPr lang="en-US" dirty="0"/>
          </a:p>
        </p:txBody>
      </p:sp>
      <p:pic>
        <p:nvPicPr>
          <p:cNvPr id="6152" name="Picture 8" descr="http://www.acceptancetesting.info/images/front-3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98" y="3403599"/>
            <a:ext cx="1425987" cy="213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6267" y="5638301"/>
            <a:ext cx="3587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http://specificationbyexample.com</a:t>
            </a:r>
            <a:r>
              <a:rPr lang="en-US" dirty="0" smtClean="0">
                <a:hlinkClick r:id="rId6"/>
              </a:rPr>
              <a:t>/</a:t>
            </a:r>
            <a:endParaRPr lang="en-US" dirty="0">
              <a:hlinkClick r:id="rId6"/>
            </a:endParaRPr>
          </a:p>
        </p:txBody>
      </p:sp>
      <p:pic>
        <p:nvPicPr>
          <p:cNvPr id="10" name="Picture 2" descr="https://camo.githubusercontent.com/087a559fe317d19628748147a8186cd3aece0d5d/687474703a2f2f73706563666c6f772e6f72672f6d656469612f73706563666c6f77706c75735f6c6f676f2e706e6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729" y="3966593"/>
            <a:ext cx="2101463" cy="85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con for package pickl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639" y="3433192"/>
            <a:ext cx="1249221" cy="124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512300" y="4821562"/>
            <a:ext cx="2400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9" action="ppaction://hlinkfile"/>
              </a:rPr>
              <a:t>Pickles </a:t>
            </a:r>
            <a:r>
              <a:rPr lang="en-US" dirty="0"/>
              <a:t>- The Open Source Living Documentation </a:t>
            </a:r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26728" y="5638301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>
                <a:hlinkClick r:id="rId10"/>
              </a:rPr>
              <a:t>www.specflow.org</a:t>
            </a:r>
            <a:r>
              <a:rPr lang="es-CR" dirty="0" smtClean="0"/>
              <a:t>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0677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Materiales de esta presentación</a:t>
            </a:r>
            <a:endParaRPr lang="es-CR" dirty="0"/>
          </a:p>
        </p:txBody>
      </p:sp>
      <p:sp>
        <p:nvSpPr>
          <p:cNvPr id="3" name="TextBox 2"/>
          <p:cNvSpPr txBox="1"/>
          <p:nvPr/>
        </p:nvSpPr>
        <p:spPr>
          <a:xfrm>
            <a:off x="622300" y="5600700"/>
            <a:ext cx="115387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600" dirty="0" smtClean="0"/>
              <a:t>http://github.com/oscarcenteno/</a:t>
            </a:r>
            <a:r>
              <a:rPr lang="es-CR" sz="2600" dirty="0" smtClean="0">
                <a:solidFill>
                  <a:srgbClr val="92D050"/>
                </a:solidFill>
              </a:rPr>
              <a:t>charla-especificacion-por-ejemplos</a:t>
            </a:r>
            <a:r>
              <a:rPr lang="es-CR" sz="2600" dirty="0" smtClean="0"/>
              <a:t> </a:t>
            </a:r>
            <a:endParaRPr lang="es-CR" sz="2600" dirty="0"/>
          </a:p>
        </p:txBody>
      </p:sp>
      <p:sp>
        <p:nvSpPr>
          <p:cNvPr id="6" name="Rounded Rectangle 5"/>
          <p:cNvSpPr/>
          <p:nvPr/>
        </p:nvSpPr>
        <p:spPr>
          <a:xfrm>
            <a:off x="1877906" y="3295650"/>
            <a:ext cx="3452706" cy="123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3200" dirty="0" err="1" smtClean="0"/>
              <a:t>pptx</a:t>
            </a:r>
            <a:endParaRPr lang="es-CR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5587153" y="3295650"/>
            <a:ext cx="3452706" cy="123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3200" dirty="0" smtClean="0"/>
              <a:t>código fuente</a:t>
            </a:r>
            <a:endParaRPr lang="es-CR" sz="3200" dirty="0"/>
          </a:p>
        </p:txBody>
      </p:sp>
    </p:spTree>
    <p:extLst>
      <p:ext uri="{BB962C8B-B14F-4D97-AF65-F5344CB8AC3E}">
        <p14:creationId xmlns:p14="http://schemas.microsoft.com/office/powerpoint/2010/main" val="13165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Especificación por Ejemplos</a:t>
            </a:r>
            <a:endParaRPr lang="es-C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Implementamos correctamente </a:t>
            </a:r>
            <a:r>
              <a:rPr lang="es-CR" dirty="0" smtClean="0"/>
              <a:t>esas reglas de negocio complejas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8222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Tradicionalmente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421" y="3760763"/>
            <a:ext cx="2917508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R" sz="2800" dirty="0" smtClean="0"/>
              <a:t>Especificación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387002" y="2659879"/>
            <a:ext cx="2871752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R" sz="2800" dirty="0" smtClean="0"/>
              <a:t>Programación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90929" y="5654095"/>
            <a:ext cx="3377925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R" sz="2800" dirty="0" smtClean="0"/>
              <a:t>Casos de Prueba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629400" y="4705935"/>
            <a:ext cx="2110216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R" sz="2800" dirty="0" smtClean="0"/>
              <a:t>Pruebas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318008" y="3217571"/>
            <a:ext cx="1107583" cy="717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85623" y="4241511"/>
            <a:ext cx="1337255" cy="88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1"/>
          </p:cNvCxnSpPr>
          <p:nvPr/>
        </p:nvCxnSpPr>
        <p:spPr>
          <a:xfrm>
            <a:off x="5646613" y="4967544"/>
            <a:ext cx="9827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thecriticalpath.info/wp-content/uploads/2010/09/check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403" y="5430461"/>
            <a:ext cx="1557315" cy="142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eeks.ltd.uk/App_Documents/Point.Image/abc9a272-7769-4c4a-a341-b679e99b2756.png?1276637317pmp_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304" y="2265071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bergavennytowncouncil.gov.uk/Abergavenny-TC/UserFiles/Images/documen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94" y="4205473"/>
            <a:ext cx="2435844" cy="152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ttp://www.abergavennytowncouncil.gov.uk/Abergavenny-TC/UserFiles/Images/documen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852" y="4414633"/>
            <a:ext cx="2414077" cy="151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abergavennytowncouncil.gov.uk/Abergavenny-TC/UserFiles/Images/documen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383" y="2166045"/>
            <a:ext cx="2435844" cy="152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www.abergavennytowncouncil.gov.uk/Abergavenny-TC/UserFiles/Images/documen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923" y="2424101"/>
            <a:ext cx="2414077" cy="151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353550" y="3576097"/>
            <a:ext cx="23647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10100101010010101</a:t>
            </a:r>
          </a:p>
          <a:p>
            <a:r>
              <a:rPr lang="es-CR" dirty="0" smtClean="0"/>
              <a:t>01001010100101010</a:t>
            </a:r>
            <a:endParaRPr lang="es-CR" dirty="0"/>
          </a:p>
          <a:p>
            <a:r>
              <a:rPr lang="es-CR" dirty="0" smtClean="0"/>
              <a:t>10100101010010101</a:t>
            </a:r>
            <a:endParaRPr lang="es-CR" dirty="0"/>
          </a:p>
          <a:p>
            <a:r>
              <a:rPr lang="es-CR" dirty="0"/>
              <a:t>01001010100101010</a:t>
            </a:r>
          </a:p>
          <a:p>
            <a:r>
              <a:rPr lang="es-CR" dirty="0"/>
              <a:t>10100101010010101</a:t>
            </a:r>
          </a:p>
          <a:p>
            <a:r>
              <a:rPr lang="es-CR" dirty="0"/>
              <a:t>01001010100101010</a:t>
            </a:r>
          </a:p>
          <a:p>
            <a:r>
              <a:rPr lang="es-CR" dirty="0"/>
              <a:t>10100101010010101</a:t>
            </a:r>
          </a:p>
          <a:p>
            <a:r>
              <a:rPr lang="es-CR" dirty="0"/>
              <a:t>01001010100101010</a:t>
            </a:r>
          </a:p>
          <a:p>
            <a:endParaRPr lang="es-CR" dirty="0"/>
          </a:p>
        </p:txBody>
      </p:sp>
      <p:sp>
        <p:nvSpPr>
          <p:cNvPr id="11" name="Right Arrow 10"/>
          <p:cNvSpPr/>
          <p:nvPr/>
        </p:nvSpPr>
        <p:spPr>
          <a:xfrm>
            <a:off x="7826060" y="3217571"/>
            <a:ext cx="1340323" cy="952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7043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Requerimientos abstractos</a:t>
            </a:r>
            <a:endParaRPr lang="es-C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10465546" cy="2476500"/>
          </a:xfrm>
        </p:spPr>
        <p:txBody>
          <a:bodyPr>
            <a:normAutofit/>
          </a:bodyPr>
          <a:lstStyle/>
          <a:p>
            <a:r>
              <a:rPr lang="es-CR" sz="3600" b="1" dirty="0" smtClean="0"/>
              <a:t>Entregas gratuitas</a:t>
            </a:r>
          </a:p>
          <a:p>
            <a:r>
              <a:rPr lang="es-CR" sz="3600" dirty="0" smtClean="0"/>
              <a:t>Se debe poder ofrecer entregas gratuitas a clientes cuando compran un monto dado.</a:t>
            </a:r>
            <a:endParaRPr lang="es-CR" sz="3600" dirty="0"/>
          </a:p>
        </p:txBody>
      </p:sp>
    </p:spTree>
    <p:extLst>
      <p:ext uri="{BB962C8B-B14F-4D97-AF65-F5344CB8AC3E}">
        <p14:creationId xmlns:p14="http://schemas.microsoft.com/office/powerpoint/2010/main" val="4442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Roles Aislados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171702"/>
            <a:ext cx="3141878" cy="576262"/>
          </a:xfrm>
        </p:spPr>
        <p:txBody>
          <a:bodyPr/>
          <a:lstStyle/>
          <a:p>
            <a:r>
              <a:rPr lang="es-CR" dirty="0" smtClean="0"/>
              <a:t>Desarrollador</a:t>
            </a:r>
            <a:endParaRPr lang="es-C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2747964"/>
            <a:ext cx="3141879" cy="28472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dirty="0" smtClean="0"/>
              <a:t>Todos los productos.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dirty="0" smtClean="0"/>
              <a:t>Todos los clientes.</a:t>
            </a:r>
            <a:endParaRPr lang="es-CR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171700"/>
            <a:ext cx="3147009" cy="576262"/>
          </a:xfrm>
        </p:spPr>
        <p:txBody>
          <a:bodyPr/>
          <a:lstStyle/>
          <a:p>
            <a:r>
              <a:rPr lang="es-CR" dirty="0" smtClean="0"/>
              <a:t>Tester</a:t>
            </a:r>
            <a:endParaRPr lang="es-C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512721" y="2747963"/>
            <a:ext cx="3147009" cy="28472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800" dirty="0" smtClean="0"/>
              <a:t>¿Funcionará para lavadoras y libros?</a:t>
            </a:r>
            <a:endParaRPr lang="es-CR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888135" y="2171701"/>
            <a:ext cx="3145730" cy="576262"/>
          </a:xfrm>
        </p:spPr>
        <p:txBody>
          <a:bodyPr/>
          <a:lstStyle/>
          <a:p>
            <a:r>
              <a:rPr lang="es-CR" dirty="0" smtClean="0"/>
              <a:t>Dueño de Producto</a:t>
            </a:r>
            <a:endParaRPr lang="es-C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7888328" y="2747962"/>
            <a:ext cx="4062286" cy="28472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dirty="0"/>
              <a:t>Solo quiero que sea para los clientes Premium, pero ellos me lo van a preguntar</a:t>
            </a:r>
            <a:r>
              <a:rPr lang="es-CR" sz="2400" dirty="0" smtClean="0"/>
              <a:t>.</a:t>
            </a:r>
            <a:endParaRPr lang="es-CR" sz="2400" dirty="0"/>
          </a:p>
        </p:txBody>
      </p:sp>
      <p:pic>
        <p:nvPicPr>
          <p:cNvPr id="1026" name="Picture 2" descr="http://clarusapex.com/wp-content/uploads/2015/01/shutterstock_1545197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757" y="4818820"/>
            <a:ext cx="3053844" cy="203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totaljobs.com/careers-advice/job-profile/it-jobs/~/media/tj/job-descriptions/IT/software-developer-job-description.ash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29" y="4818820"/>
            <a:ext cx="2996345" cy="203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3"/>
          <a:stretch/>
        </p:blipFill>
        <p:spPr bwMode="auto">
          <a:xfrm>
            <a:off x="8064500" y="4818820"/>
            <a:ext cx="3886114" cy="203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69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Información no accesible</a:t>
            </a:r>
            <a:endParaRPr lang="es-C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Desarrollador</a:t>
            </a:r>
            <a:endParaRPr lang="es-C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Autofit/>
          </a:bodyPr>
          <a:lstStyle/>
          <a:p>
            <a:r>
              <a:rPr lang="es-CR" sz="2800" dirty="0" smtClean="0"/>
              <a:t>El </a:t>
            </a:r>
            <a:r>
              <a:rPr lang="es-CR" sz="2800" dirty="0" smtClean="0">
                <a:solidFill>
                  <a:schemeClr val="accent1"/>
                </a:solidFill>
              </a:rPr>
              <a:t>código fuente </a:t>
            </a:r>
            <a:r>
              <a:rPr lang="es-CR" sz="2800" dirty="0" smtClean="0"/>
              <a:t>es incomprensible para las personas que no son informáticas…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R" dirty="0" smtClean="0"/>
              <a:t>Tester</a:t>
            </a:r>
            <a:endParaRPr lang="es-C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 lnSpcReduction="10000"/>
          </a:bodyPr>
          <a:lstStyle/>
          <a:p>
            <a:r>
              <a:rPr lang="es-CR" sz="2800" dirty="0" smtClean="0"/>
              <a:t>La documentación de </a:t>
            </a:r>
            <a:r>
              <a:rPr lang="es-CR" sz="2800" dirty="0" smtClean="0">
                <a:solidFill>
                  <a:schemeClr val="accent1"/>
                </a:solidFill>
              </a:rPr>
              <a:t>casos de prueba </a:t>
            </a:r>
            <a:r>
              <a:rPr lang="es-CR" sz="2800" dirty="0" smtClean="0"/>
              <a:t>nunca es usada como fuente de información.</a:t>
            </a:r>
            <a:endParaRPr lang="es-CR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CR" dirty="0" smtClean="0"/>
              <a:t>Dueño de Producto</a:t>
            </a:r>
            <a:endParaRPr lang="es-C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s-CR" sz="2800" dirty="0" smtClean="0"/>
              <a:t>Los </a:t>
            </a:r>
            <a:r>
              <a:rPr lang="es-CR" sz="2800" dirty="0" smtClean="0">
                <a:solidFill>
                  <a:schemeClr val="accent1"/>
                </a:solidFill>
              </a:rPr>
              <a:t>casos de uso </a:t>
            </a:r>
            <a:r>
              <a:rPr lang="es-CR" sz="2800" dirty="0" smtClean="0"/>
              <a:t>pueden estar desactualizados.</a:t>
            </a:r>
          </a:p>
          <a:p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265367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Tres problemas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Abstractos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 fontScale="92500"/>
          </a:bodyPr>
          <a:lstStyle/>
          <a:p>
            <a:r>
              <a:rPr lang="es-CR" sz="3200" dirty="0" smtClean="0"/>
              <a:t>Los casos de uso y requerimientos tradicionales son abstractos. Son ambiguos.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R" dirty="0" smtClean="0"/>
              <a:t>Roles Aislados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>
            <a:noAutofit/>
          </a:bodyPr>
          <a:lstStyle/>
          <a:p>
            <a:r>
              <a:rPr lang="es-CR" sz="3200" dirty="0" smtClean="0"/>
              <a:t>Lo tradicional es que cada rol piense sus ejemplos, y estos se pierden en el tiempo.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888134" y="2603501"/>
            <a:ext cx="3833965" cy="576262"/>
          </a:xfrm>
        </p:spPr>
        <p:txBody>
          <a:bodyPr/>
          <a:lstStyle/>
          <a:p>
            <a:r>
              <a:rPr lang="es-CR" dirty="0" smtClean="0"/>
              <a:t>Información accesible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s-CR" sz="3200" dirty="0" smtClean="0"/>
              <a:t>¿Cómo saber qué hace el sistema?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220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Y cuando sale un Defecto…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CR" sz="2800" dirty="0" smtClean="0"/>
              <a:t>Desarrollador </a:t>
            </a:r>
          </a:p>
          <a:p>
            <a:pPr lvl="1"/>
            <a:r>
              <a:rPr lang="es-CR" sz="2400" dirty="0"/>
              <a:t>Hago documentos que nadie lee.</a:t>
            </a:r>
          </a:p>
          <a:p>
            <a:pPr lvl="1"/>
            <a:r>
              <a:rPr lang="es-CR" sz="2400" dirty="0" smtClean="0"/>
              <a:t>Nadie me dijo cómo iban a usar el sistema.</a:t>
            </a:r>
          </a:p>
          <a:p>
            <a:pPr lvl="1"/>
            <a:r>
              <a:rPr lang="es-CR" sz="2400" dirty="0" smtClean="0"/>
              <a:t>Los requerimientos eran ambiguos.</a:t>
            </a:r>
          </a:p>
          <a:p>
            <a:r>
              <a:rPr lang="es-CR" sz="2800" dirty="0" smtClean="0"/>
              <a:t>Tester</a:t>
            </a:r>
          </a:p>
          <a:p>
            <a:pPr lvl="1"/>
            <a:r>
              <a:rPr lang="es-CR" sz="2400" dirty="0"/>
              <a:t>L</a:t>
            </a:r>
            <a:r>
              <a:rPr lang="es-CR" sz="2400" dirty="0" smtClean="0"/>
              <a:t>a </a:t>
            </a:r>
            <a:r>
              <a:rPr lang="es-CR" sz="2400" dirty="0"/>
              <a:t>documentación estaba desactualizada</a:t>
            </a:r>
            <a:r>
              <a:rPr lang="es-CR" sz="2400" dirty="0" smtClean="0"/>
              <a:t>.</a:t>
            </a:r>
            <a:endParaRPr lang="es-CR" sz="2400" dirty="0"/>
          </a:p>
          <a:p>
            <a:r>
              <a:rPr lang="es-CR" sz="2800" dirty="0" smtClean="0"/>
              <a:t>Cliente</a:t>
            </a:r>
          </a:p>
          <a:p>
            <a:pPr lvl="1"/>
            <a:r>
              <a:rPr lang="es-CR" sz="2400" dirty="0" smtClean="0"/>
              <a:t>¡Era obvio! No puedo decirles todos los detalles…</a:t>
            </a:r>
            <a:endParaRPr lang="en-US" sz="2400" dirty="0"/>
          </a:p>
        </p:txBody>
      </p:sp>
      <p:pic>
        <p:nvPicPr>
          <p:cNvPr id="2050" name="Picture 2" descr="https://kellycrew.files.wordpress.com/2011/12/1285100447pictofigo-emotions-anger-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367" y="4404574"/>
            <a:ext cx="2095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90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¿Qué es una Especificación por Ejemplos?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3600" dirty="0" smtClean="0"/>
              <a:t>Un comportamiento del sistema</a:t>
            </a:r>
          </a:p>
          <a:p>
            <a:r>
              <a:rPr lang="es-CR" sz="3600" dirty="0" smtClean="0"/>
              <a:t>Descrito con ejemplos concretos,</a:t>
            </a:r>
          </a:p>
          <a:p>
            <a:r>
              <a:rPr lang="es-CR" sz="3600" dirty="0" smtClean="0"/>
              <a:t>Que pueden ser automatizados</a:t>
            </a:r>
          </a:p>
          <a:p>
            <a:r>
              <a:rPr lang="es-CR" sz="3600" dirty="0" smtClean="0"/>
              <a:t>Sin cambiarlos.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2439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571</TotalTime>
  <Words>626</Words>
  <Application>Microsoft Office PowerPoint</Application>
  <PresentationFormat>Custom</PresentationFormat>
  <Paragraphs>168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Ion Boardroom</vt:lpstr>
      <vt:lpstr>Especificación por Ejemplos</vt:lpstr>
      <vt:lpstr>¿Cómo mejorar mi Scrum?</vt:lpstr>
      <vt:lpstr>Tradicionalmente</vt:lpstr>
      <vt:lpstr>Requerimientos abstractos</vt:lpstr>
      <vt:lpstr>Roles Aislados</vt:lpstr>
      <vt:lpstr>Información no accesible</vt:lpstr>
      <vt:lpstr>Tres problemas</vt:lpstr>
      <vt:lpstr>Y cuando sale un Defecto…</vt:lpstr>
      <vt:lpstr>¿Qué es una Especificación por Ejemplos?</vt:lpstr>
      <vt:lpstr>Ideas principales</vt:lpstr>
      <vt:lpstr>Ejemplos clave</vt:lpstr>
      <vt:lpstr>Especificación por Ejemplos</vt:lpstr>
      <vt:lpstr>Especificación Ejecutable</vt:lpstr>
      <vt:lpstr>¿Cómo hacerla ejecutable?</vt:lpstr>
      <vt:lpstr>Documentación viva</vt:lpstr>
      <vt:lpstr>Una buena especificación por ejemplos</vt:lpstr>
      <vt:lpstr>¿Qué pasaría si…?</vt:lpstr>
      <vt:lpstr>Ideas principales</vt:lpstr>
      <vt:lpstr>R/ Tres problemas</vt:lpstr>
      <vt:lpstr>Bibliografía</vt:lpstr>
      <vt:lpstr>Materiales de esta presentación</vt:lpstr>
      <vt:lpstr>Especificación por Ejemplos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cerrar la brecha de comunicación </dc:title>
  <dc:creator>Oscar Centeno</dc:creator>
  <cp:lastModifiedBy>CENTENO RIVERA OSCAR</cp:lastModifiedBy>
  <cp:revision>45</cp:revision>
  <dcterms:created xsi:type="dcterms:W3CDTF">2015-05-22T01:36:26Z</dcterms:created>
  <dcterms:modified xsi:type="dcterms:W3CDTF">2015-05-30T17:39:57Z</dcterms:modified>
</cp:coreProperties>
</file>