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60" r:id="rId3"/>
    <p:sldId id="279" r:id="rId4"/>
    <p:sldId id="280" r:id="rId5"/>
    <p:sldId id="259" r:id="rId6"/>
    <p:sldId id="261" r:id="rId7"/>
    <p:sldId id="290" r:id="rId8"/>
    <p:sldId id="276" r:id="rId9"/>
    <p:sldId id="295" r:id="rId10"/>
    <p:sldId id="301" r:id="rId11"/>
    <p:sldId id="302" r:id="rId12"/>
    <p:sldId id="303" r:id="rId13"/>
    <p:sldId id="305" r:id="rId14"/>
    <p:sldId id="308" r:id="rId15"/>
    <p:sldId id="307" r:id="rId16"/>
    <p:sldId id="306" r:id="rId17"/>
    <p:sldId id="309" r:id="rId18"/>
    <p:sldId id="304" r:id="rId19"/>
    <p:sldId id="298" r:id="rId20"/>
    <p:sldId id="297" r:id="rId21"/>
    <p:sldId id="296" r:id="rId22"/>
    <p:sldId id="299" r:id="rId23"/>
    <p:sldId id="300" r:id="rId24"/>
    <p:sldId id="291" r:id="rId25"/>
    <p:sldId id="310" r:id="rId26"/>
    <p:sldId id="262" r:id="rId27"/>
    <p:sldId id="263" r:id="rId28"/>
    <p:sldId id="264" r:id="rId29"/>
    <p:sldId id="265" r:id="rId30"/>
    <p:sldId id="266" r:id="rId31"/>
    <p:sldId id="268" r:id="rId32"/>
    <p:sldId id="269" r:id="rId33"/>
    <p:sldId id="294" r:id="rId34"/>
    <p:sldId id="289" r:id="rId35"/>
    <p:sldId id="258" r:id="rId36"/>
    <p:sldId id="285" r:id="rId37"/>
    <p:sldId id="286" r:id="rId38"/>
    <p:sldId id="287" r:id="rId39"/>
    <p:sldId id="292" r:id="rId40"/>
    <p:sldId id="270" r:id="rId41"/>
    <p:sldId id="271" r:id="rId42"/>
    <p:sldId id="281" r:id="rId43"/>
    <p:sldId id="282" r:id="rId44"/>
    <p:sldId id="283" r:id="rId45"/>
    <p:sldId id="272" r:id="rId46"/>
    <p:sldId id="273" r:id="rId47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ability" id="{AF28D924-069E-44D7-BDB9-3B358132611A}">
          <p14:sldIdLst>
            <p14:sldId id="257"/>
            <p14:sldId id="260"/>
            <p14:sldId id="279"/>
            <p14:sldId id="280"/>
            <p14:sldId id="259"/>
            <p14:sldId id="261"/>
          </p14:sldIdLst>
        </p14:section>
        <p14:section name="Principios" id="{2BF3895D-F7AC-476A-85FD-337DBD150D55}">
          <p14:sldIdLst>
            <p14:sldId id="290"/>
            <p14:sldId id="276"/>
            <p14:sldId id="295"/>
            <p14:sldId id="301"/>
          </p14:sldIdLst>
        </p14:section>
        <p14:section name="Introduccion en VS" id="{8B24D85D-41D4-410D-A209-CA299891C2D1}">
          <p14:sldIdLst>
            <p14:sldId id="302"/>
            <p14:sldId id="303"/>
            <p14:sldId id="305"/>
            <p14:sldId id="308"/>
            <p14:sldId id="307"/>
            <p14:sldId id="306"/>
            <p14:sldId id="309"/>
          </p14:sldIdLst>
        </p14:section>
        <p14:section name="En Integracion Continua" id="{AEA6214B-684E-4B5C-A1FA-8C4043465A9F}">
          <p14:sldIdLst>
            <p14:sldId id="304"/>
          </p14:sldIdLst>
        </p14:section>
        <p14:section name="Buenas pruebas unitarias" id="{85D0FE88-4737-457C-9D60-A1B4B4AFC04B}">
          <p14:sldIdLst>
            <p14:sldId id="298"/>
            <p14:sldId id="297"/>
            <p14:sldId id="296"/>
            <p14:sldId id="299"/>
            <p14:sldId id="300"/>
            <p14:sldId id="291"/>
            <p14:sldId id="310"/>
          </p14:sldIdLst>
        </p14:section>
        <p14:section name="Pruebas Unitarias" id="{085B6767-3D5E-4777-ADE1-A72CBA522EBF}">
          <p14:sldIdLst>
            <p14:sldId id="262"/>
            <p14:sldId id="263"/>
            <p14:sldId id="264"/>
            <p14:sldId id="265"/>
            <p14:sldId id="266"/>
            <p14:sldId id="268"/>
            <p14:sldId id="269"/>
            <p14:sldId id="294"/>
          </p14:sldIdLst>
        </p14:section>
        <p14:section name="Test Smells" id="{71345525-BB0B-4E0D-BEAC-FE6972F31931}">
          <p14:sldIdLst>
            <p14:sldId id="289"/>
            <p14:sldId id="258"/>
            <p14:sldId id="285"/>
            <p14:sldId id="286"/>
            <p14:sldId id="287"/>
          </p14:sldIdLst>
        </p14:section>
        <p14:section name="Slides en proceso" id="{7C7D2D80-2385-4233-945B-A97D14088BA2}">
          <p14:sldIdLst>
            <p14:sldId id="292"/>
            <p14:sldId id="270"/>
            <p14:sldId id="271"/>
            <p14:sldId id="281"/>
            <p14:sldId id="282"/>
            <p14:sldId id="283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52D"/>
    <a:srgbClr val="438086"/>
    <a:srgbClr val="535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440" autoAdjust="0"/>
    <p:restoredTop sz="85639" autoAdjust="0"/>
  </p:normalViewPr>
  <p:slideViewPr>
    <p:cSldViewPr>
      <p:cViewPr>
        <p:scale>
          <a:sx n="100" d="100"/>
          <a:sy n="100" d="100"/>
        </p:scale>
        <p:origin x="-984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66168-39A1-4744-9EBE-E9FC82D720E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D4CE-5514-45C7-B3B4-91CD1A520CD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83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value proposition of automated testing is to reduce the total time of coding + debugging + testing.</a:t>
            </a:r>
            <a:endParaRPr lang="es-CR" dirty="0" smtClean="0"/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33859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https://msdn.microsoft.com/en-us/ff714955.aspx?f=255&amp;MSPPError=-2147217396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42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75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testing comes with a price, however. A team has to invest the time to create and maintain unit tests. The amount of effort required to create these tests is directly related to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underlying software. How easy is the software to test? A team designing software with testability in mind will create effective tests faster than the team working with un-testable software.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3888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https://msdn.microsoft.com/en-us/library/ff714955.aspx	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70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No se puede negar del valor en las pruebas automatizadas; la pregunta es si sus beneficios </a:t>
            </a:r>
            <a:r>
              <a:rPr lang="es-CR" b="1" dirty="0" smtClean="0"/>
              <a:t>valen la pena </a:t>
            </a:r>
            <a:r>
              <a:rPr lang="es-CR" dirty="0" smtClean="0"/>
              <a:t>en el tiempo y el esfuerzo horas/hombre invertidos.</a:t>
            </a:r>
          </a:p>
          <a:p>
            <a:r>
              <a:rPr lang="es-CR" dirty="0" smtClean="0"/>
              <a:t>Los beneficios se ven afectados por el diseño y arquitecturas elegidos.</a:t>
            </a:r>
          </a:p>
          <a:p>
            <a:endParaRPr lang="en-US" dirty="0" smtClean="0"/>
          </a:p>
          <a:p>
            <a:r>
              <a:rPr lang="en-US" dirty="0" smtClean="0"/>
              <a:t>There is undeniable value in doing automated testing, but the question is whether the benefits of automated testing are worth the time and manpower investment.</a:t>
            </a:r>
          </a:p>
          <a:p>
            <a:r>
              <a:rPr lang="en-US" dirty="0" smtClean="0"/>
              <a:t>The benefits and costs of automated testing are greatly affected by design and architecture choices. </a:t>
            </a:r>
            <a:endParaRPr lang="es-CR" dirty="0" smtClean="0"/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271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I'm going to define testability as the quality of a software design that allows for automated testing in a cost-effective manner.</a:t>
            </a:r>
          </a:p>
          <a:p>
            <a:r>
              <a:rPr lang="es-CR" b="1" dirty="0" err="1" smtClean="0"/>
              <a:t>Repeatable</a:t>
            </a:r>
            <a:r>
              <a:rPr lang="es-CR" dirty="0" smtClean="0"/>
              <a:t>  </a:t>
            </a:r>
          </a:p>
          <a:p>
            <a:r>
              <a:rPr lang="es-CR" b="1" dirty="0" err="1" smtClean="0"/>
              <a:t>Easy</a:t>
            </a:r>
            <a:r>
              <a:rPr lang="es-CR" b="1" dirty="0" smtClean="0"/>
              <a:t> to </a:t>
            </a:r>
            <a:r>
              <a:rPr lang="es-CR" b="1" dirty="0" err="1" smtClean="0"/>
              <a:t>Write</a:t>
            </a:r>
            <a:r>
              <a:rPr lang="es-CR" b="1" dirty="0" smtClean="0"/>
              <a:t> </a:t>
            </a:r>
          </a:p>
          <a:p>
            <a:r>
              <a:rPr lang="es-CR" b="1" dirty="0" err="1" smtClean="0"/>
              <a:t>Easy</a:t>
            </a:r>
            <a:r>
              <a:rPr lang="es-CR" b="1" dirty="0" smtClean="0"/>
              <a:t> to </a:t>
            </a:r>
            <a:r>
              <a:rPr lang="es-CR" b="1" dirty="0" err="1" smtClean="0"/>
              <a:t>Understand</a:t>
            </a:r>
            <a:r>
              <a:rPr lang="es-CR" b="1" dirty="0" smtClean="0"/>
              <a:t> </a:t>
            </a:r>
            <a:r>
              <a:rPr lang="en-US" dirty="0" smtClean="0"/>
              <a:t> </a:t>
            </a:r>
          </a:p>
          <a:p>
            <a:r>
              <a:rPr lang="es-CR" b="1" dirty="0" err="1" smtClean="0"/>
              <a:t>Fast</a:t>
            </a:r>
            <a:r>
              <a:rPr lang="es-CR" dirty="0" smtClean="0"/>
              <a:t> </a:t>
            </a: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056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dong know how to test a class I'm admitting I dong know what the class is doing</a:t>
            </a:r>
          </a:p>
          <a:p>
            <a:r>
              <a:rPr lang="en-US" dirty="0" smtClean="0"/>
              <a:t>Design first. Don‘t sacrifice design for some testing feature</a:t>
            </a:r>
          </a:p>
          <a:p>
            <a:r>
              <a:rPr lang="en-US" dirty="0" smtClean="0"/>
              <a:t>Them test. Think of examples before coding.</a:t>
            </a:r>
          </a:p>
          <a:p>
            <a:r>
              <a:rPr lang="en-US" dirty="0" smtClean="0"/>
              <a:t>Then develop.</a:t>
            </a: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32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823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Excessive work to set up a unit test is a "code smell." Excessive unit test setup is often caused by harmful coupling or a lack of cohesion. </a:t>
            </a:r>
            <a:endParaRPr lang="es-CR" dirty="0" smtClean="0"/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35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922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tests. Testing several rules</a:t>
            </a:r>
          </a:p>
          <a:p>
            <a:r>
              <a:rPr lang="en-US" dirty="0" smtClean="0"/>
              <a:t>Tests that fail intermittently</a:t>
            </a:r>
          </a:p>
          <a:p>
            <a:r>
              <a:rPr lang="en-US" dirty="0" smtClean="0"/>
              <a:t>Pats of tests used as setup for another tests</a:t>
            </a:r>
          </a:p>
          <a:p>
            <a:r>
              <a:rPr lang="en-US" dirty="0" smtClean="0"/>
              <a:t>Interdependent tests</a:t>
            </a:r>
          </a:p>
          <a:p>
            <a:endParaRPr lang="en-US" dirty="0" smtClean="0"/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36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402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Si la prueba e </a:t>
            </a:r>
            <a:r>
              <a:rPr lang="es-CR" dirty="0" err="1" smtClean="0"/>
              <a:t>smuy</a:t>
            </a:r>
            <a:r>
              <a:rPr lang="es-CR" dirty="0" smtClean="0"/>
              <a:t> compleja </a:t>
            </a:r>
            <a:r>
              <a:rPr lang="es-CR" dirty="0" err="1" smtClean="0"/>
              <a:t>deberias</a:t>
            </a:r>
            <a:r>
              <a:rPr lang="es-CR" smtClean="0"/>
              <a:t> </a:t>
            </a:r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D4CE-5514-45C7-B3B4-91CD1A520CDA}" type="slidenum">
              <a:rPr lang="es-CR" smtClean="0"/>
              <a:t>41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083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C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A15BEC-1C9E-4D9F-BD90-9C851C563097}" type="datetimeFigureOut">
              <a:rPr lang="es-CR" smtClean="0"/>
              <a:t>11/06/2015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C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DF62215-5C01-42FB-8C8B-AEE37E0CD239}" type="slidenum">
              <a:rPr lang="es-CR" smtClean="0"/>
              <a:t>‹#›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arcenteno/taller-design-for-testabilit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arcenteno/taller-design-for-testability/blob/master/Taller/Basics/LogicaDeNegocio/MontoEnDolares.v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ff714955.aspx?f=255&amp;MSPPError=-2147217396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ff714955.aspx?f=255&amp;MSPPError=-2147217396" TargetMode="External"/><Relationship Id="rId2" Type="http://schemas.openxmlformats.org/officeDocument/2006/relationships/hyperlink" Target="http://channel9.msdn.com/events/TechEd/Europe/2009/DEV204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 smtClean="0"/>
              <a:t>Design</a:t>
            </a:r>
            <a:r>
              <a:rPr lang="es-CR" dirty="0" smtClean="0"/>
              <a:t> </a:t>
            </a:r>
            <a:r>
              <a:rPr lang="es-CR" dirty="0" err="1" smtClean="0"/>
              <a:t>for</a:t>
            </a:r>
            <a:r>
              <a:rPr lang="es-CR" dirty="0" smtClean="0"/>
              <a:t> </a:t>
            </a:r>
            <a:r>
              <a:rPr lang="es-CR" dirty="0" err="1" smtClean="0"/>
              <a:t>Testability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El diseño es esencial para lograr un producto de calidad y automatizado.</a:t>
            </a:r>
            <a:endParaRPr lang="es-CR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6277962"/>
            <a:ext cx="649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>
                <a:hlinkClick r:id="rId2"/>
              </a:rPr>
              <a:t>https://</a:t>
            </a:r>
            <a:r>
              <a:rPr lang="es-CR" dirty="0" smtClean="0">
                <a:hlinkClick r:id="rId2"/>
              </a:rPr>
              <a:t>github.com/oscarcenteno/taller-design-for-testability</a:t>
            </a:r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610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029200" y="5736114"/>
            <a:ext cx="800100" cy="60273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Oval 12"/>
          <p:cNvSpPr/>
          <p:nvPr/>
        </p:nvSpPr>
        <p:spPr>
          <a:xfrm>
            <a:off x="6018472" y="5099988"/>
            <a:ext cx="751301" cy="10541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Oval 13"/>
          <p:cNvSpPr/>
          <p:nvPr/>
        </p:nvSpPr>
        <p:spPr>
          <a:xfrm>
            <a:off x="6400800" y="4114800"/>
            <a:ext cx="676275" cy="77316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Pruebas de Integración Enfocadas</a:t>
            </a:r>
            <a:endParaRPr lang="es-CR" dirty="0"/>
          </a:p>
        </p:txBody>
      </p:sp>
      <p:sp>
        <p:nvSpPr>
          <p:cNvPr id="4" name="Oval 3"/>
          <p:cNvSpPr/>
          <p:nvPr/>
        </p:nvSpPr>
        <p:spPr>
          <a:xfrm>
            <a:off x="4324350" y="3208814"/>
            <a:ext cx="2257425" cy="25273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App</a:t>
            </a:r>
            <a:endParaRPr lang="es-CR" dirty="0"/>
          </a:p>
        </p:txBody>
      </p:sp>
      <p:sp>
        <p:nvSpPr>
          <p:cNvPr id="5" name="Right Arrow 4"/>
          <p:cNvSpPr/>
          <p:nvPr/>
        </p:nvSpPr>
        <p:spPr>
          <a:xfrm>
            <a:off x="6610350" y="4285139"/>
            <a:ext cx="38100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Down Arrow 5"/>
          <p:cNvSpPr/>
          <p:nvPr/>
        </p:nvSpPr>
        <p:spPr>
          <a:xfrm>
            <a:off x="5305425" y="5913914"/>
            <a:ext cx="24765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TextBox 6"/>
          <p:cNvSpPr txBox="1"/>
          <p:nvPr/>
        </p:nvSpPr>
        <p:spPr>
          <a:xfrm>
            <a:off x="4844835" y="633884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webservices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7077074" y="4308912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base de datos</a:t>
            </a:r>
            <a:endParaRPr lang="es-CR" dirty="0"/>
          </a:p>
        </p:txBody>
      </p:sp>
      <p:sp>
        <p:nvSpPr>
          <p:cNvPr id="9" name="TextBox 8"/>
          <p:cNvSpPr txBox="1"/>
          <p:nvPr/>
        </p:nvSpPr>
        <p:spPr>
          <a:xfrm>
            <a:off x="6769772" y="596951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bitácora</a:t>
            </a:r>
            <a:endParaRPr lang="es-CR" dirty="0"/>
          </a:p>
        </p:txBody>
      </p:sp>
      <p:sp>
        <p:nvSpPr>
          <p:cNvPr id="10" name="Right Arrow 9"/>
          <p:cNvSpPr/>
          <p:nvPr/>
        </p:nvSpPr>
        <p:spPr>
          <a:xfrm rot="2448149">
            <a:off x="6291308" y="5501329"/>
            <a:ext cx="314325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379052" y="2024815"/>
            <a:ext cx="813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Un sistema de información se compone básicamente de entradas/salidas de datos.</a:t>
            </a:r>
          </a:p>
          <a:p>
            <a:r>
              <a:rPr lang="es-CR" dirty="0" smtClean="0"/>
              <a:t>Los puntos de entrada y salida </a:t>
            </a:r>
            <a:r>
              <a:rPr lang="es-CR" dirty="0" smtClean="0"/>
              <a:t>deberían </a:t>
            </a:r>
            <a:r>
              <a:rPr lang="es-CR" dirty="0" smtClean="0"/>
              <a:t>tener sus pruebas para comprobar que están bien configurados.</a:t>
            </a:r>
            <a:endParaRPr lang="es-CR" dirty="0"/>
          </a:p>
        </p:txBody>
      </p:sp>
      <p:sp>
        <p:nvSpPr>
          <p:cNvPr id="12" name="TextBox 11"/>
          <p:cNvSpPr txBox="1"/>
          <p:nvPr/>
        </p:nvSpPr>
        <p:spPr>
          <a:xfrm>
            <a:off x="400049" y="4678244"/>
            <a:ext cx="261937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dirty="0" smtClean="0"/>
              <a:t>Este tipo de verificaciones se deben separar de las pruebas que verifican lógica de negocio.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841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5" grpId="0" animBg="1"/>
      <p:bldP spid="5" grpId="1" animBg="1"/>
      <p:bldP spid="6" grpId="0" animBg="1"/>
      <p:bldP spid="6" grpId="1" animBg="1"/>
      <p:bldP spid="7" grpId="0"/>
      <p:bldP spid="8" grpId="0"/>
      <p:bldP spid="9" grpId="0"/>
      <p:bldP spid="10" grpId="0" animBg="1"/>
      <p:bldP spid="10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Vamos al </a:t>
            </a:r>
            <a:r>
              <a:rPr lang="es-CR" dirty="0" err="1" smtClean="0"/>
              <a:t>VisualStudio</a:t>
            </a:r>
            <a:r>
              <a:rPr lang="es-CR" dirty="0" smtClean="0"/>
              <a:t>!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Lo técnico para hacer las pruebas unitarias.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3967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Lo técnico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En</a:t>
            </a:r>
            <a:r>
              <a:rPr lang="en-US" dirty="0" smtClean="0"/>
              <a:t> VS</a:t>
            </a:r>
          </a:p>
          <a:p>
            <a:pPr lvl="1" fontAlgn="base"/>
            <a:r>
              <a:rPr lang="en-US" dirty="0" err="1" smtClean="0"/>
              <a:t>Vstest.console</a:t>
            </a:r>
            <a:endParaRPr lang="en-US" dirty="0"/>
          </a:p>
          <a:p>
            <a:pPr lvl="1" fontAlgn="base"/>
            <a:r>
              <a:rPr lang="en-US" dirty="0"/>
              <a:t>Test </a:t>
            </a:r>
            <a:r>
              <a:rPr lang="en-US" dirty="0" smtClean="0"/>
              <a:t>classes y test methods</a:t>
            </a:r>
            <a:r>
              <a:rPr lang="en-US" dirty="0"/>
              <a:t> </a:t>
            </a:r>
          </a:p>
          <a:p>
            <a:pPr lvl="1" fontAlgn="base"/>
            <a:r>
              <a:rPr lang="en-US" dirty="0"/>
              <a:t>Test </a:t>
            </a:r>
            <a:r>
              <a:rPr lang="en-US" dirty="0" smtClean="0"/>
              <a:t>Explorer.</a:t>
            </a:r>
            <a:r>
              <a:rPr lang="en-US" dirty="0"/>
              <a:t> </a:t>
            </a:r>
            <a:endParaRPr lang="en-US" dirty="0" smtClean="0"/>
          </a:p>
          <a:p>
            <a:pPr lvl="1" fontAlgn="base"/>
            <a:r>
              <a:rPr lang="en-US" dirty="0" smtClean="0"/>
              <a:t>Playlists</a:t>
            </a:r>
            <a:r>
              <a:rPr lang="en-US" dirty="0"/>
              <a:t>. </a:t>
            </a:r>
          </a:p>
          <a:p>
            <a:pPr lvl="1" fontAlgn="base"/>
            <a:r>
              <a:rPr lang="en-US" dirty="0" err="1"/>
              <a:t>Cobertura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5085184"/>
            <a:ext cx="8640960" cy="16561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extBox 4"/>
          <p:cNvSpPr txBox="1"/>
          <p:nvPr/>
        </p:nvSpPr>
        <p:spPr>
          <a:xfrm>
            <a:off x="291158" y="5157192"/>
            <a:ext cx="69878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/>
              <a:t>Ejercicio</a:t>
            </a:r>
            <a:r>
              <a:rPr lang="es-CR" dirty="0" smtClean="0"/>
              <a:t>:</a:t>
            </a:r>
          </a:p>
          <a:p>
            <a:r>
              <a:rPr lang="es-CR" dirty="0"/>
              <a:t>En TFS: $/</a:t>
            </a:r>
            <a:r>
              <a:rPr lang="es-CR" dirty="0" err="1" smtClean="0"/>
              <a:t>BD_Proyecto</a:t>
            </a:r>
            <a:r>
              <a:rPr lang="es-CR" dirty="0" smtClean="0"/>
              <a:t>/Proyectos/</a:t>
            </a:r>
            <a:r>
              <a:rPr lang="es-CR" dirty="0" err="1" smtClean="0"/>
              <a:t>Bccr.Builds.Dummy</a:t>
            </a:r>
            <a:r>
              <a:rPr lang="es-CR" dirty="0" smtClean="0"/>
              <a:t>/Principal</a:t>
            </a:r>
          </a:p>
          <a:p>
            <a:r>
              <a:rPr lang="es-CR" dirty="0" smtClean="0"/>
              <a:t>Cree un carpeta con su nombre y una </a:t>
            </a:r>
            <a:r>
              <a:rPr lang="es-CR" dirty="0" err="1" smtClean="0"/>
              <a:t>solucion</a:t>
            </a:r>
            <a:r>
              <a:rPr lang="es-CR" dirty="0" smtClean="0"/>
              <a:t> dentro: Juan.sln</a:t>
            </a:r>
          </a:p>
          <a:p>
            <a:r>
              <a:rPr lang="es-CR" dirty="0" smtClean="0"/>
              <a:t>Cree un proyecto de </a:t>
            </a:r>
            <a:r>
              <a:rPr lang="es-CR" dirty="0" err="1" smtClean="0"/>
              <a:t>Logica</a:t>
            </a:r>
            <a:r>
              <a:rPr lang="es-CR" dirty="0" smtClean="0"/>
              <a:t>: </a:t>
            </a:r>
            <a:r>
              <a:rPr lang="es-CR" dirty="0" err="1" smtClean="0"/>
              <a:t>Juan.Logica</a:t>
            </a:r>
            <a:r>
              <a:rPr lang="es-CR" dirty="0" smtClean="0"/>
              <a:t> </a:t>
            </a:r>
          </a:p>
          <a:p>
            <a:r>
              <a:rPr lang="es-CR" dirty="0" smtClean="0"/>
              <a:t>y otro de Pruebas unitarias: </a:t>
            </a:r>
            <a:r>
              <a:rPr lang="es-CR" dirty="0" err="1" smtClean="0"/>
              <a:t>Juan.UnitTests</a:t>
            </a:r>
            <a:endParaRPr lang="es-CR" dirty="0" smtClean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42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CR" dirty="0" err="1" smtClean="0"/>
              <a:t>Assert.AreEqual</a:t>
            </a:r>
            <a:endParaRPr lang="es-CR" dirty="0" smtClean="0"/>
          </a:p>
          <a:p>
            <a:pPr lvl="1" fontAlgn="base"/>
            <a:r>
              <a:rPr lang="es-CR" dirty="0" err="1" smtClean="0"/>
              <a:t>Integer</a:t>
            </a:r>
            <a:r>
              <a:rPr lang="es-CR" dirty="0" smtClean="0"/>
              <a:t> / </a:t>
            </a:r>
            <a:r>
              <a:rPr lang="es-CR" dirty="0"/>
              <a:t>Decimal</a:t>
            </a:r>
            <a:endParaRPr lang="es-CR" dirty="0" smtClean="0"/>
          </a:p>
          <a:p>
            <a:pPr lvl="1" fontAlgn="base"/>
            <a:r>
              <a:rPr lang="es-CR" dirty="0" err="1" smtClean="0"/>
              <a:t>String</a:t>
            </a:r>
            <a:r>
              <a:rPr lang="es-CR" dirty="0" smtClean="0"/>
              <a:t> </a:t>
            </a:r>
          </a:p>
          <a:p>
            <a:pPr fontAlgn="base"/>
            <a:r>
              <a:rPr lang="es-CR" dirty="0" err="1" smtClean="0"/>
              <a:t>CollectionAssert</a:t>
            </a:r>
            <a:endParaRPr lang="es-CR" dirty="0" smtClean="0"/>
          </a:p>
          <a:p>
            <a:pPr lvl="1" fontAlgn="base"/>
            <a:r>
              <a:rPr lang="es-CR" dirty="0" err="1" smtClean="0"/>
              <a:t>List</a:t>
            </a:r>
            <a:r>
              <a:rPr lang="es-CR" dirty="0" smtClean="0"/>
              <a:t>(Of </a:t>
            </a:r>
            <a:r>
              <a:rPr lang="es-CR" dirty="0" err="1" smtClean="0"/>
              <a:t>Integer</a:t>
            </a:r>
            <a:r>
              <a:rPr lang="es-CR" dirty="0" smtClean="0"/>
              <a:t>)</a:t>
            </a:r>
          </a:p>
          <a:p>
            <a:pPr lvl="1" fontAlgn="base"/>
            <a:r>
              <a:rPr lang="es-CR" dirty="0" err="1" smtClean="0"/>
              <a:t>List</a:t>
            </a:r>
            <a:r>
              <a:rPr lang="es-CR" dirty="0" smtClean="0"/>
              <a:t> (Of </a:t>
            </a:r>
            <a:r>
              <a:rPr lang="es-CR" dirty="0" err="1" smtClean="0"/>
              <a:t>MontoEnDolares</a:t>
            </a:r>
            <a:r>
              <a:rPr lang="es-CR" dirty="0"/>
              <a:t>)</a:t>
            </a:r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3323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Suma sencilla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Implemente un método que realice una suma de Enteros. </a:t>
            </a:r>
          </a:p>
          <a:p>
            <a:r>
              <a:rPr lang="es-CR" dirty="0" smtClean="0"/>
              <a:t>Realice comparaciones usando </a:t>
            </a:r>
            <a:r>
              <a:rPr lang="es-CR" dirty="0" err="1" smtClean="0"/>
              <a:t>Assert.AreEqual</a:t>
            </a:r>
            <a:r>
              <a:rPr lang="es-CR" dirty="0" smtClean="0"/>
              <a:t>.</a:t>
            </a:r>
          </a:p>
          <a:p>
            <a:r>
              <a:rPr lang="es-CR" dirty="0"/>
              <a:t>Cree otro método que pueda realizar divisiones de Decimal</a:t>
            </a:r>
            <a:r>
              <a:rPr lang="es-CR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2759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ToString</a:t>
            </a:r>
            <a:r>
              <a:rPr lang="es-CR" dirty="0" smtClean="0"/>
              <a:t>()</a:t>
            </a:r>
            <a:endParaRPr lang="es-C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Implemente una clase Producto, donde se contenga un Nombre y Monto, e implemente el método </a:t>
            </a:r>
            <a:r>
              <a:rPr lang="es-CR" dirty="0" err="1" smtClean="0">
                <a:solidFill>
                  <a:schemeClr val="accent6"/>
                </a:solidFill>
              </a:rPr>
              <a:t>ToString</a:t>
            </a:r>
            <a:r>
              <a:rPr lang="es-CR" dirty="0" smtClean="0"/>
              <a:t>().</a:t>
            </a:r>
            <a:endParaRPr lang="es-CR" dirty="0"/>
          </a:p>
        </p:txBody>
      </p:sp>
      <p:sp>
        <p:nvSpPr>
          <p:cNvPr id="7" name="Rectangle 6"/>
          <p:cNvSpPr/>
          <p:nvPr/>
        </p:nvSpPr>
        <p:spPr>
          <a:xfrm>
            <a:off x="709589" y="3933056"/>
            <a:ext cx="65011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C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…</a:t>
            </a:r>
            <a:endParaRPr lang="es-CR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C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C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709589" y="5618857"/>
            <a:ext cx="560922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R" b="1" dirty="0" smtClean="0"/>
              <a:t>Ejemplos de resultado del método </a:t>
            </a:r>
            <a:r>
              <a:rPr lang="es-CR" b="1" dirty="0" err="1" smtClean="0"/>
              <a:t>ToString</a:t>
            </a:r>
            <a:r>
              <a:rPr lang="es-CR" b="1" dirty="0" smtClean="0"/>
              <a:t>():</a:t>
            </a:r>
          </a:p>
          <a:p>
            <a:r>
              <a:rPr lang="es-CR" dirty="0" smtClean="0"/>
              <a:t>“iPod $300”</a:t>
            </a:r>
          </a:p>
          <a:p>
            <a:r>
              <a:rPr lang="es-CR" dirty="0" smtClean="0"/>
              <a:t>“Laptop $1000”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284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Equals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CR" dirty="0" smtClean="0"/>
              <a:t>Implementación </a:t>
            </a:r>
            <a:r>
              <a:rPr lang="es-CR" dirty="0"/>
              <a:t>correcta del </a:t>
            </a:r>
            <a:r>
              <a:rPr lang="es-CR" dirty="0" err="1"/>
              <a:t>Equals</a:t>
            </a:r>
            <a:r>
              <a:rPr lang="es-CR" dirty="0"/>
              <a:t> </a:t>
            </a:r>
            <a:r>
              <a:rPr lang="es-CR" dirty="0" smtClean="0"/>
              <a:t>en la Producto.</a:t>
            </a:r>
            <a:r>
              <a:rPr lang="es-CR" dirty="0"/>
              <a:t> </a:t>
            </a:r>
            <a:r>
              <a:rPr lang="es-CR" dirty="0" smtClean="0"/>
              <a:t>Realice las pruebas unitarias necesarias.</a:t>
            </a:r>
            <a:endParaRPr lang="es-CR" dirty="0"/>
          </a:p>
          <a:p>
            <a:endParaRPr lang="es-CR" dirty="0"/>
          </a:p>
        </p:txBody>
      </p:sp>
      <p:sp>
        <p:nvSpPr>
          <p:cNvPr id="5" name="Rectangle 4"/>
          <p:cNvSpPr/>
          <p:nvPr/>
        </p:nvSpPr>
        <p:spPr>
          <a:xfrm>
            <a:off x="467544" y="566124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MontoEnDolares</a:t>
            </a:r>
            <a:endParaRPr lang="es-C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Implements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</a:t>
            </a:r>
            <a:r>
              <a:rPr lang="es-C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IEquatable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C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MontoEnDolares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575556" y="4026297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Implementación de referencia:</a:t>
            </a:r>
          </a:p>
          <a:p>
            <a:r>
              <a:rPr lang="es-CR" dirty="0">
                <a:hlinkClick r:id="rId2"/>
              </a:rPr>
              <a:t>https://</a:t>
            </a:r>
            <a:r>
              <a:rPr lang="es-CR" dirty="0" smtClean="0">
                <a:hlinkClick r:id="rId2"/>
              </a:rPr>
              <a:t>github.com/oscarcenteno/taller-design-for-testability/blob/master/Taller/Basics/LogicaDeNegocio/MontoEnDolares.vb</a:t>
            </a:r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7445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CollectionAssert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Implemente una prueba unitaria que compare dos listas de </a:t>
            </a:r>
            <a:r>
              <a:rPr lang="es-CR" dirty="0" err="1" smtClean="0">
                <a:solidFill>
                  <a:schemeClr val="accent6"/>
                </a:solidFill>
              </a:rPr>
              <a:t>Integers</a:t>
            </a:r>
            <a:r>
              <a:rPr lang="es-CR" dirty="0" smtClean="0">
                <a:solidFill>
                  <a:schemeClr val="accent6"/>
                </a:solidFill>
              </a:rPr>
              <a:t> </a:t>
            </a:r>
            <a:r>
              <a:rPr lang="es-CR" dirty="0" smtClean="0"/>
              <a:t>usando </a:t>
            </a:r>
            <a:r>
              <a:rPr lang="es-CR" dirty="0" err="1" smtClean="0">
                <a:solidFill>
                  <a:schemeClr val="accent6"/>
                </a:solidFill>
              </a:rPr>
              <a:t>CollectionAssert.AreEqual</a:t>
            </a:r>
            <a:r>
              <a:rPr lang="es-CR" dirty="0" smtClean="0"/>
              <a:t>.</a:t>
            </a:r>
          </a:p>
          <a:p>
            <a:r>
              <a:rPr lang="es-CR" dirty="0" smtClean="0"/>
              <a:t>Implemente otra prueba unitaria con la clase </a:t>
            </a:r>
            <a:r>
              <a:rPr lang="es-CR" dirty="0" err="1" smtClean="0">
                <a:solidFill>
                  <a:schemeClr val="accent6"/>
                </a:solidFill>
              </a:rPr>
              <a:t>MontoEnDolares</a:t>
            </a:r>
            <a:r>
              <a:rPr lang="es-CR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374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¡</a:t>
            </a:r>
            <a:r>
              <a:rPr lang="es-CR" dirty="0" err="1" smtClean="0"/>
              <a:t>Feedback</a:t>
            </a:r>
            <a:r>
              <a:rPr lang="es-CR" dirty="0" smtClean="0"/>
              <a:t> pronto!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Integración</a:t>
            </a:r>
            <a:r>
              <a:rPr lang="en-US" dirty="0"/>
              <a:t> continua</a:t>
            </a:r>
          </a:p>
          <a:p>
            <a:pPr lvl="1" fontAlgn="base"/>
            <a:r>
              <a:rPr lang="en-US" dirty="0"/>
              <a:t>Build de 5 </a:t>
            </a:r>
            <a:r>
              <a:rPr lang="en-US" dirty="0" err="1"/>
              <a:t>minutos</a:t>
            </a:r>
            <a:endParaRPr lang="en-US" dirty="0"/>
          </a:p>
          <a:p>
            <a:pPr lvl="1" fontAlgn="base"/>
            <a:r>
              <a:rPr lang="es-CR" dirty="0" err="1"/>
              <a:t>Summary</a:t>
            </a:r>
            <a:endParaRPr lang="es-CR" dirty="0"/>
          </a:p>
          <a:p>
            <a:pPr lvl="1" fontAlgn="base"/>
            <a:r>
              <a:rPr lang="es-CR" dirty="0" err="1"/>
              <a:t>Unit</a:t>
            </a:r>
            <a:r>
              <a:rPr lang="es-CR" dirty="0"/>
              <a:t> Tests</a:t>
            </a:r>
          </a:p>
          <a:p>
            <a:pPr lvl="1" fontAlgn="base"/>
            <a:r>
              <a:rPr lang="es-CR" dirty="0" err="1"/>
              <a:t>Code</a:t>
            </a:r>
            <a:r>
              <a:rPr lang="es-CR" dirty="0"/>
              <a:t> </a:t>
            </a:r>
            <a:r>
              <a:rPr lang="es-CR" dirty="0" err="1"/>
              <a:t>Coverage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4937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Buenas pruebas unitarias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Legibles</a:t>
            </a:r>
          </a:p>
          <a:p>
            <a:r>
              <a:rPr lang="es-CR" dirty="0"/>
              <a:t>Confiables</a:t>
            </a:r>
            <a:endParaRPr lang="es-CR" dirty="0" smtClean="0"/>
          </a:p>
          <a:p>
            <a:r>
              <a:rPr lang="es-CR" dirty="0" smtClean="0"/>
              <a:t>Mantenibles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901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 Propuesta de Valor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testing </a:t>
            </a:r>
            <a:r>
              <a:rPr lang="en-US" dirty="0" err="1" smtClean="0"/>
              <a:t>automatizado</a:t>
            </a:r>
            <a:r>
              <a:rPr lang="en-US" dirty="0" smtClean="0"/>
              <a:t> reduce el </a:t>
            </a:r>
            <a:r>
              <a:rPr lang="en-US" dirty="0" err="1" smtClean="0"/>
              <a:t>tiempo</a:t>
            </a:r>
            <a:r>
              <a:rPr lang="en-US" dirty="0" smtClean="0"/>
              <a:t> total de </a:t>
            </a:r>
            <a:r>
              <a:rPr lang="en-US" dirty="0" err="1" smtClean="0"/>
              <a:t>programación</a:t>
            </a:r>
            <a:r>
              <a:rPr lang="en-US" dirty="0" smtClean="0"/>
              <a:t> + debugging y testing….</a:t>
            </a:r>
          </a:p>
          <a:p>
            <a:pPr lvl="1"/>
            <a:r>
              <a:rPr lang="en-US" dirty="0" smtClean="0"/>
              <a:t>Y </a:t>
            </a:r>
            <a:r>
              <a:rPr lang="en-US" dirty="0" err="1" smtClean="0"/>
              <a:t>mantenimiento</a:t>
            </a:r>
            <a:r>
              <a:rPr lang="en-US" dirty="0" smtClean="0"/>
              <a:t> </a:t>
            </a:r>
            <a:r>
              <a:rPr lang="en-US" dirty="0" err="1" smtClean="0"/>
              <a:t>futuro</a:t>
            </a:r>
            <a:r>
              <a:rPr lang="en-US" dirty="0" smtClean="0"/>
              <a:t>…</a:t>
            </a:r>
            <a:endParaRPr lang="es-CR" dirty="0"/>
          </a:p>
        </p:txBody>
      </p:sp>
      <p:pic>
        <p:nvPicPr>
          <p:cNvPr id="1026" name="Picture 2" descr="http://smartadserver.ru/uploads/medias/icon-va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24384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1. Legibles 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Estándar de nombre  </a:t>
            </a:r>
            <a:endParaRPr lang="es-CR" dirty="0" smtClean="0"/>
          </a:p>
          <a:p>
            <a:r>
              <a:rPr lang="es-CR" dirty="0"/>
              <a:t>Si necesita verificar varias propiedades, use un objeto.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1472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nombrarlas?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 el </a:t>
            </a:r>
            <a:r>
              <a:rPr lang="es-CR" i="1" dirty="0" smtClean="0"/>
              <a:t>Test Explorer</a:t>
            </a:r>
            <a:r>
              <a:rPr lang="es-CR" dirty="0" smtClean="0"/>
              <a:t>, solo vemos los nombres.</a:t>
            </a:r>
          </a:p>
          <a:p>
            <a:r>
              <a:rPr lang="es-CR" dirty="0" smtClean="0"/>
              <a:t>Piense en las personas que usarán sus pruebas.</a:t>
            </a:r>
          </a:p>
          <a:p>
            <a:r>
              <a:rPr lang="es-CR" dirty="0" smtClean="0"/>
              <a:t>El nombre debe indicarnos:</a:t>
            </a:r>
          </a:p>
          <a:p>
            <a:pPr lvl="1"/>
            <a:r>
              <a:rPr lang="es-CR" dirty="0" smtClean="0"/>
              <a:t>El método que probamos.</a:t>
            </a:r>
          </a:p>
          <a:p>
            <a:pPr lvl="1"/>
            <a:r>
              <a:rPr lang="es-CR" dirty="0" smtClean="0"/>
              <a:t>El escenario</a:t>
            </a:r>
          </a:p>
          <a:p>
            <a:pPr lvl="1"/>
            <a:r>
              <a:rPr lang="es-CR" dirty="0" smtClean="0"/>
              <a:t>El comportamiento esperado.</a:t>
            </a:r>
            <a:endParaRPr lang="es-CR" dirty="0"/>
          </a:p>
        </p:txBody>
      </p:sp>
      <p:sp>
        <p:nvSpPr>
          <p:cNvPr id="4" name="Rectangle 3"/>
          <p:cNvSpPr/>
          <p:nvPr/>
        </p:nvSpPr>
        <p:spPr>
          <a:xfrm>
            <a:off x="3203848" y="5949280"/>
            <a:ext cx="5472608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Guardar_ObjectoMuyGrande_ErrorDeValidacion</a:t>
            </a:r>
            <a:endParaRPr lang="es-CR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608865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Ejemplo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1390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2</a:t>
            </a:r>
            <a:r>
              <a:rPr lang="es-CR" dirty="0" smtClean="0"/>
              <a:t>. Confiables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CR" dirty="0"/>
              <a:t>No </a:t>
            </a:r>
            <a:r>
              <a:rPr lang="es-CR" dirty="0" err="1" smtClean="0"/>
              <a:t>Date.Now</a:t>
            </a:r>
            <a:r>
              <a:rPr lang="es-CR" dirty="0"/>
              <a:t>. </a:t>
            </a:r>
            <a:endParaRPr lang="es-CR" dirty="0" smtClean="0"/>
          </a:p>
          <a:p>
            <a:pPr lvl="1" fontAlgn="base"/>
            <a:r>
              <a:rPr lang="es-CR" dirty="0" smtClean="0"/>
              <a:t>Deben </a:t>
            </a:r>
            <a:r>
              <a:rPr lang="es-CR" dirty="0"/>
              <a:t>ejecutar siempre de la misma manera. Consistencia. </a:t>
            </a:r>
          </a:p>
          <a:p>
            <a:pPr fontAlgn="base"/>
            <a:r>
              <a:rPr lang="es-CR" dirty="0"/>
              <a:t>No Ciclos. </a:t>
            </a:r>
            <a:endParaRPr lang="es-CR" dirty="0" smtClean="0"/>
          </a:p>
          <a:p>
            <a:pPr lvl="1" fontAlgn="base"/>
            <a:r>
              <a:rPr lang="es-CR" dirty="0" smtClean="0"/>
              <a:t>No </a:t>
            </a:r>
            <a:r>
              <a:rPr lang="es-CR" dirty="0"/>
              <a:t>tienen procesamiento. </a:t>
            </a:r>
          </a:p>
          <a:p>
            <a:pPr fontAlgn="base"/>
            <a:r>
              <a:rPr lang="es-CR" dirty="0"/>
              <a:t>No cálculos, ni operaciones </a:t>
            </a:r>
            <a:endParaRPr lang="es-CR" dirty="0" smtClean="0"/>
          </a:p>
          <a:p>
            <a:pPr lvl="1" fontAlgn="base"/>
            <a:r>
              <a:rPr lang="es-CR" dirty="0" smtClean="0"/>
              <a:t>Podrían </a:t>
            </a:r>
            <a:r>
              <a:rPr lang="es-CR" dirty="0"/>
              <a:t>tener pulgas si ellos mismos tienen lógica. 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7027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3. Mantenibles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CR" dirty="0"/>
              <a:t>Cuando una prueba se complica posiblemente su </a:t>
            </a:r>
            <a:r>
              <a:rPr lang="es-CR" b="1" dirty="0"/>
              <a:t>diseño</a:t>
            </a:r>
            <a:r>
              <a:rPr lang="es-CR" dirty="0"/>
              <a:t> debe mejorarse. </a:t>
            </a:r>
          </a:p>
          <a:p>
            <a:pPr fontAlgn="base"/>
            <a:r>
              <a:rPr lang="es-CR" dirty="0"/>
              <a:t>El método por probar </a:t>
            </a:r>
            <a:endParaRPr lang="es-CR" dirty="0" smtClean="0"/>
          </a:p>
          <a:p>
            <a:pPr lvl="1" fontAlgn="base"/>
            <a:r>
              <a:rPr lang="es-CR" dirty="0" smtClean="0"/>
              <a:t>¿Es </a:t>
            </a:r>
            <a:r>
              <a:rPr lang="es-CR" dirty="0"/>
              <a:t>observable? </a:t>
            </a:r>
            <a:endParaRPr lang="es-CR" dirty="0" smtClean="0"/>
          </a:p>
          <a:p>
            <a:pPr lvl="1" fontAlgn="base"/>
            <a:r>
              <a:rPr lang="es-CR" dirty="0" smtClean="0"/>
              <a:t>¿Es </a:t>
            </a:r>
            <a:r>
              <a:rPr lang="es-CR" dirty="0"/>
              <a:t>aislable? </a:t>
            </a:r>
          </a:p>
          <a:p>
            <a:pPr fontAlgn="base"/>
            <a:r>
              <a:rPr lang="es-CR" dirty="0" smtClean="0"/>
              <a:t>Clases </a:t>
            </a:r>
            <a:r>
              <a:rPr lang="es-CR" dirty="0"/>
              <a:t>y métodos con </a:t>
            </a:r>
            <a:r>
              <a:rPr lang="es-CR" dirty="0">
                <a:solidFill>
                  <a:schemeClr val="accent6"/>
                </a:solidFill>
              </a:rPr>
              <a:t>una sola responsabilidad</a:t>
            </a:r>
            <a:r>
              <a:rPr lang="es-CR" dirty="0"/>
              <a:t>. </a:t>
            </a:r>
          </a:p>
          <a:p>
            <a:pPr fontAlgn="base"/>
            <a:r>
              <a:rPr lang="es-CR" dirty="0">
                <a:solidFill>
                  <a:schemeClr val="accent6"/>
                </a:solidFill>
              </a:rPr>
              <a:t>Rápidas</a:t>
            </a:r>
            <a:r>
              <a:rPr lang="es-CR" dirty="0"/>
              <a:t>. No archivos ni base de datos. Todo en memoria. </a:t>
            </a:r>
          </a:p>
          <a:p>
            <a:pPr fontAlgn="base"/>
            <a:r>
              <a:rPr lang="es-CR" dirty="0"/>
              <a:t>Ejecución </a:t>
            </a:r>
            <a:r>
              <a:rPr lang="es-CR" dirty="0">
                <a:solidFill>
                  <a:schemeClr val="accent6"/>
                </a:solidFill>
              </a:rPr>
              <a:t>frecuente</a:t>
            </a:r>
            <a:r>
              <a:rPr lang="es-CR" dirty="0"/>
              <a:t> implica retroalimentación frecuente. Por eso deben ser muy rápidas. </a:t>
            </a:r>
            <a:endParaRPr lang="es-CR" dirty="0" smtClean="0"/>
          </a:p>
          <a:p>
            <a:pPr fontAlgn="base"/>
            <a:r>
              <a:rPr lang="es-CR" dirty="0"/>
              <a:t>Nunca ignoradas. </a:t>
            </a:r>
          </a:p>
          <a:p>
            <a:pPr fontAlgn="base"/>
            <a:r>
              <a:rPr lang="es-CR" dirty="0"/>
              <a:t>Organización por carpetas. </a:t>
            </a:r>
          </a:p>
        </p:txBody>
      </p:sp>
    </p:spTree>
    <p:extLst>
      <p:ext uri="{BB962C8B-B14F-4D97-AF65-F5344CB8AC3E}">
        <p14:creationId xmlns:p14="http://schemas.microsoft.com/office/powerpoint/2010/main" val="293457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¿Son unitarias?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Son unitarias si el código se pudo aislar y es observable.</a:t>
            </a:r>
          </a:p>
          <a:p>
            <a:pPr lvl="1"/>
            <a:r>
              <a:rPr lang="es-CR" dirty="0" smtClean="0"/>
              <a:t>Si dependen de </a:t>
            </a:r>
            <a:r>
              <a:rPr lang="es-CR" i="1" dirty="0" err="1" smtClean="0"/>
              <a:t>filesystem</a:t>
            </a:r>
            <a:r>
              <a:rPr lang="es-CR" dirty="0" smtClean="0"/>
              <a:t> o de base de datos, no son unitarias.</a:t>
            </a:r>
          </a:p>
          <a:p>
            <a:pPr lvl="1"/>
            <a:r>
              <a:rPr lang="es-CR" dirty="0" smtClean="0"/>
              <a:t>Si pueden fallar por dependencias con infraestructura no son unitarias.</a:t>
            </a:r>
          </a:p>
          <a:p>
            <a:pPr lvl="1"/>
            <a:r>
              <a:rPr lang="es-CR" dirty="0" smtClean="0"/>
              <a:t>La lógica de negocio y de presentación se debería aislar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610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FIN?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9155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Características de buenas pruebas unitarias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SURF!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47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SIMPLE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Las pruebas unitarias son sencillas de entender</a:t>
            </a:r>
          </a:p>
          <a:p>
            <a:pPr lvl="1"/>
            <a:r>
              <a:rPr lang="es-CR" dirty="0" smtClean="0"/>
              <a:t>Prueban un solo requerimiento</a:t>
            </a:r>
          </a:p>
          <a:p>
            <a:r>
              <a:rPr lang="es-CR" dirty="0" smtClean="0"/>
              <a:t>Son cortas y explican su intención</a:t>
            </a:r>
          </a:p>
          <a:p>
            <a:pPr lvl="1"/>
            <a:r>
              <a:rPr lang="es-CR" dirty="0" smtClean="0"/>
              <a:t>No requieren </a:t>
            </a:r>
            <a:r>
              <a:rPr lang="es-CR" i="1" dirty="0" err="1" smtClean="0"/>
              <a:t>setup</a:t>
            </a:r>
            <a:r>
              <a:rPr lang="es-CR" i="1" dirty="0" smtClean="0"/>
              <a:t> </a:t>
            </a:r>
            <a:r>
              <a:rPr lang="es-CR" dirty="0" smtClean="0"/>
              <a:t>complejos</a:t>
            </a:r>
            <a:endParaRPr lang="es-CR" dirty="0"/>
          </a:p>
        </p:txBody>
      </p:sp>
      <p:sp>
        <p:nvSpPr>
          <p:cNvPr id="7" name="Rectangle 6"/>
          <p:cNvSpPr/>
          <p:nvPr/>
        </p:nvSpPr>
        <p:spPr>
          <a:xfrm>
            <a:off x="57912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S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5867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UNIT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Prueban un único método</a:t>
            </a:r>
            <a:r>
              <a:rPr lang="es-CR" dirty="0" smtClean="0"/>
              <a:t>.</a:t>
            </a:r>
          </a:p>
          <a:p>
            <a:pPr lvl="1"/>
            <a:r>
              <a:rPr lang="es-CR" dirty="0" smtClean="0"/>
              <a:t>Se enfocan en una sola unidad</a:t>
            </a:r>
          </a:p>
          <a:p>
            <a:r>
              <a:rPr lang="es-CR" dirty="0" smtClean="0"/>
              <a:t>Enfocadas en lógica</a:t>
            </a:r>
          </a:p>
          <a:p>
            <a:pPr lvl="1"/>
            <a:r>
              <a:rPr lang="es-CR" dirty="0" smtClean="0"/>
              <a:t>Reglas de negocio, lógica de presentación, conversión de datos</a:t>
            </a:r>
          </a:p>
          <a:p>
            <a:r>
              <a:rPr lang="es-CR" dirty="0"/>
              <a:t>No dependen de base de datos o de ningún </a:t>
            </a:r>
            <a:r>
              <a:rPr lang="es-CR" i="1" dirty="0" err="1"/>
              <a:t>framework</a:t>
            </a:r>
            <a:r>
              <a:rPr lang="es-CR" dirty="0"/>
              <a:t>.</a:t>
            </a:r>
          </a:p>
          <a:p>
            <a:pPr lvl="1"/>
            <a:r>
              <a:rPr lang="es-CR" dirty="0"/>
              <a:t>Requieren diseñar separando </a:t>
            </a:r>
            <a:r>
              <a:rPr lang="es-CR" dirty="0" smtClean="0"/>
              <a:t>responsabilidades</a:t>
            </a:r>
            <a:endParaRPr lang="es-CR" dirty="0"/>
          </a:p>
        </p:txBody>
      </p:sp>
      <p:sp>
        <p:nvSpPr>
          <p:cNvPr id="4" name="Rectangle 3"/>
          <p:cNvSpPr/>
          <p:nvPr/>
        </p:nvSpPr>
        <p:spPr>
          <a:xfrm>
            <a:off x="66294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U</a:t>
            </a:r>
            <a:endParaRPr lang="es-CR" sz="3200" dirty="0"/>
          </a:p>
        </p:txBody>
      </p:sp>
      <p:sp>
        <p:nvSpPr>
          <p:cNvPr id="7" name="Rectangle 6"/>
          <p:cNvSpPr/>
          <p:nvPr/>
        </p:nvSpPr>
        <p:spPr>
          <a:xfrm>
            <a:off x="57912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S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6727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RELIABLE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Pueden ejecutarse mil veces de la misma manera con el mismo resultado.</a:t>
            </a:r>
          </a:p>
          <a:p>
            <a:pPr lvl="1"/>
            <a:r>
              <a:rPr lang="es-CR" dirty="0" smtClean="0"/>
              <a:t>No son frágiles.</a:t>
            </a:r>
          </a:p>
          <a:p>
            <a:r>
              <a:rPr lang="es-CR" dirty="0" smtClean="0"/>
              <a:t>No tienen efectos colaterales.</a:t>
            </a:r>
          </a:p>
          <a:p>
            <a:pPr lvl="1"/>
            <a:r>
              <a:rPr lang="es-CR" dirty="0" smtClean="0"/>
              <a:t>No tienen dependencias con terceros.</a:t>
            </a:r>
          </a:p>
          <a:p>
            <a:r>
              <a:rPr lang="es-CR" b="1" dirty="0" smtClean="0"/>
              <a:t>1 año después</a:t>
            </a:r>
            <a:r>
              <a:rPr lang="es-CR" dirty="0" smtClean="0"/>
              <a:t>, cualquier persona las puede ejecutar sin requerir una explicación</a:t>
            </a:r>
          </a:p>
          <a:p>
            <a:pPr lvl="1"/>
            <a:r>
              <a:rPr lang="es-CR" dirty="0" smtClean="0"/>
              <a:t>Confiables</a:t>
            </a:r>
            <a:endParaRPr lang="es-CR" dirty="0"/>
          </a:p>
        </p:txBody>
      </p:sp>
      <p:sp>
        <p:nvSpPr>
          <p:cNvPr id="5" name="Rectangle 4"/>
          <p:cNvSpPr/>
          <p:nvPr/>
        </p:nvSpPr>
        <p:spPr>
          <a:xfrm>
            <a:off x="66294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U</a:t>
            </a:r>
            <a:endParaRPr lang="es-CR" sz="3200" dirty="0"/>
          </a:p>
        </p:txBody>
      </p:sp>
      <p:sp>
        <p:nvSpPr>
          <p:cNvPr id="6" name="Rectangle 5"/>
          <p:cNvSpPr/>
          <p:nvPr/>
        </p:nvSpPr>
        <p:spPr>
          <a:xfrm>
            <a:off x="74676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R</a:t>
            </a:r>
            <a:endParaRPr lang="es-CR" sz="3200" dirty="0"/>
          </a:p>
        </p:txBody>
      </p:sp>
      <p:sp>
        <p:nvSpPr>
          <p:cNvPr id="8" name="Rectangle 7"/>
          <p:cNvSpPr/>
          <p:nvPr/>
        </p:nvSpPr>
        <p:spPr>
          <a:xfrm>
            <a:off x="57912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S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220256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 precio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El equipo debe invertir tiempo para crear y mantener las pruebas.</a:t>
            </a:r>
          </a:p>
          <a:p>
            <a:endParaRPr lang="es-CR" dirty="0"/>
          </a:p>
        </p:txBody>
      </p:sp>
      <p:sp>
        <p:nvSpPr>
          <p:cNvPr id="6" name="Rectangle 5"/>
          <p:cNvSpPr/>
          <p:nvPr/>
        </p:nvSpPr>
        <p:spPr>
          <a:xfrm>
            <a:off x="1763688" y="335699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testable</a:t>
            </a:r>
            <a:endParaRPr lang="es-CR" dirty="0"/>
          </a:p>
        </p:txBody>
      </p:sp>
      <p:sp>
        <p:nvSpPr>
          <p:cNvPr id="7" name="Rectangle 6"/>
          <p:cNvSpPr/>
          <p:nvPr/>
        </p:nvSpPr>
        <p:spPr>
          <a:xfrm>
            <a:off x="1776490" y="3933056"/>
            <a:ext cx="2088232" cy="2232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</a:t>
            </a:r>
            <a:r>
              <a:rPr lang="en-US" dirty="0" err="1" smtClean="0"/>
              <a:t>tiempo</a:t>
            </a:r>
            <a:endParaRPr lang="es-CR" dirty="0"/>
          </a:p>
        </p:txBody>
      </p:sp>
      <p:sp>
        <p:nvSpPr>
          <p:cNvPr id="9" name="Rectangle 8"/>
          <p:cNvSpPr/>
          <p:nvPr/>
        </p:nvSpPr>
        <p:spPr>
          <a:xfrm>
            <a:off x="4932040" y="3310638"/>
            <a:ext cx="2088232" cy="2232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</a:t>
            </a:r>
            <a:r>
              <a:rPr lang="en-US" dirty="0"/>
              <a:t>testable</a:t>
            </a:r>
            <a:endParaRPr lang="es-CR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17232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</a:t>
            </a:r>
            <a:r>
              <a:rPr lang="en-US" dirty="0" err="1" smtClean="0"/>
              <a:t>tiempo</a:t>
            </a:r>
            <a:endParaRPr lang="es-CR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6381328"/>
            <a:ext cx="509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 smtClean="0">
                <a:solidFill>
                  <a:schemeClr val="bg2">
                    <a:lumMod val="50000"/>
                  </a:schemeClr>
                </a:solidFill>
              </a:rPr>
              <a:t>¿Qué tan fácil es probar el software?</a:t>
            </a:r>
            <a:endParaRPr lang="es-CR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FAST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sin </a:t>
            </a:r>
            <a:r>
              <a:rPr lang="en-US" dirty="0" err="1" smtClean="0"/>
              <a:t>rápidas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permitirán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rápidamente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fallan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fallen </a:t>
            </a:r>
            <a:r>
              <a:rPr lang="en-US" dirty="0" err="1" smtClean="0"/>
              <a:t>rápido</a:t>
            </a:r>
            <a:r>
              <a:rPr lang="en-US" dirty="0" smtClean="0"/>
              <a:t>.</a:t>
            </a:r>
            <a:endParaRPr lang="es-CR" dirty="0" smtClean="0"/>
          </a:p>
          <a:p>
            <a:r>
              <a:rPr lang="es-CR" dirty="0" smtClean="0"/>
              <a:t>Tardan milisegundos</a:t>
            </a:r>
          </a:p>
          <a:p>
            <a:r>
              <a:rPr lang="es-CR" dirty="0" smtClean="0"/>
              <a:t>Se ejecutan con cada integración continua</a:t>
            </a:r>
          </a:p>
          <a:p>
            <a:pPr lvl="1"/>
            <a:r>
              <a:rPr lang="es-CR" i="1" dirty="0" err="1" smtClean="0"/>
              <a:t>Feedback</a:t>
            </a:r>
            <a:r>
              <a:rPr lang="es-CR" i="1" dirty="0" smtClean="0"/>
              <a:t> </a:t>
            </a:r>
            <a:r>
              <a:rPr lang="es-CR" dirty="0" smtClean="0"/>
              <a:t>en menos de 5 minutos.</a:t>
            </a:r>
          </a:p>
          <a:p>
            <a:endParaRPr lang="es-CR" dirty="0"/>
          </a:p>
        </p:txBody>
      </p:sp>
      <p:sp>
        <p:nvSpPr>
          <p:cNvPr id="4" name="Rectangle 3"/>
          <p:cNvSpPr/>
          <p:nvPr/>
        </p:nvSpPr>
        <p:spPr>
          <a:xfrm>
            <a:off x="66294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U</a:t>
            </a:r>
            <a:endParaRPr lang="es-CR" sz="3200" dirty="0"/>
          </a:p>
        </p:txBody>
      </p:sp>
      <p:sp>
        <p:nvSpPr>
          <p:cNvPr id="5" name="Rectangle 4"/>
          <p:cNvSpPr/>
          <p:nvPr/>
        </p:nvSpPr>
        <p:spPr>
          <a:xfrm>
            <a:off x="74676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R</a:t>
            </a:r>
            <a:endParaRPr lang="es-CR" sz="3200" dirty="0"/>
          </a:p>
        </p:txBody>
      </p:sp>
      <p:sp>
        <p:nvSpPr>
          <p:cNvPr id="6" name="Rectangle 5"/>
          <p:cNvSpPr/>
          <p:nvPr/>
        </p:nvSpPr>
        <p:spPr>
          <a:xfrm>
            <a:off x="83058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F</a:t>
            </a:r>
            <a:endParaRPr lang="es-CR" sz="3200" dirty="0"/>
          </a:p>
        </p:txBody>
      </p:sp>
      <p:sp>
        <p:nvSpPr>
          <p:cNvPr id="7" name="Rectangle 6"/>
          <p:cNvSpPr/>
          <p:nvPr/>
        </p:nvSpPr>
        <p:spPr>
          <a:xfrm>
            <a:off x="5791200" y="61722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S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31032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Cómo mantenerlos simples y confiables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No </a:t>
            </a:r>
            <a:r>
              <a:rPr lang="es-CR" dirty="0" err="1" smtClean="0"/>
              <a:t>Date.Now</a:t>
            </a:r>
            <a:r>
              <a:rPr lang="es-CR" dirty="0" smtClean="0"/>
              <a:t>()</a:t>
            </a:r>
          </a:p>
          <a:p>
            <a:r>
              <a:rPr lang="es-CR" dirty="0" smtClean="0"/>
              <a:t>Sin </a:t>
            </a:r>
            <a:r>
              <a:rPr lang="es-CR" dirty="0" err="1" smtClean="0"/>
              <a:t>IFs</a:t>
            </a:r>
            <a:endParaRPr lang="es-CR" dirty="0" smtClean="0"/>
          </a:p>
          <a:p>
            <a:r>
              <a:rPr lang="es-CR" dirty="0" smtClean="0"/>
              <a:t>Sin ciclos</a:t>
            </a:r>
          </a:p>
          <a:p>
            <a:r>
              <a:rPr lang="es-CR" dirty="0" smtClean="0"/>
              <a:t>Sin </a:t>
            </a:r>
            <a:r>
              <a:rPr lang="es-CR" dirty="0" err="1" smtClean="0"/>
              <a:t>Random</a:t>
            </a:r>
            <a:r>
              <a:rPr lang="es-CR" dirty="0" smtClean="0"/>
              <a:t>()</a:t>
            </a:r>
          </a:p>
          <a:p>
            <a:r>
              <a:rPr lang="es-CR" dirty="0" smtClean="0"/>
              <a:t>Sin </a:t>
            </a:r>
            <a:r>
              <a:rPr lang="en-US" dirty="0" err="1" smtClean="0"/>
              <a:t>cálculos</a:t>
            </a:r>
            <a:endParaRPr lang="en-US" dirty="0" smtClean="0"/>
          </a:p>
          <a:p>
            <a:pPr lvl="1"/>
            <a:r>
              <a:rPr lang="en-US" dirty="0" smtClean="0"/>
              <a:t>El </a:t>
            </a:r>
            <a:r>
              <a:rPr lang="en-US" b="1" dirty="0" err="1" smtClean="0"/>
              <a:t>esperado</a:t>
            </a:r>
            <a:r>
              <a:rPr lang="en-US" b="1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mismo</a:t>
            </a:r>
            <a:endParaRPr lang="en-US" dirty="0" smtClean="0"/>
          </a:p>
          <a:p>
            <a:pPr lvl="1"/>
            <a:r>
              <a:rPr lang="es-CR" dirty="0" smtClean="0"/>
              <a:t>El </a:t>
            </a:r>
            <a:r>
              <a:rPr lang="es-CR" b="1" dirty="0" smtClean="0"/>
              <a:t>obtenido </a:t>
            </a:r>
            <a:r>
              <a:rPr lang="es-CR" dirty="0" smtClean="0"/>
              <a:t>es predecible siempre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94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hacerlo?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no </a:t>
            </a:r>
            <a:r>
              <a:rPr lang="en-US" dirty="0" err="1" smtClean="0"/>
              <a:t>sé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estoy</a:t>
            </a:r>
            <a:r>
              <a:rPr lang="en-US" dirty="0" smtClean="0"/>
              <a:t> </a:t>
            </a:r>
            <a:r>
              <a:rPr lang="en-US" dirty="0" err="1" smtClean="0"/>
              <a:t>admitiendo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sé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Primero, </a:t>
            </a:r>
            <a:r>
              <a:rPr lang="en-US" b="1" dirty="0" err="1"/>
              <a:t>Especifique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Piense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antes de </a:t>
            </a:r>
            <a:r>
              <a:rPr lang="en-US" dirty="0" err="1"/>
              <a:t>programar</a:t>
            </a:r>
            <a:r>
              <a:rPr lang="en-US" dirty="0"/>
              <a:t>.</a:t>
            </a:r>
          </a:p>
          <a:p>
            <a:r>
              <a:rPr lang="en-US" dirty="0" err="1" smtClean="0"/>
              <a:t>Luego</a:t>
            </a:r>
            <a:r>
              <a:rPr lang="en-US" dirty="0" smtClean="0"/>
              <a:t>, </a:t>
            </a:r>
            <a:r>
              <a:rPr lang="en-US" b="1" dirty="0" err="1" smtClean="0"/>
              <a:t>Diseñe</a:t>
            </a:r>
            <a:r>
              <a:rPr lang="en-US" dirty="0" smtClean="0"/>
              <a:t>.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sacrifique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endParaRPr lang="en-US" dirty="0" smtClean="0"/>
          </a:p>
          <a:p>
            <a:pPr lvl="1"/>
            <a:r>
              <a:rPr lang="en-US" dirty="0" smtClean="0"/>
              <a:t>SOLID!</a:t>
            </a:r>
          </a:p>
          <a:p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b="1" dirty="0" err="1" smtClean="0"/>
              <a:t>Programe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Limpio</a:t>
            </a:r>
            <a:r>
              <a:rPr lang="en-US" dirty="0" smtClean="0"/>
              <a:t>. </a:t>
            </a:r>
            <a:r>
              <a:rPr lang="en-US" dirty="0" err="1" smtClean="0"/>
              <a:t>Comprensible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FIN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6776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Test </a:t>
            </a:r>
            <a:r>
              <a:rPr lang="es-CR" dirty="0" err="1" smtClean="0"/>
              <a:t>Smells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311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“Excessive </a:t>
            </a:r>
            <a:r>
              <a:rPr lang="en-US" dirty="0"/>
              <a:t>Test </a:t>
            </a:r>
            <a:r>
              <a:rPr lang="en-US" dirty="0" smtClean="0"/>
              <a:t>Setup” Smell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5987008" cy="4325112"/>
          </a:xfrm>
        </p:spPr>
        <p:txBody>
          <a:bodyPr/>
          <a:lstStyle/>
          <a:p>
            <a:r>
              <a:rPr lang="es-CR" dirty="0" smtClean="0"/>
              <a:t>El tener que trabajar mucho para configurar una prueba es un "</a:t>
            </a:r>
            <a:r>
              <a:rPr lang="es-CR" dirty="0" err="1" smtClean="0"/>
              <a:t>code</a:t>
            </a:r>
            <a:r>
              <a:rPr lang="es-CR" dirty="0" smtClean="0"/>
              <a:t> </a:t>
            </a:r>
            <a:r>
              <a:rPr lang="es-CR" dirty="0" err="1" smtClean="0"/>
              <a:t>smell</a:t>
            </a:r>
            <a:r>
              <a:rPr lang="es-CR" dirty="0" smtClean="0"/>
              <a:t>." </a:t>
            </a:r>
          </a:p>
          <a:p>
            <a:r>
              <a:rPr lang="es-CR" dirty="0" smtClean="0"/>
              <a:t>Frecuentemente, esto es debido a un gran acoplamiento y baja cohesión.</a:t>
            </a:r>
            <a:endParaRPr lang="es-C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5F1EC"/>
              </a:clrFrom>
              <a:clrTo>
                <a:srgbClr val="F5F1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96952"/>
            <a:ext cx="27908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5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Test </a:t>
            </a:r>
            <a:r>
              <a:rPr lang="es-CR" dirty="0" err="1" smtClean="0"/>
              <a:t>smells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5410944" cy="4325112"/>
          </a:xfrm>
        </p:spPr>
        <p:txBody>
          <a:bodyPr/>
          <a:lstStyle/>
          <a:p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largas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probando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reglas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sencillo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prueban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Sino, ¿</a:t>
            </a:r>
            <a:r>
              <a:rPr lang="en-US" dirty="0" err="1" smtClean="0"/>
              <a:t>Quién</a:t>
            </a:r>
            <a:r>
              <a:rPr lang="en-US" dirty="0" smtClean="0"/>
              <a:t> </a:t>
            </a:r>
            <a:r>
              <a:rPr lang="en-US" b="1" dirty="0" smtClean="0"/>
              <a:t>prueba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? ¿Las </a:t>
            </a:r>
            <a:r>
              <a:rPr lang="en-US" b="1" dirty="0" err="1" smtClean="0"/>
              <a:t>documenta</a:t>
            </a:r>
            <a:r>
              <a:rPr lang="en-US" dirty="0" smtClean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96752"/>
            <a:ext cx="3563888" cy="554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9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Test </a:t>
            </a:r>
            <a:r>
              <a:rPr lang="es-CR" dirty="0" err="1"/>
              <a:t>smells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fallan</a:t>
            </a:r>
            <a:r>
              <a:rPr lang="en-US" dirty="0"/>
              <a:t> </a:t>
            </a:r>
            <a:r>
              <a:rPr lang="en-US" dirty="0" err="1"/>
              <a:t>intermitentemente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Puedo</a:t>
            </a:r>
            <a:r>
              <a:rPr lang="en-US" dirty="0" smtClean="0"/>
              <a:t> </a:t>
            </a:r>
            <a:r>
              <a:rPr lang="en-US" dirty="0" err="1" smtClean="0"/>
              <a:t>bajar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fuente</a:t>
            </a:r>
            <a:r>
              <a:rPr lang="en-US" dirty="0" smtClean="0"/>
              <a:t> y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95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Test </a:t>
            </a:r>
            <a:r>
              <a:rPr lang="es-CR" dirty="0" err="1"/>
              <a:t>smells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unas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son </a:t>
            </a:r>
            <a:r>
              <a:rPr lang="en-US" i="1" dirty="0"/>
              <a:t>setup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.</a:t>
            </a:r>
          </a:p>
          <a:p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dependientes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4" name="Rectangle 3"/>
          <p:cNvSpPr/>
          <p:nvPr/>
        </p:nvSpPr>
        <p:spPr>
          <a:xfrm>
            <a:off x="1691680" y="4005064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Dependen de datos</a:t>
            </a:r>
            <a:endParaRPr lang="es-CR" dirty="0"/>
          </a:p>
        </p:txBody>
      </p:sp>
      <p:sp>
        <p:nvSpPr>
          <p:cNvPr id="5" name="Rectangle 4"/>
          <p:cNvSpPr/>
          <p:nvPr/>
        </p:nvSpPr>
        <p:spPr>
          <a:xfrm>
            <a:off x="2627784" y="522920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Dependen de objetos</a:t>
            </a:r>
            <a:endParaRPr lang="es-CR" dirty="0"/>
          </a:p>
        </p:txBody>
      </p:sp>
      <p:sp>
        <p:nvSpPr>
          <p:cNvPr id="6" name="Rectangle 5"/>
          <p:cNvSpPr/>
          <p:nvPr/>
        </p:nvSpPr>
        <p:spPr>
          <a:xfrm>
            <a:off x="4975020" y="342900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Dependen de infraestructura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Slides</a:t>
            </a:r>
            <a:r>
              <a:rPr lang="es-CR" dirty="0" smtClean="0"/>
              <a:t> en proceso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13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Dos cualidades del código </a:t>
            </a:r>
            <a:r>
              <a:rPr lang="es-CR" i="1" dirty="0" err="1" smtClean="0"/>
              <a:t>testable</a:t>
            </a:r>
            <a:endParaRPr lang="es-C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Fácil de Observar</a:t>
            </a:r>
          </a:p>
          <a:p>
            <a:pPr lvl="1"/>
            <a:r>
              <a:rPr lang="es-CR" dirty="0" smtClean="0"/>
              <a:t>Dado ciertas </a:t>
            </a:r>
            <a:r>
              <a:rPr lang="es-CR" i="1" dirty="0" smtClean="0"/>
              <a:t>entradas </a:t>
            </a:r>
            <a:r>
              <a:rPr lang="es-CR" dirty="0" smtClean="0"/>
              <a:t>debería ser sencillo observar la </a:t>
            </a:r>
            <a:r>
              <a:rPr lang="es-CR" i="1" dirty="0" smtClean="0"/>
              <a:t>salida </a:t>
            </a:r>
            <a:r>
              <a:rPr lang="es-CR" dirty="0" smtClean="0"/>
              <a:t>del código. </a:t>
            </a:r>
          </a:p>
          <a:p>
            <a:r>
              <a:rPr lang="es-CR" dirty="0" smtClean="0"/>
              <a:t>Fácil de Aislar</a:t>
            </a:r>
          </a:p>
          <a:p>
            <a:pPr lvl="1"/>
            <a:r>
              <a:rPr lang="es-CR" dirty="0" smtClean="0"/>
              <a:t>Debería poder observar y verificar una funcionalidad por sí misma.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27984" y="5949280"/>
            <a:ext cx="460851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s-CR" dirty="0"/>
              <a:t>El diseño es clave para lograr estas cualidades</a:t>
            </a:r>
            <a:r>
              <a:rPr lang="es-CR" dirty="0" smtClean="0"/>
              <a:t>.</a:t>
            </a:r>
            <a:endParaRPr lang="es-CR" dirty="0"/>
          </a:p>
        </p:txBody>
      </p:sp>
      <p:sp>
        <p:nvSpPr>
          <p:cNvPr id="5" name="Rounded Rectangle 4"/>
          <p:cNvSpPr/>
          <p:nvPr/>
        </p:nvSpPr>
        <p:spPr>
          <a:xfrm>
            <a:off x="179512" y="6345324"/>
            <a:ext cx="1152128" cy="396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Ejemplo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131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Qualities of Testable Code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>
                <a:hlinkClick r:id="rId2"/>
              </a:rPr>
              <a:t>https://msdn.microsoft.com/en-us/ff714955.aspx?f=255&amp;MSPPError=-</a:t>
            </a:r>
            <a:r>
              <a:rPr lang="es-CR" dirty="0" smtClean="0">
                <a:hlinkClick r:id="rId2"/>
              </a:rPr>
              <a:t>2147217396</a:t>
            </a:r>
            <a:endParaRPr lang="es-CR" dirty="0" smtClean="0"/>
          </a:p>
          <a:p>
            <a:r>
              <a:rPr lang="en-US" dirty="0" smtClean="0"/>
              <a:t>Easy to observe</a:t>
            </a:r>
          </a:p>
          <a:p>
            <a:r>
              <a:rPr lang="en-US" dirty="0" smtClean="0"/>
              <a:t>Easy to isolate</a:t>
            </a:r>
          </a:p>
          <a:p>
            <a:endParaRPr lang="en-US" dirty="0" smtClean="0"/>
          </a:p>
          <a:p>
            <a:r>
              <a:rPr lang="en-US" dirty="0"/>
              <a:t>Software developers who strive to write testable code often strive to maintain a separation of concerns in the code they </a:t>
            </a:r>
            <a:r>
              <a:rPr lang="en-US" dirty="0" smtClean="0"/>
              <a:t>write</a:t>
            </a:r>
          </a:p>
          <a:p>
            <a:r>
              <a:rPr lang="en-US" dirty="0" err="1" smtClean="0"/>
              <a:t>Srp</a:t>
            </a:r>
            <a:endParaRPr lang="en-US" dirty="0" smtClean="0"/>
          </a:p>
          <a:p>
            <a:r>
              <a:rPr lang="en-US" dirty="0"/>
              <a:t>Code written in this fashion is easier to isolate because it is focused on a single task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1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Pillars of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able to</a:t>
            </a:r>
          </a:p>
          <a:p>
            <a:pPr lvl="1"/>
            <a:r>
              <a:rPr lang="en-US" dirty="0" smtClean="0"/>
              <a:t>Trust them</a:t>
            </a:r>
          </a:p>
          <a:p>
            <a:pPr lvl="1"/>
            <a:r>
              <a:rPr lang="en-US" dirty="0" err="1" smtClean="0"/>
              <a:t>Mantain</a:t>
            </a:r>
            <a:r>
              <a:rPr lang="en-US" dirty="0" smtClean="0"/>
              <a:t> them</a:t>
            </a:r>
          </a:p>
          <a:p>
            <a:pPr lvl="1"/>
            <a:r>
              <a:rPr lang="en-US" dirty="0" smtClean="0"/>
              <a:t>Read them</a:t>
            </a:r>
          </a:p>
          <a:p>
            <a:r>
              <a:rPr lang="en-US" dirty="0" smtClean="0"/>
              <a:t>If not, there is not value 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 smtClean="0"/>
              <a:t>Design</a:t>
            </a:r>
            <a:r>
              <a:rPr lang="es-CR" dirty="0" smtClean="0"/>
              <a:t> </a:t>
            </a:r>
            <a:r>
              <a:rPr lang="es-CR" dirty="0" err="1" smtClean="0"/>
              <a:t>patterns</a:t>
            </a:r>
            <a:r>
              <a:rPr lang="es-CR" dirty="0" smtClean="0"/>
              <a:t> </a:t>
            </a:r>
            <a:r>
              <a:rPr lang="es-CR" dirty="0" err="1" smtClean="0"/>
              <a:t>for</a:t>
            </a:r>
            <a:r>
              <a:rPr lang="es-CR" dirty="0" smtClean="0"/>
              <a:t> data </a:t>
            </a:r>
            <a:r>
              <a:rPr lang="es-CR" dirty="0" err="1" smtClean="0"/>
              <a:t>persistence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build functionality by composing actions from small and focused abstractions</a:t>
            </a:r>
            <a:r>
              <a:rPr lang="en-US" dirty="0" smtClean="0"/>
              <a:t>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810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Repository</a:t>
            </a:r>
            <a:r>
              <a:rPr lang="es-CR" dirty="0"/>
              <a:t> </a:t>
            </a:r>
            <a:r>
              <a:rPr lang="es-CR" dirty="0" err="1" smtClean="0"/>
              <a:t>Pattern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Fowler </a:t>
            </a:r>
            <a:r>
              <a:rPr lang="en-US" dirty="0"/>
              <a:t>says a repository “mediates between the domain and data mapping layers using a collection-like interface for accessing domain objects”. The goal of the repository pattern is to isolate code from the minutiae of data access, and as we saw earlier isolation is a required trait for testability.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24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Unit of Work </a:t>
            </a:r>
            <a:r>
              <a:rPr lang="en-US" b="1" dirty="0" smtClean="0"/>
              <a:t>Pattern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Fowler </a:t>
            </a:r>
            <a:r>
              <a:rPr lang="en-US" dirty="0"/>
              <a:t>says a unit of work will “maintain a list of objects affected by a business transaction and coordinates the writing out of changes and the resolution of concurrency problems”.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131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Bibliografía 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http://</a:t>
            </a:r>
            <a:r>
              <a:rPr lang="es-CR" dirty="0" smtClean="0">
                <a:hlinkClick r:id="rId2"/>
              </a:rPr>
              <a:t>channel9.msdn.com/events/TechEd/Europe/2009/DEV204</a:t>
            </a:r>
            <a:endParaRPr lang="es-CR" dirty="0" smtClean="0"/>
          </a:p>
          <a:p>
            <a:endParaRPr lang="es-CR" dirty="0"/>
          </a:p>
          <a:p>
            <a:r>
              <a:rPr lang="en-US" b="1" dirty="0"/>
              <a:t>Testability and Entity Framework 4.0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https://msdn.microsoft.com/en-us/ff714955.aspx?f=255&amp;MSPPError=-</a:t>
            </a:r>
            <a:r>
              <a:rPr lang="en-US" dirty="0" smtClean="0">
                <a:hlinkClick r:id="rId3"/>
              </a:rPr>
              <a:t>2147217396</a:t>
            </a:r>
            <a:r>
              <a:rPr lang="en-US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46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Best</a:t>
            </a:r>
            <a:r>
              <a:rPr lang="es-CR" dirty="0" smtClean="0"/>
              <a:t> and </a:t>
            </a:r>
            <a:r>
              <a:rPr lang="es-CR" dirty="0" err="1" smtClean="0"/>
              <a:t>worst</a:t>
            </a:r>
            <a:r>
              <a:rPr lang="es-CR" dirty="0" smtClean="0"/>
              <a:t> </a:t>
            </a:r>
            <a:r>
              <a:rPr lang="es-CR" dirty="0" err="1" smtClean="0"/>
              <a:t>practices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http://blog.stevensanderson.com/2009/08/24/writing-great-unit-tests-best-and-worst-practises/</a:t>
            </a:r>
          </a:p>
        </p:txBody>
      </p:sp>
    </p:spTree>
    <p:extLst>
      <p:ext uri="{BB962C8B-B14F-4D97-AF65-F5344CB8AC3E}">
        <p14:creationId xmlns:p14="http://schemas.microsoft.com/office/powerpoint/2010/main" val="3791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err="1"/>
              <a:t>Design</a:t>
            </a:r>
            <a:r>
              <a:rPr lang="es-CR" dirty="0"/>
              <a:t>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 smtClean="0"/>
              <a:t>Testability</a:t>
            </a:r>
            <a:endParaRPr lang="es-CR" dirty="0"/>
          </a:p>
        </p:txBody>
      </p:sp>
      <p:sp>
        <p:nvSpPr>
          <p:cNvPr id="5" name="Right Arrow 4"/>
          <p:cNvSpPr/>
          <p:nvPr/>
        </p:nvSpPr>
        <p:spPr>
          <a:xfrm>
            <a:off x="467544" y="2636912"/>
            <a:ext cx="3024336" cy="314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 smtClean="0"/>
              <a:t>¿Vale la pena el costo de hacer las pruebas?</a:t>
            </a:r>
            <a:endParaRPr lang="es-CR" sz="2400" dirty="0"/>
          </a:p>
        </p:txBody>
      </p:sp>
      <p:sp>
        <p:nvSpPr>
          <p:cNvPr id="6" name="Regular Pentagon 5"/>
          <p:cNvSpPr/>
          <p:nvPr/>
        </p:nvSpPr>
        <p:spPr>
          <a:xfrm>
            <a:off x="3635896" y="1962944"/>
            <a:ext cx="4608512" cy="3816424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4400" dirty="0" smtClean="0"/>
              <a:t>Depende del Diseño</a:t>
            </a:r>
            <a:endParaRPr lang="es-CR" sz="4400" dirty="0"/>
          </a:p>
        </p:txBody>
      </p:sp>
    </p:spTree>
    <p:extLst>
      <p:ext uri="{BB962C8B-B14F-4D97-AF65-F5344CB8AC3E}">
        <p14:creationId xmlns:p14="http://schemas.microsoft.com/office/powerpoint/2010/main" val="9549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</a:t>
            </a:r>
            <a:r>
              <a:rPr lang="es-CR" dirty="0" err="1" smtClean="0"/>
              <a:t>estability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calidad</a:t>
            </a:r>
            <a:r>
              <a:rPr lang="en-US" dirty="0" smtClean="0"/>
              <a:t> de un </a:t>
            </a:r>
            <a:r>
              <a:rPr lang="en-US" dirty="0" err="1" smtClean="0"/>
              <a:t>diseño</a:t>
            </a:r>
            <a:r>
              <a:rPr lang="en-US" dirty="0" smtClean="0"/>
              <a:t> de software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el testing </a:t>
            </a:r>
            <a:r>
              <a:rPr lang="en-US" dirty="0" err="1" smtClean="0"/>
              <a:t>automatizado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costo-efectiva</a:t>
            </a:r>
            <a:r>
              <a:rPr lang="en-US" dirty="0" smtClean="0"/>
              <a:t>.</a:t>
            </a:r>
          </a:p>
          <a:p>
            <a:pPr lvl="1"/>
            <a:r>
              <a:rPr lang="es-CR" dirty="0" smtClean="0"/>
              <a:t>Repetibles.</a:t>
            </a:r>
          </a:p>
          <a:p>
            <a:pPr lvl="1"/>
            <a:r>
              <a:rPr lang="es-CR" dirty="0" smtClean="0"/>
              <a:t>Fáciles de escribir.</a:t>
            </a:r>
          </a:p>
          <a:p>
            <a:pPr lvl="1"/>
            <a:r>
              <a:rPr lang="es-CR" dirty="0" smtClean="0"/>
              <a:t>Fáciles de comprender</a:t>
            </a:r>
          </a:p>
          <a:p>
            <a:pPr lvl="1"/>
            <a:r>
              <a:rPr lang="es-CR" dirty="0" smtClean="0"/>
              <a:t>Rápidas.</a:t>
            </a:r>
          </a:p>
        </p:txBody>
      </p:sp>
    </p:spTree>
    <p:extLst>
      <p:ext uri="{BB962C8B-B14F-4D97-AF65-F5344CB8AC3E}">
        <p14:creationId xmlns:p14="http://schemas.microsoft.com/office/powerpoint/2010/main" val="967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Principios de Pruebas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El propósito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856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Propósito Claro en cada Prueba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¿</a:t>
            </a:r>
            <a:r>
              <a:rPr lang="es-CR" dirty="0" err="1"/>
              <a:t>Unit</a:t>
            </a:r>
            <a:r>
              <a:rPr lang="es-CR" dirty="0"/>
              <a:t> / Integración / </a:t>
            </a:r>
            <a:r>
              <a:rPr lang="es-CR" dirty="0" smtClean="0"/>
              <a:t>Hibridas?</a:t>
            </a:r>
            <a:endParaRPr lang="es-CR" dirty="0"/>
          </a:p>
        </p:txBody>
      </p:sp>
      <p:pic>
        <p:nvPicPr>
          <p:cNvPr id="1026" name="Picture 2" descr="http://blog.stevensanderson.com/wp-content/uploads/2009/0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7920880" cy="207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¿Qué es una prueba unitaria?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1" fontAlgn="base"/>
            <a:r>
              <a:rPr lang="en-US" dirty="0" err="1" smtClean="0"/>
              <a:t>Rápida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fontAlgn="base"/>
            <a:r>
              <a:rPr lang="en-US" dirty="0" err="1" smtClean="0"/>
              <a:t>Repetible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lvl="1" fontAlgn="base"/>
            <a:r>
              <a:rPr lang="en-US" dirty="0"/>
              <a:t>No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propio</a:t>
            </a:r>
            <a:r>
              <a:rPr lang="en-US" b="1" dirty="0"/>
              <a:t> </a:t>
            </a:r>
            <a:r>
              <a:rPr lang="en-US" dirty="0" err="1"/>
              <a:t>código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control.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14198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984</TotalTime>
  <Words>1419</Words>
  <Application>Microsoft Office PowerPoint</Application>
  <PresentationFormat>On-screen Show (4:3)</PresentationFormat>
  <Paragraphs>273</Paragraphs>
  <Slides>46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Urban</vt:lpstr>
      <vt:lpstr>Design for Testability</vt:lpstr>
      <vt:lpstr>La Propuesta de Valor</vt:lpstr>
      <vt:lpstr>El precio</vt:lpstr>
      <vt:lpstr>Dos cualidades del código testable</vt:lpstr>
      <vt:lpstr>Design For Testability</vt:lpstr>
      <vt:lpstr>Testability</vt:lpstr>
      <vt:lpstr>Principios de Pruebas</vt:lpstr>
      <vt:lpstr>Propósito Claro en cada Prueba</vt:lpstr>
      <vt:lpstr>¿Qué es una prueba unitaria?</vt:lpstr>
      <vt:lpstr>Pruebas de Integración Enfocadas</vt:lpstr>
      <vt:lpstr>Vamos al VisualStudio!</vt:lpstr>
      <vt:lpstr>Lo técnico</vt:lpstr>
      <vt:lpstr>Ejercicios</vt:lpstr>
      <vt:lpstr>Suma sencilla</vt:lpstr>
      <vt:lpstr>ToString()</vt:lpstr>
      <vt:lpstr>Equals</vt:lpstr>
      <vt:lpstr>CollectionAssert</vt:lpstr>
      <vt:lpstr>¡Feedback pronto!</vt:lpstr>
      <vt:lpstr>Buenas pruebas unitarias</vt:lpstr>
      <vt:lpstr>1. Legibles </vt:lpstr>
      <vt:lpstr>¿Cómo nombrarlas?</vt:lpstr>
      <vt:lpstr>2. Confiables</vt:lpstr>
      <vt:lpstr>3. Mantenibles</vt:lpstr>
      <vt:lpstr>¿Son unitarias?</vt:lpstr>
      <vt:lpstr>FIN?</vt:lpstr>
      <vt:lpstr>Características de buenas pruebas unitarias</vt:lpstr>
      <vt:lpstr>SIMPLE</vt:lpstr>
      <vt:lpstr>UNIT</vt:lpstr>
      <vt:lpstr>RELIABLE</vt:lpstr>
      <vt:lpstr>FAST</vt:lpstr>
      <vt:lpstr>Cómo mantenerlos simples y confiables</vt:lpstr>
      <vt:lpstr>¿Cómo hacerlo?</vt:lpstr>
      <vt:lpstr>FIN</vt:lpstr>
      <vt:lpstr>Test Smells</vt:lpstr>
      <vt:lpstr>The “Excessive Test Setup” Smell</vt:lpstr>
      <vt:lpstr>Test smells</vt:lpstr>
      <vt:lpstr>Test smells</vt:lpstr>
      <vt:lpstr>Test smells</vt:lpstr>
      <vt:lpstr>Slides en proceso</vt:lpstr>
      <vt:lpstr>The Qualities of Testable Code</vt:lpstr>
      <vt:lpstr>Pillars of unit testing</vt:lpstr>
      <vt:lpstr>Design patterns for data persistence</vt:lpstr>
      <vt:lpstr>The Repository Pattern</vt:lpstr>
      <vt:lpstr>The Unit of Work Pattern</vt:lpstr>
      <vt:lpstr>Bibliografía </vt:lpstr>
      <vt:lpstr>Best and worst practices</vt:lpstr>
    </vt:vector>
  </TitlesOfParts>
  <Company>BCCR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Testability</dc:title>
  <dc:creator>CENTENO RIVERA OSCAR</dc:creator>
  <cp:lastModifiedBy>CENTENO RIVERA OSCAR</cp:lastModifiedBy>
  <cp:revision>63</cp:revision>
  <dcterms:created xsi:type="dcterms:W3CDTF">2015-05-20T04:14:23Z</dcterms:created>
  <dcterms:modified xsi:type="dcterms:W3CDTF">2015-06-11T18:39:35Z</dcterms:modified>
</cp:coreProperties>
</file>