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601200" cy="12801600" type="A3"/>
  <p:notesSz cx="6889750" cy="100218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384" autoAdjust="0"/>
  </p:normalViewPr>
  <p:slideViewPr>
    <p:cSldViewPr snapToGrid="0">
      <p:cViewPr>
        <p:scale>
          <a:sx n="70" d="100"/>
          <a:sy n="70" d="100"/>
        </p:scale>
        <p:origin x="-1302" y="1416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-2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fr-L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21B4E4DE-64CD-4565-866D-DA7940BB45C7}" type="datetimeFigureOut">
              <a:rPr lang="fr-LU" smtClean="0"/>
              <a:t>06/10/2016</a:t>
            </a:fld>
            <a:endParaRPr lang="fr-LU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940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fr-L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L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fr-L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F70118EE-939F-4CB8-A424-80063931667C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54933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118EE-939F-4CB8-A424-80063931667C}" type="slidenum">
              <a:rPr lang="fr-LU" smtClean="0"/>
              <a:t>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13358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118EE-939F-4CB8-A424-80063931667C}" type="slidenum">
              <a:rPr lang="fr-LU" smtClean="0"/>
              <a:t>3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69852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A944-6B4A-4B30-AB5F-F6BB2D08F6A0}" type="datetime1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49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A59C-764E-44D9-9867-88BC81D5B7CD}" type="datetime1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6778-860E-471F-88D7-C0B3789F8E06}" type="datetime1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E8BD-B7BC-4435-B8A7-E6194E9704F9}" type="datetime1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71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F4E2-77B5-49AD-8BFB-7BB49036BCB1}" type="datetime1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8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B776-E6EB-4A13-BC47-B199E135D0C7}" type="datetime1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2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7B0C-4499-4A8D-94F2-CB4FA90660C4}" type="datetime1">
              <a:rPr lang="fr-FR" smtClean="0"/>
              <a:t>06/10/2016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1EE8-211C-4E8B-A04B-5D7CF0E5F89C}" type="datetime1">
              <a:rPr lang="fr-FR" smtClean="0"/>
              <a:t>06/10/2016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D623-77BF-455B-8F4B-4F93BB9CD8BF}" type="datetime1">
              <a:rPr lang="fr-FR" smtClean="0"/>
              <a:t>06/10/2016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7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1FF3-E494-4260-B26C-D35F3C5EA30D}" type="datetime1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0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644F-6E30-4F20-8B25-C10BE1EEEE05}" type="datetime1">
              <a:rPr lang="fr-FR" smtClean="0"/>
              <a:t>06/10/2016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31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C31B-020A-446B-AE4B-8FD938056EDE}" type="datetime1">
              <a:rPr lang="fr-FR" smtClean="0"/>
              <a:t>06/10/2016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613D-29E4-4A34-839D-ACE6CBD18A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115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28" y="-1"/>
            <a:ext cx="9621828" cy="3321407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/>
        </p:nvSpPr>
        <p:spPr>
          <a:xfrm>
            <a:off x="99346" y="3511150"/>
            <a:ext cx="93818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LU" b="1" dirty="0" smtClean="0">
                <a:solidFill>
                  <a:srgbClr val="002060"/>
                </a:solidFill>
                <a:latin typeface="Calibri"/>
              </a:rPr>
              <a:t>Emergence de </a:t>
            </a:r>
            <a:r>
              <a:rPr lang="fr-LU" b="1" dirty="0">
                <a:solidFill>
                  <a:srgbClr val="002060"/>
                </a:solidFill>
                <a:latin typeface="Calibri"/>
              </a:rPr>
              <a:t>m</a:t>
            </a:r>
            <a:r>
              <a:rPr lang="fr-LU" b="1" dirty="0" smtClean="0">
                <a:solidFill>
                  <a:srgbClr val="002060"/>
                </a:solidFill>
                <a:latin typeface="Calibri"/>
              </a:rPr>
              <a:t>ouvements collectifs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</a:rPr>
              <a:t>Propagation de rumeurs</a:t>
            </a:r>
            <a:endParaRPr kumimoji="0" lang="fr-LU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08154" y="1973179"/>
            <a:ext cx="7772399" cy="12024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278763" y="2179857"/>
            <a:ext cx="8831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ysClr val="windowText" lastClr="000000"/>
                </a:solidFill>
              </a:rPr>
              <a:t>Semaine d’ouverture IMI du 19 au 24 septembre :</a:t>
            </a:r>
          </a:p>
          <a:p>
            <a:pPr algn="ctr"/>
            <a:r>
              <a:rPr lang="fr-FR" sz="2800" b="1" dirty="0" smtClean="0">
                <a:solidFill>
                  <a:sysClr val="windowText" lastClr="000000"/>
                </a:solidFill>
              </a:rPr>
              <a:t>Initiation à la recherche et à l’innovation</a:t>
            </a:r>
            <a:endParaRPr lang="fr-FR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33766" y="1644257"/>
            <a:ext cx="1680990" cy="1677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Picture 11" descr="https://www.uca.ma/public/website/theme-1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671"/>
            <a:ext cx="1299410" cy="137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206270" y="-54801"/>
            <a:ext cx="1653494" cy="16990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Picture 15" descr="http://www.enpc.fr/sites/default/files/www/charte/charte_def/ecole_ponts_CMJN_transparent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155"/>
            <a:ext cx="1368152" cy="172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7738" y="5188943"/>
            <a:ext cx="8965096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/>
              <a:t>Objectif </a:t>
            </a:r>
            <a:r>
              <a:rPr lang="fr-FR" sz="2400" dirty="0" smtClean="0"/>
              <a:t>: Modèle prédictif de la propagation d’une rumeur</a:t>
            </a:r>
          </a:p>
          <a:p>
            <a:endParaRPr lang="fr-FR" sz="2400" dirty="0"/>
          </a:p>
          <a:p>
            <a:r>
              <a:rPr lang="fr-FR" sz="2400" u="sng" dirty="0" smtClean="0"/>
              <a:t>Exemples de mouvements « physiques » émergents : </a:t>
            </a:r>
            <a:endParaRPr lang="fr-FR" sz="2400" u="sng" dirty="0"/>
          </a:p>
          <a:p>
            <a:r>
              <a:rPr lang="fr-FR" sz="2400" dirty="0" smtClean="0"/>
              <a:t>marche de piétons, vol d’oiseau, avalanche,…</a:t>
            </a:r>
          </a:p>
          <a:p>
            <a:endParaRPr lang="fr-FR" sz="2400" dirty="0"/>
          </a:p>
          <a:p>
            <a:r>
              <a:rPr lang="fr-FR" sz="2400" dirty="0"/>
              <a:t> </a:t>
            </a:r>
            <a:r>
              <a:rPr lang="fr-FR" sz="2400" dirty="0" smtClean="0"/>
              <a:t>      Formation ? : </a:t>
            </a:r>
            <a:r>
              <a:rPr lang="fr-FR" sz="2400" dirty="0"/>
              <a:t>comportements individuels/locaux </a:t>
            </a:r>
            <a:r>
              <a:rPr lang="fr-FR" sz="2400" dirty="0" smtClean="0"/>
              <a:t>simples </a:t>
            </a:r>
            <a:endParaRPr lang="fr-FR" sz="2400" dirty="0"/>
          </a:p>
          <a:p>
            <a:endParaRPr lang="fr-FR" sz="2400" dirty="0"/>
          </a:p>
          <a:p>
            <a:r>
              <a:rPr lang="fr-F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prévoir </a:t>
            </a:r>
            <a:r>
              <a:rPr lang="fr-F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l’émergence d’une </a:t>
            </a:r>
            <a:r>
              <a:rPr lang="fr-F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opinion globale </a:t>
            </a:r>
            <a:r>
              <a:rPr lang="fr-F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partir </a:t>
            </a:r>
            <a:r>
              <a:rPr lang="fr-F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 interactions sociales à l’échelle de l’individu ?</a:t>
            </a:r>
          </a:p>
          <a:p>
            <a:endParaRPr lang="fr-FR" sz="2400" dirty="0"/>
          </a:p>
          <a:p>
            <a:r>
              <a:rPr lang="fr-FR" sz="2400" u="sng" dirty="0" smtClean="0"/>
              <a:t>Cf. rumeur </a:t>
            </a:r>
            <a:r>
              <a:rPr lang="fr-FR" sz="2400" dirty="0" smtClean="0"/>
              <a:t>= auquel chaque individu a le choix d’adhérer ou pas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       =  qui se propage de proche en proche</a:t>
            </a:r>
          </a:p>
          <a:p>
            <a:endParaRPr lang="fr-FR" sz="2400" dirty="0" smtClean="0"/>
          </a:p>
          <a:p>
            <a:r>
              <a:rPr lang="fr-FR" sz="2400" u="sng" dirty="0" smtClean="0"/>
              <a:t>Question sous-jacente </a:t>
            </a:r>
            <a:r>
              <a:rPr lang="fr-FR" sz="2400" dirty="0" smtClean="0"/>
              <a:t>: signal physique vs signal social ?</a:t>
            </a:r>
            <a:endParaRPr lang="fr-FR" sz="2400" dirty="0"/>
          </a:p>
          <a:p>
            <a:r>
              <a:rPr lang="fr-FR" sz="2400" u="sng" dirty="0" smtClean="0"/>
              <a:t>Plan :</a:t>
            </a:r>
            <a:endParaRPr lang="fr-FR" sz="2400" dirty="0"/>
          </a:p>
          <a:p>
            <a:r>
              <a:rPr lang="fr-FR" sz="2400" dirty="0" smtClean="0"/>
              <a:t>- Un premier modèle macroscopique /« aveugle » (Maki-Thompson) : hypothèses, résultats, limite</a:t>
            </a:r>
          </a:p>
          <a:p>
            <a:r>
              <a:rPr lang="fr-FR" sz="2400" dirty="0" smtClean="0"/>
              <a:t>- Un second modèle cellulaire (</a:t>
            </a:r>
            <a:r>
              <a:rPr lang="fr-FR" sz="2400" dirty="0" err="1" smtClean="0"/>
              <a:t>Maruani-Grabish-Rusinowska</a:t>
            </a:r>
            <a:r>
              <a:rPr lang="fr-FR" sz="2400" dirty="0" smtClean="0"/>
              <a:t>) :                                                             hypothèses, simulations sur réseau, étude de convergence</a:t>
            </a:r>
          </a:p>
          <a:p>
            <a:r>
              <a:rPr lang="fr-FR" sz="2400" dirty="0" smtClean="0"/>
              <a:t>- Bilan, applications et quelques approfondissements possibles</a:t>
            </a:r>
            <a:endParaRPr lang="fr-FR" sz="2400" dirty="0"/>
          </a:p>
          <a:p>
            <a:endParaRPr lang="fr-FR" sz="2400" dirty="0" smtClean="0"/>
          </a:p>
          <a:p>
            <a:endParaRPr lang="fr-FR" dirty="0" smtClean="0"/>
          </a:p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945" y="9061087"/>
            <a:ext cx="1258608" cy="8954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7738" y="10502538"/>
            <a:ext cx="8965096" cy="217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LU" sz="1600" dirty="0" smtClean="0">
                <a:solidFill>
                  <a:schemeClr val="accent1"/>
                </a:solidFill>
              </a:rPr>
              <a:t>1/8</a:t>
            </a:r>
            <a:endParaRPr lang="fr-LU" sz="16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 smtClean="0">
                <a:solidFill>
                  <a:schemeClr val="tx1"/>
                </a:solidFill>
              </a:rPr>
              <a:t>1/8</a:t>
            </a:r>
            <a:endParaRPr lang="fr-L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/>
        </p:nvSpPr>
        <p:spPr>
          <a:xfrm>
            <a:off x="310121" y="283429"/>
            <a:ext cx="9083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LU" b="1" dirty="0" smtClean="0">
                <a:solidFill>
                  <a:srgbClr val="002060"/>
                </a:solidFill>
              </a:rPr>
              <a:t>Un premier modèle « aveugle » / macroscopique                       (Maki-Thompson, 1973)</a:t>
            </a:r>
            <a:endParaRPr lang="fr-LU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19" y="1642781"/>
            <a:ext cx="896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719" y="1476013"/>
                <a:ext cx="9900122" cy="1248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u="sng" dirty="0" smtClean="0"/>
                  <a:t>Hypothèses du modèle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400" dirty="0" smtClean="0"/>
                  <a:t>3 états pour un individu :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fr-FR" sz="2400" dirty="0" smtClean="0"/>
                  <a:t> : ignorant</a:t>
                </a:r>
              </a:p>
              <a:p>
                <a:r>
                  <a:rPr lang="fr-FR" sz="2400" dirty="0"/>
                  <a:t> </a:t>
                </a:r>
                <a:r>
                  <a:rPr lang="fr-FR" sz="2400" dirty="0" smtClean="0"/>
                  <a:t>                                  </a:t>
                </a:r>
                <a:r>
                  <a:rPr lang="fr-FR" sz="2400" dirty="0"/>
                  <a:t> </a:t>
                </a:r>
                <a:r>
                  <a:rPr lang="fr-FR" sz="2400" dirty="0" smtClean="0"/>
                  <a:t>             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fr-FR" sz="2400" dirty="0" smtClean="0"/>
                  <a:t> : propagateur</a:t>
                </a:r>
              </a:p>
              <a:p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                                                   </m:t>
                    </m:r>
                    <m:r>
                      <a:rPr lang="fr-FR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fr-FR" sz="2400" dirty="0" smtClean="0"/>
                  <a:t> : informé mais non propagateur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400" dirty="0" smtClean="0"/>
                  <a:t>Propagation de la rumeur par contacts entre paires d’individus</a:t>
                </a:r>
              </a:p>
              <a:p>
                <a:endParaRPr lang="fr-FR" sz="2400" dirty="0"/>
              </a:p>
              <a:p>
                <a:r>
                  <a:rPr lang="fr-FR" sz="2400" u="sng" dirty="0" smtClean="0"/>
                  <a:t>Modèle de comportement :</a:t>
                </a:r>
                <a:endParaRPr lang="fr-FR" sz="2400" u="sng" dirty="0"/>
              </a:p>
              <a:p>
                <a:endParaRPr lang="fr-FR" sz="2400" u="sng" dirty="0" smtClean="0"/>
              </a:p>
              <a:p>
                <a:endParaRPr lang="fr-FR" sz="2400" u="sng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u="sng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</a:t>
                </a:r>
                <a:r>
                  <a:rPr lang="fr-FR" sz="2400" dirty="0" smtClean="0"/>
                  <a:t>opulation </a:t>
                </a:r>
                <a:r>
                  <a:rPr lang="fr-FR" sz="2400" dirty="0"/>
                  <a:t>totale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</a:rPr>
                      <m:t> </m:t>
                    </m:r>
                    <m:r>
                      <a:rPr lang="fr-FR" sz="2400" i="1" dirty="0">
                        <a:latin typeface="Cambria Math"/>
                      </a:rPr>
                      <m:t>𝑁</m:t>
                    </m:r>
                    <m:r>
                      <a:rPr lang="fr-FR" sz="2400" i="1" dirty="0">
                        <a:latin typeface="Cambria Math"/>
                      </a:rPr>
                      <m:t> = </m:t>
                    </m:r>
                    <m:r>
                      <a:rPr lang="fr-FR" sz="2400" i="1" dirty="0">
                        <a:latin typeface="Cambria Math"/>
                      </a:rPr>
                      <m:t>𝐼</m:t>
                    </m:r>
                    <m:r>
                      <a:rPr lang="fr-FR" sz="2400" i="1" dirty="0">
                        <a:latin typeface="Cambria Math"/>
                      </a:rPr>
                      <m:t> + </m:t>
                    </m:r>
                    <m:r>
                      <a:rPr lang="fr-FR" sz="2400" i="1" dirty="0">
                        <a:latin typeface="Cambria Math"/>
                      </a:rPr>
                      <m:t>𝑆</m:t>
                    </m:r>
                    <m:r>
                      <a:rPr lang="fr-FR" sz="2400" i="1" dirty="0">
                        <a:latin typeface="Cambria Math"/>
                      </a:rPr>
                      <m:t> + </m:t>
                    </m:r>
                    <m:r>
                      <a:rPr lang="fr-FR" sz="2400" i="1" dirty="0">
                        <a:latin typeface="Cambria Math"/>
                      </a:rPr>
                      <m:t>𝑃</m:t>
                    </m:r>
                    <m:r>
                      <a:rPr lang="fr-FR" sz="24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fr-FR" sz="2400" dirty="0" smtClean="0"/>
                  <a:t>constante</a:t>
                </a:r>
                <a:endParaRPr lang="fr-FR" sz="2400" dirty="0"/>
              </a:p>
              <a:p>
                <a:endParaRPr lang="fr-FR" sz="2400" u="sng" dirty="0"/>
              </a:p>
              <a:p>
                <a:endParaRPr lang="fr-FR" sz="2400" u="sng" dirty="0" smtClean="0"/>
              </a:p>
              <a:p>
                <a:r>
                  <a:rPr lang="fr-FR" sz="2400" u="sng" dirty="0" smtClean="0"/>
                  <a:t>Evolution associée du système (après calculs) : </a:t>
                </a:r>
              </a:p>
              <a:p>
                <a:r>
                  <a:rPr lang="fr-FR" sz="2400" dirty="0" smtClean="0"/>
                  <a:t> En posant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/>
                      </a:rPr>
                      <m:t>𝑥</m:t>
                    </m:r>
                    <m:r>
                      <a:rPr lang="fr-LU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LU" sz="24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fr-LU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fr-FR" sz="2400" dirty="0" smtClean="0"/>
                  <a:t> et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/>
                      </a:rPr>
                      <m:t>𝑦</m:t>
                    </m:r>
                    <m:r>
                      <a:rPr lang="fr-LU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LU" sz="24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r>
                          <a:rPr lang="fr-LU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fr-LU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LU" sz="24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LU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LU" sz="2400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L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sz="24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LU" sz="2400" i="1" dirty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LU" sz="2400" i="1" dirty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fr-L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LU" sz="2400" i="1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fr-LU" sz="2400" i="1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LU" sz="2400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fr-L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LU" sz="24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fr-LU" sz="2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fr-LU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fr-LU" sz="2400" i="1">
                                  <a:latin typeface="Cambria Math"/>
                                </a:rPr>
                                <m:t>𝑥𝑦</m:t>
                              </m:r>
                              <m:r>
                                <a:rPr lang="fr-LU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fr-LU" sz="2400" i="1">
                                  <a:latin typeface="Cambria Math"/>
                                </a:rPr>
                                <m:t>𝑏𝑥</m:t>
                              </m:r>
                              <m:r>
                                <a:rPr lang="fr-LU" sz="2400" b="0" i="1" smtClean="0">
                                  <a:latin typeface="Cambria Math"/>
                                </a:rPr>
                                <m:t>                 (</m:t>
                              </m:r>
                              <m:sSub>
                                <m:sSubPr>
                                  <m:ctrlPr>
                                    <a:rPr lang="fr-LU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LU" sz="24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LU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LU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fr-LU" sz="2400" i="1" dirty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LU" sz="2400" i="1" dirty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fr-LU" sz="2400" i="1" dirty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LU" sz="2400" i="1" dirty="0">
                                  <a:latin typeface="Cambria Math"/>
                                </a:rPr>
                                <m:t>=−</m:t>
                              </m:r>
                              <m:r>
                                <a:rPr lang="fr-LU" sz="2400" i="1" dirty="0">
                                  <a:latin typeface="Cambria Math"/>
                                </a:rPr>
                                <m:t>𝑎𝑥𝑦</m:t>
                              </m:r>
                              <m:r>
                                <a:rPr lang="fr-LU" sz="2400" b="0" i="1" dirty="0" smtClean="0">
                                  <a:latin typeface="Cambria Math"/>
                                </a:rPr>
                                <m:t>                                    (</m:t>
                              </m:r>
                              <m:sSub>
                                <m:sSubPr>
                                  <m:ctrlPr>
                                    <a:rPr lang="fr-LU" sz="24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LU" sz="2400" b="0" i="1" dirty="0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LU" sz="24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LU" sz="2400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u="sng" dirty="0" smtClean="0"/>
              </a:p>
              <a:p>
                <a:endParaRPr lang="fr-FR" sz="2400" u="sng" dirty="0" smtClean="0"/>
              </a:p>
              <a:p>
                <a:r>
                  <a:rPr lang="fr-FR" sz="2400" u="sng" dirty="0" smtClean="0"/>
                  <a:t>Commentaire (convergence) :</a:t>
                </a:r>
              </a:p>
              <a:p>
                <a:endParaRPr lang="fr-FR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fr-FR" sz="2400" dirty="0" smtClean="0"/>
                  <a:t> décroissante minorée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fr-FR" sz="2400" dirty="0" smtClean="0"/>
                  <a:t> converge vers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LU" sz="24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LU" sz="2400" i="1" dirty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LU" sz="2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fr-LU" sz="2400" dirty="0" smtClean="0">
                  <a:ea typeface="Cambria Math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smtClean="0"/>
                  <a:t> Pour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fr-FR" sz="2400" dirty="0" smtClean="0"/>
                  <a:t> grand,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i="1" dirty="0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fr-FR" sz="2400" i="1" dirty="0" err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2400" dirty="0" smtClean="0"/>
                  <a:t> a le signe 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fr-FR" sz="2400" i="1" dirty="0" err="1" smtClean="0">
                            <a:latin typeface="Cambria Math"/>
                          </a:rPr>
                          <m:t>+</m:t>
                        </m:r>
                        <m:r>
                          <a:rPr lang="fr-FR" sz="2400" i="1" dirty="0" err="1" smtClean="0">
                            <a:latin typeface="Cambria Math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fr-LU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LU" sz="2400" b="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FR" sz="2400" i="1" dirty="0" smtClean="0">
                        <a:latin typeface="Cambria Math"/>
                      </a:rPr>
                      <m:t>−</m:t>
                    </m:r>
                    <m:r>
                      <a:rPr lang="fr-FR" sz="2400" i="1" dirty="0" smtClean="0">
                        <a:latin typeface="Cambria Math"/>
                      </a:rPr>
                      <m:t>𝑏</m:t>
                    </m:r>
                    <m:r>
                      <a:rPr lang="fr-LU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fr-FR" sz="2400" dirty="0" smtClean="0"/>
                  <a:t>  x monotone . </a:t>
                </a:r>
                <a:endParaRPr lang="fr-LU" sz="2400" i="1" dirty="0" smtClean="0">
                  <a:latin typeface="Cambria Math"/>
                </a:endParaRPr>
              </a:p>
              <a:p>
                <a:r>
                  <a:rPr lang="fr-FR" sz="2400" dirty="0" smtClean="0"/>
                  <a:t>                                x monotone bornée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fr-FR" sz="2400" dirty="0"/>
                  <a:t> converge vers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LU" sz="2400" i="1" dirty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LU" sz="2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endParaRPr lang="fr-FR" sz="2400" dirty="0"/>
              </a:p>
              <a:p>
                <a:r>
                  <a:rPr lang="fr-FR" sz="2400" b="1" u="sng" dirty="0" smtClean="0"/>
                  <a:t>Ainsi, le système converge vers un équilibre </a:t>
                </a:r>
                <a14:m>
                  <m:oMath xmlns:m="http://schemas.openxmlformats.org/officeDocument/2006/math">
                    <m:r>
                      <a:rPr lang="fr-FR" sz="2400" b="1" i="1" u="sng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LU" sz="2400" b="1" i="1" u="sng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1" i="1" u="sng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fr-LU" sz="2400" b="1" i="1" u="sng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FR" sz="2400" b="1" i="1" u="sng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fr-LU" sz="2400" b="1" i="1" u="sng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1" i="1" u="sng" dirty="0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fr-LU" sz="2400" b="1" i="1" u="sng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FR" sz="2400" b="1" i="1" u="sng" dirty="0" smtClean="0">
                        <a:latin typeface="Cambria Math"/>
                      </a:rPr>
                      <m:t>).</m:t>
                    </m:r>
                  </m:oMath>
                </a14:m>
                <a:endParaRPr lang="fr-FR" sz="2400" b="1" u="sng" dirty="0" smtClean="0"/>
              </a:p>
              <a:p>
                <a:endParaRPr lang="fr-FR" dirty="0" smtClean="0"/>
              </a:p>
              <a:p>
                <a:endParaRPr lang="fr-FR" b="1" dirty="0"/>
              </a:p>
              <a:p>
                <a:endParaRPr lang="fr-FR" b="1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9" y="1476013"/>
                <a:ext cx="9900122" cy="12481878"/>
              </a:xfrm>
              <a:prstGeom prst="rect">
                <a:avLst/>
              </a:prstGeom>
              <a:blipFill rotWithShape="1">
                <a:blip r:embed="rId2"/>
                <a:stretch>
                  <a:fillRect l="-985" t="-391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6"/>
              <p:cNvSpPr txBox="1"/>
              <p:nvPr/>
            </p:nvSpPr>
            <p:spPr>
              <a:xfrm>
                <a:off x="1025756" y="4404542"/>
                <a:ext cx="5832648" cy="122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LU" sz="28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LU" sz="28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fr-LU" sz="280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 →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m:rPr>
                                  <m:nor/>
                                </m:rPr>
                                <a:rPr lang="fr-LU" sz="2800" dirty="0"/>
                                <m:t> </m:t>
                              </m:r>
                            </m:e>
                            <m:e>
                              <m:r>
                                <a:rPr lang="fr-LU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 →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𝑆</m:t>
                              </m:r>
                              <m:r>
                                <m:rPr>
                                  <m:nor/>
                                </m:rPr>
                                <a:rPr lang="fr-LU" sz="2800" dirty="0"/>
                                <m:t> </m:t>
                              </m:r>
                            </m:e>
                            <m:e>
                              <m:r>
                                <a:rPr lang="fr-LU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 →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fr-LU" sz="2800" i="1">
                                  <a:latin typeface="Cambria Math"/>
                                </a:rPr>
                                <m:t>𝑆</m:t>
                              </m:r>
                              <m:r>
                                <m:rPr>
                                  <m:nor/>
                                </m:rPr>
                                <a:rPr lang="fr-LU" sz="28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LU" sz="2800" dirty="0" smtClean="0"/>
              </a:p>
            </p:txBody>
          </p:sp>
        </mc:Choice>
        <mc:Fallback xmlns="">
          <p:sp>
            <p:nvSpPr>
              <p:cNvPr id="8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56" y="4404542"/>
                <a:ext cx="5832648" cy="12261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5721625" y="4396110"/>
                <a:ext cx="3478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LU" sz="2400" dirty="0" smtClean="0"/>
                  <a:t>avec probabilité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/>
                      </a:rPr>
                      <m:t>𝑎</m:t>
                    </m:r>
                    <m:r>
                      <a:rPr lang="fr-LU" sz="2400" b="0" i="1" smtClean="0">
                        <a:latin typeface="Cambria Math"/>
                      </a:rPr>
                      <m:t> ∈[0,1]</m:t>
                    </m:r>
                  </m:oMath>
                </a14:m>
                <a:endParaRPr lang="fr-LU" sz="24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625" y="4396110"/>
                <a:ext cx="347869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07" t="-10526" r="-526" b="-28947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738191" y="4846370"/>
                <a:ext cx="4750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LU" sz="2400" dirty="0" smtClean="0"/>
                  <a:t>avec probabilité </a:t>
                </a:r>
                <a14:m>
                  <m:oMath xmlns:m="http://schemas.openxmlformats.org/officeDocument/2006/math">
                    <m:r>
                      <a:rPr lang="fr-LU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fr-LU" sz="2400" dirty="0" smtClean="0"/>
                  <a:t> 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/>
                        <a:ea typeface="Cambria Math"/>
                      </a:rPr>
                      <m:t>∈[0,1]</m:t>
                    </m:r>
                  </m:oMath>
                </a14:m>
                <a:endParaRPr lang="fr-LU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91" y="4846370"/>
                <a:ext cx="475090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923" t="-10526" b="-28947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738191" y="5253745"/>
                <a:ext cx="4750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LU" sz="2400" dirty="0" smtClean="0"/>
                  <a:t>avec probabilité </a:t>
                </a:r>
                <a14:m>
                  <m:oMath xmlns:m="http://schemas.openxmlformats.org/officeDocument/2006/math">
                    <m:r>
                      <a:rPr lang="fr-LU" sz="2400" b="0" i="1" dirty="0" smtClean="0">
                        <a:latin typeface="Cambria Math"/>
                      </a:rPr>
                      <m:t>𝑏</m:t>
                    </m:r>
                  </m:oMath>
                </a14:m>
                <a:endParaRPr lang="fr-LU" sz="24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91" y="5253745"/>
                <a:ext cx="475090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923" t="-10526" b="-28947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>
                <a:solidFill>
                  <a:schemeClr val="tx1"/>
                </a:solidFill>
              </a:rPr>
              <a:t>2</a:t>
            </a:r>
            <a:r>
              <a:rPr lang="fr-LU" b="1" dirty="0" smtClean="0">
                <a:solidFill>
                  <a:schemeClr val="tx1"/>
                </a:solidFill>
              </a:rPr>
              <a:t>/8</a:t>
            </a:r>
            <a:endParaRPr lang="fr-L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500" y="-1"/>
                <a:ext cx="9513616" cy="122924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u="sng" dirty="0" smtClean="0"/>
                  <a:t>Quel équilibre ?:</a:t>
                </a:r>
                <a:endParaRPr lang="fr-FR" sz="2400" u="sng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LU" sz="2400" b="0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LU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LU" sz="2400" b="0" i="1" dirty="0" smtClean="0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fr-LU" sz="2400" b="0" i="1" dirty="0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r>
                          <a:rPr lang="fr-LU" sz="24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fr-FR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 dirty="0"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fr-LU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i="1" dirty="0" err="1">
                            <a:latin typeface="Cambria Math"/>
                            <a:ea typeface="Cambria Math"/>
                          </a:rPr>
                          <m:t>~</m:t>
                        </m:r>
                      </m:e>
                      <m:sub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 → +∞</m:t>
                        </m:r>
                      </m:sub>
                    </m:sSub>
                    <m:r>
                      <a:rPr lang="fr-FR" sz="2400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LU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fr-LU" sz="24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fr-LU" sz="2400" b="0" i="1" dirty="0" smtClean="0">
                            <a:latin typeface="Cambria Math"/>
                          </a:rPr>
                          <m:t>+</m:t>
                        </m:r>
                        <m:r>
                          <a:rPr lang="fr-LU" sz="24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fr-LU" sz="2400" b="0" i="1" dirty="0" smtClean="0">
                            <a:latin typeface="Cambria Math"/>
                          </a:rPr>
                          <m:t>)</m:t>
                        </m:r>
                        <m:r>
                          <a:rPr lang="fr-LU" sz="24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LU" sz="2400" b="0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fr-LU" sz="2400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fr-FR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fr-FR" sz="2400" dirty="0" smtClean="0"/>
                  <a:t> </a:t>
                </a:r>
                <a:endParaRPr lang="fr-LU" sz="24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fr-FR" sz="2400" dirty="0" smtClean="0"/>
                  <a:t>   donc, </a:t>
                </a:r>
                <a:r>
                  <a:rPr lang="fr-FR" sz="2400" dirty="0"/>
                  <a:t>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LU" sz="2400" dirty="0">
                        <a:latin typeface="Cambria Math"/>
                        <a:ea typeface="Cambria Math"/>
                      </a:rPr>
                      <m:t>x</m:t>
                    </m:r>
                    <m:d>
                      <m:dPr>
                        <m:ctrlPr>
                          <a:rPr lang="fr-LU" sz="2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LU" sz="2400" dirty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fr-FR" sz="2400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fr-FR" sz="2400" i="1" dirty="0">
                        <a:latin typeface="Cambria Math"/>
                      </a:rPr>
                      <m:t>0</m:t>
                    </m:r>
                  </m:oMath>
                </a14:m>
                <a:r>
                  <a:rPr lang="fr-FR" sz="2400" dirty="0"/>
                  <a:t>,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LU" sz="2400" b="0" i="0" dirty="0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fr-LU" sz="2400" b="0" i="0" dirty="0" smtClean="0">
                        <a:latin typeface="Cambria Math"/>
                      </a:rPr>
                      <m:t>l</m:t>
                    </m:r>
                    <m:r>
                      <a:rPr lang="fr-LU" sz="2400" b="0" i="1" dirty="0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fr-FR" sz="24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LU" sz="24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LU" sz="2400" b="0" i="1" dirty="0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fr-LU" sz="24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fr-LU" sz="2400" b="0" i="1" dirty="0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fr-LU" sz="24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LU" sz="24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d>
                    <m:sSub>
                      <m:sSubPr>
                        <m:ctrlPr>
                          <a:rPr lang="fr-LU" sz="24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sz="2400" i="1" dirty="0" err="1">
                            <a:latin typeface="Cambria Math"/>
                            <a:ea typeface="Cambria Math"/>
                          </a:rPr>
                          <m:t>~</m:t>
                        </m:r>
                      </m:e>
                      <m:sub>
                        <m:r>
                          <a:rPr lang="fr-LU" sz="2400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fr-LU" sz="2400" b="0" i="1" dirty="0" smtClean="0">
                            <a:latin typeface="Cambria Math"/>
                            <a:ea typeface="Cambria Math"/>
                          </a:rPr>
                          <m:t> → +∞</m:t>
                        </m:r>
                      </m:sub>
                    </m:sSub>
                    <m:d>
                      <m:dPr>
                        <m:ctrlPr>
                          <a:rPr lang="fr-LU" sz="24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LU" sz="2400" i="1" dirty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LU" sz="24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LU" sz="2400" i="1" dirty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fr-LU" sz="24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fr-LU" sz="2400" i="1" dirty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fr-LU" sz="2400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LU" sz="2400" i="1" dirty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fr-LU" sz="2400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fr-LU" sz="2400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fr-FR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  Alors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LU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LU" sz="2400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fr-LU" sz="24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LU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fr-LU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fr-LU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fr-LU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fr-FR" sz="24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LU" sz="2400" b="0" i="0" dirty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fr-LU" sz="24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LU" sz="2400" b="0" i="1" dirty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fr-LU" sz="2400" b="0" dirty="0" smtClean="0">
                    <a:ea typeface="Cambria Math"/>
                  </a:rPr>
                  <a:t> (sinon,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LU" sz="2400" dirty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fr-LU" sz="24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fr-LU" sz="2400" b="0" i="1" dirty="0" smtClean="0">
                        <a:latin typeface="Cambria Math"/>
                        <a:ea typeface="Cambria Math"/>
                      </a:rPr>
                      <m:t>=+</m:t>
                    </m:r>
                  </m:oMath>
                </a14:m>
                <a:r>
                  <a:rPr lang="fr-LU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LU" sz="24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fr-LU" sz="2400" b="0" dirty="0" smtClean="0">
                    <a:ea typeface="Cambria Math"/>
                  </a:rPr>
                  <a:t>)</a:t>
                </a:r>
              </a:p>
              <a:p>
                <a:r>
                  <a:rPr lang="fr-FR" sz="2400" b="1" u="sng" dirty="0" smtClean="0"/>
                  <a:t>Ainsi, </a:t>
                </a:r>
                <a14:m>
                  <m:oMath xmlns:m="http://schemas.openxmlformats.org/officeDocument/2006/math">
                    <m:r>
                      <a:rPr lang="fr-LU" sz="2400" b="1" i="1" u="sng" smtClean="0">
                        <a:latin typeface="Cambria Math"/>
                      </a:rPr>
                      <m:t>𝒙</m:t>
                    </m:r>
                  </m:oMath>
                </a14:m>
                <a:r>
                  <a:rPr lang="fr-FR" sz="2400" b="1" u="sng" dirty="0" smtClean="0"/>
                  <a:t> converge vers 0 (disparition des propagateurs)                              et nous disposons d’une borne supérieure de la limite de y (ignorants).</a:t>
                </a:r>
              </a:p>
              <a:p>
                <a:pPr marL="0" indent="0">
                  <a:buNone/>
                </a:pPr>
                <a:endParaRPr lang="fr-FR" sz="2400" u="sng" dirty="0"/>
              </a:p>
              <a:p>
                <a:pPr marL="0" indent="0">
                  <a:buNone/>
                </a:pPr>
                <a:r>
                  <a:rPr lang="fr-FR" sz="2400" u="sng" dirty="0" smtClean="0"/>
                  <a:t>Intégration </a:t>
                </a:r>
                <a:r>
                  <a:rPr lang="fr-FR" sz="2400" u="sng" dirty="0"/>
                  <a:t>numérique du système </a:t>
                </a:r>
                <a:r>
                  <a:rPr lang="fr-FR" sz="2400" u="sng" dirty="0" smtClean="0"/>
                  <a:t>(</a:t>
                </a:r>
                <a:r>
                  <a:rPr lang="fr-FR" sz="2400" u="sng" dirty="0" err="1" smtClean="0"/>
                  <a:t>Scilab</a:t>
                </a:r>
                <a:r>
                  <a:rPr lang="fr-FR" sz="2400" u="sng" dirty="0" smtClean="0"/>
                  <a:t>):</a:t>
                </a:r>
              </a:p>
              <a:p>
                <a:pPr marL="0" indent="0">
                  <a:buNone/>
                </a:pPr>
                <a:r>
                  <a:rPr lang="fr-FR" sz="2400" dirty="0"/>
                  <a:t> </a:t>
                </a:r>
                <a:r>
                  <a:rPr lang="fr-FR" sz="2400" dirty="0" smtClean="0"/>
                  <a:t>   Portraits de phase: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fr-FR" sz="2400" dirty="0" smtClean="0"/>
                  <a:t> en fonction de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𝑥</m:t>
                    </m:r>
                  </m:oMath>
                </a14:m>
                <a:endParaRPr lang="fr-FR" sz="2400" dirty="0" smtClean="0"/>
              </a:p>
              <a:p>
                <a:pPr marL="0" indent="0">
                  <a:buNone/>
                </a:pPr>
                <a:r>
                  <a:rPr lang="fr-FR" sz="2400" dirty="0" smtClean="0"/>
                  <a:t>    </a:t>
                </a:r>
                <a:endParaRPr lang="fr-FR" sz="2400" u="sng" dirty="0"/>
              </a:p>
              <a:p>
                <a:endParaRPr lang="fr-FR" sz="2400" u="sng" dirty="0" smtClean="0"/>
              </a:p>
              <a:p>
                <a:endParaRPr lang="fr-FR" sz="2400" u="sng" dirty="0"/>
              </a:p>
              <a:p>
                <a:endParaRPr lang="fr-FR" sz="2400" u="sng" dirty="0" smtClean="0"/>
              </a:p>
              <a:p>
                <a:endParaRPr lang="fr-FR" sz="2400" u="sng" dirty="0"/>
              </a:p>
              <a:p>
                <a:pPr marL="0" indent="0">
                  <a:buNone/>
                </a:pPr>
                <a:endParaRPr lang="fr-FR" sz="2400" u="sng" dirty="0" smtClean="0"/>
              </a:p>
              <a:p>
                <a:pPr marL="0" indent="0">
                  <a:buNone/>
                </a:pPr>
                <a:endParaRPr lang="fr-FR" sz="2400" u="sng" dirty="0" smtClean="0"/>
              </a:p>
              <a:p>
                <a:pPr marL="0" indent="0">
                  <a:buNone/>
                </a:pPr>
                <a:endParaRPr lang="fr-FR" sz="2400" u="sng" dirty="0"/>
              </a:p>
              <a:p>
                <a:pPr marL="0" indent="0">
                  <a:buNone/>
                </a:pPr>
                <a:r>
                  <a:rPr lang="fr-FR" sz="2000" dirty="0" smtClean="0"/>
                  <a:t>Equation explicite </a:t>
                </a:r>
                <a14:m>
                  <m:oMath xmlns:m="http://schemas.openxmlformats.org/officeDocument/2006/math">
                    <m:r>
                      <a:rPr lang="fr-LU" sz="2000" b="0" i="1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LU" sz="2000" b="0" i="1" dirty="0" smtClean="0">
                        <a:latin typeface="Cambria Math"/>
                      </a:rPr>
                      <m:t>𝑥</m:t>
                    </m:r>
                    <m:r>
                      <a:rPr lang="fr-LU" sz="20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LU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LU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LU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LU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LU" sz="2000" b="0" i="1" dirty="0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LU" sz="2000" b="0" i="1" dirty="0" smtClean="0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fr-LU" sz="2000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LU" sz="2000" b="0" i="0" dirty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LU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LU" sz="20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LU" sz="2000" b="0" i="1" dirty="0" smtClean="0">
                                    <a:latin typeface="Cambria Math"/>
                                  </a:rPr>
                                  <m:t>𝑦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LU" sz="2000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sz="20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LU" sz="2000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fr-LU" sz="2000" b="0" i="1" dirty="0" smtClean="0">
                        <a:latin typeface="Cambria Math"/>
                      </a:rPr>
                      <m:t> −(1+</m:t>
                    </m:r>
                    <m:f>
                      <m:fPr>
                        <m:ctrlPr>
                          <a:rPr lang="fr-LU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LU" sz="2000" b="0" i="1" dirty="0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LU" sz="2000" b="0" i="1" dirty="0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fr-LU" sz="2000" b="0" i="1" dirty="0" smtClean="0">
                        <a:latin typeface="Cambria Math"/>
                      </a:rPr>
                      <m:t>)(</m:t>
                    </m:r>
                    <m:r>
                      <a:rPr lang="fr-LU" sz="2000" b="0" i="1" dirty="0" smtClean="0">
                        <a:latin typeface="Cambria Math"/>
                      </a:rPr>
                      <m:t>𝑦</m:t>
                    </m:r>
                    <m:r>
                      <a:rPr lang="fr-LU" sz="20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LU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000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LU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LU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dirty="0" smtClean="0"/>
                  <a:t>         (en </a:t>
                </a:r>
                <a:r>
                  <a:rPr lang="fr-FR" sz="2000" dirty="0"/>
                  <a:t>intégrant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LU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L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LU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fr-LU" sz="20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fr-LU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LU" sz="20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LU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fr-L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LU" sz="20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fr-LU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LU" sz="20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  <a:r>
                  <a:rPr lang="fr-F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fr-FR" sz="2200" dirty="0" smtClean="0"/>
                  <a:t>Approfondissements: - « vitesse de convergence » vers l’équilibre ?</a:t>
                </a:r>
              </a:p>
              <a:p>
                <a:pPr marL="0" indent="0">
                  <a:buNone/>
                </a:pPr>
                <a:r>
                  <a:rPr lang="fr-FR" sz="2200" dirty="0" smtClean="0"/>
                  <a:t>                                       - temps pour atteindre le pic d’intensité de la propagation ? </a:t>
                </a:r>
                <a:endParaRPr lang="fr-FR" sz="2400" u="sng" dirty="0" smtClean="0"/>
              </a:p>
              <a:p>
                <a:pPr marL="0" indent="0">
                  <a:buNone/>
                </a:pPr>
                <a:endParaRPr lang="fr-FR" sz="2400" u="sng" dirty="0" smtClean="0"/>
              </a:p>
              <a:p>
                <a:pPr marL="0" indent="0">
                  <a:buNone/>
                </a:pPr>
                <a:r>
                  <a:rPr lang="fr-FR" sz="2400" u="sng" dirty="0" smtClean="0"/>
                  <a:t>Intérêt majeur de l’approche:</a:t>
                </a:r>
                <a:endParaRPr lang="fr-LU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LU" sz="2400" dirty="0" smtClean="0"/>
                  <a:t> Indépendant </a:t>
                </a:r>
                <a:r>
                  <a:rPr lang="fr-LU" sz="2400" dirty="0"/>
                  <a:t>de la topologie de l’univers décrit</a:t>
                </a:r>
                <a:r>
                  <a:rPr lang="fr-L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fr-LU" sz="2400" u="sng" dirty="0" smtClean="0"/>
                  <a:t>Limites du modèle:</a:t>
                </a:r>
                <a:endParaRPr lang="fr-LU" sz="24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LU" sz="2400" dirty="0" smtClean="0"/>
                  <a:t> Pas </a:t>
                </a:r>
                <a:r>
                  <a:rPr lang="fr-LU" sz="2400" dirty="0"/>
                  <a:t>de </a:t>
                </a:r>
                <a:r>
                  <a:rPr lang="fr-LU" sz="2400" dirty="0" smtClean="0"/>
                  <a:t>suivi individuel de la propagation : « aveugle »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LU" sz="2400" dirty="0"/>
                  <a:t> </a:t>
                </a:r>
                <a:r>
                  <a:rPr lang="fr-LU" sz="2400" dirty="0" smtClean="0"/>
                  <a:t>Catégorisation </a:t>
                </a:r>
                <a14:m>
                  <m:oMath xmlns:m="http://schemas.openxmlformats.org/officeDocument/2006/math">
                    <m:r>
                      <a:rPr lang="fr-LU" sz="2400" i="1" dirty="0" smtClean="0">
                        <a:latin typeface="Cambria Math"/>
                      </a:rPr>
                      <m:t>𝐼</m:t>
                    </m:r>
                    <m:r>
                      <a:rPr lang="fr-LU" sz="2400" i="1" dirty="0" smtClean="0">
                        <a:latin typeface="Cambria Math"/>
                      </a:rPr>
                      <m:t>/</m:t>
                    </m:r>
                    <m:r>
                      <a:rPr lang="fr-LU" sz="2400" i="1" dirty="0" smtClean="0">
                        <a:latin typeface="Cambria Math"/>
                      </a:rPr>
                      <m:t>𝑃</m:t>
                    </m:r>
                    <m:r>
                      <a:rPr lang="fr-LU" sz="2400" i="1" dirty="0" smtClean="0">
                        <a:latin typeface="Cambria Math"/>
                      </a:rPr>
                      <m:t>/</m:t>
                    </m:r>
                    <m:r>
                      <a:rPr lang="fr-LU" sz="2400" i="1" dirty="0" smtClean="0">
                        <a:latin typeface="Cambria Math"/>
                      </a:rPr>
                      <m:t>𝑆</m:t>
                    </m:r>
                    <m:r>
                      <a:rPr lang="fr-LU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fr-LU" sz="2400" dirty="0" smtClean="0"/>
                  <a:t>discutable (réactions arbitraires)</a:t>
                </a:r>
                <a:endParaRPr lang="fr-LU" sz="2400" dirty="0"/>
              </a:p>
              <a:p>
                <a:pPr marL="0" indent="0">
                  <a:buNone/>
                </a:pPr>
                <a:endParaRPr lang="fr-FR" sz="5100" u="sng" dirty="0" smtClean="0"/>
              </a:p>
              <a:p>
                <a:pPr marL="0" indent="0">
                  <a:buNone/>
                </a:pPr>
                <a:endParaRPr lang="fr-FR" sz="5100" u="sng" dirty="0" smtClean="0"/>
              </a:p>
              <a:p>
                <a:pPr marL="0" indent="0">
                  <a:buNone/>
                </a:pPr>
                <a:endParaRPr lang="fr-FR" sz="5100" u="sng" dirty="0"/>
              </a:p>
              <a:p>
                <a:endParaRPr lang="fr-FR" sz="2400" u="sng" dirty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00" y="-1"/>
                <a:ext cx="9513616" cy="12292411"/>
              </a:xfrm>
              <a:blipFill rotWithShape="1">
                <a:blip r:embed="rId3"/>
                <a:stretch>
                  <a:fillRect l="-961" t="-694" r="-192" b="-4365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2" t="33163" r="43423" b="11300"/>
          <a:stretch/>
        </p:blipFill>
        <p:spPr bwMode="auto">
          <a:xfrm>
            <a:off x="5296487" y="5079482"/>
            <a:ext cx="3989596" cy="28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3" t="42391" r="44117" b="5978"/>
          <a:stretch/>
        </p:blipFill>
        <p:spPr bwMode="auto">
          <a:xfrm>
            <a:off x="737595" y="4991519"/>
            <a:ext cx="3712972" cy="28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033662" y="7836135"/>
                <a:ext cx="3578087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LU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LU" sz="24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LU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LU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LU" sz="2400" b="0" i="1" smtClean="0">
                            <a:latin typeface="Cambria Math"/>
                          </a:rPr>
                          <m:t>+</m:t>
                        </m:r>
                        <m:r>
                          <a:rPr lang="fr-LU" sz="2400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fr-LU" sz="2400" dirty="0" smtClean="0"/>
                  <a:t> (0,3 &lt; 0,5)</a:t>
                </a:r>
                <a:endParaRPr lang="fr-LU" sz="24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2" y="7836135"/>
                <a:ext cx="3578087" cy="624273"/>
              </a:xfrm>
              <a:prstGeom prst="rect">
                <a:avLst/>
              </a:prstGeom>
              <a:blipFill rotWithShape="1">
                <a:blip r:embed="rId6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918991" y="7874142"/>
                <a:ext cx="3578087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LU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LU" sz="2400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LU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fr-LU" sz="2400" b="0" i="1" smtClean="0">
                            <a:latin typeface="Cambria Math"/>
                          </a:rPr>
                          <m:t>𝑎</m:t>
                        </m:r>
                        <m:r>
                          <a:rPr lang="fr-LU" sz="2400" b="0" i="1" smtClean="0">
                            <a:latin typeface="Cambria Math"/>
                          </a:rPr>
                          <m:t>+</m:t>
                        </m:r>
                        <m:r>
                          <a:rPr lang="fr-LU" sz="2400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fr-LU" sz="2400" dirty="0" smtClean="0"/>
                  <a:t> (0,8 </a:t>
                </a:r>
                <a:r>
                  <a:rPr lang="fr-LU" sz="2400" dirty="0"/>
                  <a:t>&gt;</a:t>
                </a:r>
                <a:r>
                  <a:rPr lang="fr-LU" sz="2400" dirty="0" smtClean="0"/>
                  <a:t> 0,5)</a:t>
                </a:r>
                <a:endParaRPr lang="fr-LU" sz="2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1" y="7874142"/>
                <a:ext cx="3578087" cy="624273"/>
              </a:xfrm>
              <a:prstGeom prst="rect">
                <a:avLst/>
              </a:prstGeom>
              <a:blipFill rotWithShape="1"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18991" y="4207715"/>
                <a:ext cx="3871395" cy="726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i="1" dirty="0" smtClean="0">
                          <a:latin typeface="Cambria Math"/>
                        </a:rPr>
                        <m:t>𝑎</m:t>
                      </m:r>
                      <m:r>
                        <a:rPr lang="fr-FR" sz="2200" i="1" dirty="0" smtClean="0">
                          <a:latin typeface="Cambria Math"/>
                        </a:rPr>
                        <m:t>=</m:t>
                      </m:r>
                      <m:r>
                        <a:rPr lang="fr-FR" sz="2200" i="1" dirty="0" smtClean="0">
                          <a:latin typeface="Cambria Math"/>
                        </a:rPr>
                        <m:t>𝑏</m:t>
                      </m:r>
                      <m:r>
                        <a:rPr lang="fr-FR" sz="220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LU" sz="22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LU" sz="22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LU" sz="22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fr-LU" sz="2200" b="0" i="1" dirty="0" smtClean="0">
                          <a:latin typeface="Cambria Math"/>
                        </a:rPr>
                        <m:t> ; </m:t>
                      </m:r>
                      <m:sSub>
                        <m:sSubPr>
                          <m:ctrlPr>
                            <a:rPr lang="fr-LU" sz="2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LU" sz="22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LU" sz="22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LU" sz="2200" b="0" i="1" dirty="0" smtClean="0">
                          <a:latin typeface="Cambria Math"/>
                        </a:rPr>
                        <m:t>=0,1</m:t>
                      </m:r>
                    </m:oMath>
                  </m:oMathPara>
                </a14:m>
                <a:endParaRPr lang="fr-LU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1" y="4207715"/>
                <a:ext cx="3871395" cy="72616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51903" y="462218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LU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3" y="4622187"/>
                <a:ext cx="37138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427757" y="750989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LU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57" y="7509895"/>
                <a:ext cx="36798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110795" y="473034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LU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95" y="4730341"/>
                <a:ext cx="3713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9251131" y="7418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LU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31" y="7418455"/>
                <a:ext cx="36798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 smtClean="0">
                <a:solidFill>
                  <a:schemeClr val="tx1"/>
                </a:solidFill>
              </a:rPr>
              <a:t>3/8</a:t>
            </a:r>
            <a:endParaRPr lang="fr-L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425929" y="5105762"/>
                <a:ext cx="854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fr-L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9" y="5105762"/>
                <a:ext cx="854105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923287" y="7049123"/>
                <a:ext cx="854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fr-L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87" y="7049123"/>
                <a:ext cx="85410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679906" y="5182274"/>
                <a:ext cx="854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fr-L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906" y="5182274"/>
                <a:ext cx="85410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5591664" y="7124583"/>
                <a:ext cx="854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fr-LU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fr-L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64" y="7124583"/>
                <a:ext cx="85410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rganigramme : Connecteur 13"/>
          <p:cNvSpPr/>
          <p:nvPr/>
        </p:nvSpPr>
        <p:spPr>
          <a:xfrm>
            <a:off x="4213032" y="5140070"/>
            <a:ext cx="114300" cy="1143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25" name="Organigramme : Connecteur 24"/>
          <p:cNvSpPr/>
          <p:nvPr/>
        </p:nvSpPr>
        <p:spPr>
          <a:xfrm>
            <a:off x="1417190" y="7389348"/>
            <a:ext cx="114300" cy="1143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26" name="Organigramme : Connecteur 25"/>
          <p:cNvSpPr/>
          <p:nvPr/>
        </p:nvSpPr>
        <p:spPr>
          <a:xfrm>
            <a:off x="8417294" y="5213640"/>
            <a:ext cx="114300" cy="1143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27" name="Organigramme : Connecteur 26"/>
          <p:cNvSpPr/>
          <p:nvPr/>
        </p:nvSpPr>
        <p:spPr>
          <a:xfrm>
            <a:off x="5547882" y="7184390"/>
            <a:ext cx="114300" cy="1143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1408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7314"/>
            <a:ext cx="9601200" cy="331428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/>
        </p:nvSpPr>
        <p:spPr>
          <a:xfrm>
            <a:off x="256591" y="0"/>
            <a:ext cx="9083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LU" b="1" dirty="0" smtClean="0">
                <a:solidFill>
                  <a:srgbClr val="002060"/>
                </a:solidFill>
              </a:rPr>
              <a:t>Un second modèle cellulaire                               (adapté de </a:t>
            </a:r>
            <a:r>
              <a:rPr lang="fr-LU" b="1" dirty="0" err="1" smtClean="0">
                <a:solidFill>
                  <a:srgbClr val="002060"/>
                </a:solidFill>
              </a:rPr>
              <a:t>Maruani-Grabisch-Rusinowska</a:t>
            </a:r>
            <a:r>
              <a:rPr lang="fr-LU" b="1" dirty="0" smtClean="0">
                <a:solidFill>
                  <a:srgbClr val="002060"/>
                </a:solidFill>
              </a:rPr>
              <a:t>, 2012)</a:t>
            </a:r>
            <a:endParaRPr lang="fr-LU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6591" y="1162594"/>
                <a:ext cx="8965096" cy="1415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u="sng" dirty="0" smtClean="0"/>
                  <a:t>Hypothèses du modèle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</a:t>
                </a:r>
                <a:r>
                  <a:rPr lang="fr-FR" sz="2400" dirty="0" smtClean="0"/>
                  <a:t>ndividus = nœuds d’un réseau donné.                                                     Chaque individu influence tous ses voisins -&gt; Voisinage 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smtClean="0"/>
                  <a:t>Temps discrétisé</a:t>
                </a:r>
              </a:p>
              <a:p>
                <a:endParaRPr lang="fr-FR" sz="2400" dirty="0"/>
              </a:p>
              <a:p>
                <a:r>
                  <a:rPr lang="fr-FR" sz="2400" u="sng" dirty="0" smtClean="0"/>
                  <a:t>Variables et paramètres du modèle :</a:t>
                </a:r>
              </a:p>
              <a:p>
                <a:endParaRPr lang="fr-FR" sz="2400" u="sng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smtClean="0"/>
                  <a:t>Variables : </a:t>
                </a:r>
                <a:endParaRPr lang="fr-FR" sz="2400" u="sng" dirty="0"/>
              </a:p>
              <a:p>
                <a:endParaRPr lang="fr-FR" sz="2400" u="sng" dirty="0" smtClean="0"/>
              </a:p>
              <a:p>
                <a:endParaRPr lang="fr-FR" sz="2400" u="sng" dirty="0"/>
              </a:p>
              <a:p>
                <a:endParaRPr lang="fr-FR" sz="2400" u="sng" dirty="0"/>
              </a:p>
              <a:p>
                <a:endParaRPr lang="fr-FR" sz="2400" dirty="0" smtClean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smtClean="0"/>
                  <a:t>Paramètres (fixés) : </a:t>
                </a:r>
                <a:r>
                  <a:rPr lang="fr-LU" sz="2400" dirty="0"/>
                  <a:t> </a:t>
                </a:r>
                <a:r>
                  <a:rPr lang="fr-LU" sz="2400" dirty="0" smtClean="0"/>
                  <a:t>facteur </a:t>
                </a:r>
                <a:r>
                  <a:rPr lang="fr-LU" sz="2400" dirty="0"/>
                  <a:t>d’influence de j sur 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LU" sz="2400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LU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LU" sz="2400" i="1">
                            <a:latin typeface="Cambria Math"/>
                            <a:ea typeface="Cambria Math"/>
                          </a:rPr>
                          <m:t>−1, 1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b="1" dirty="0" smtClean="0"/>
              </a:p>
              <a:p>
                <a:endParaRPr lang="fr-FR" sz="2400" b="1" dirty="0" smtClean="0"/>
              </a:p>
              <a:p>
                <a:endParaRPr lang="fr-FR" sz="2400" b="1" dirty="0"/>
              </a:p>
              <a:p>
                <a:endParaRPr lang="fr-FR" sz="2400" b="1" dirty="0" smtClean="0"/>
              </a:p>
              <a:p>
                <a:endParaRPr lang="fr-FR" sz="2400" b="1" dirty="0"/>
              </a:p>
              <a:p>
                <a:endParaRPr lang="fr-FR" sz="2400" b="1" dirty="0" smtClean="0"/>
              </a:p>
              <a:p>
                <a:endParaRPr lang="fr-FR" sz="2400" b="1" dirty="0"/>
              </a:p>
              <a:p>
                <a:endParaRPr lang="fr-FR" sz="2400" b="1" dirty="0"/>
              </a:p>
              <a:p>
                <a:endParaRPr lang="fr-FR" sz="2400" b="1" dirty="0" smtClean="0"/>
              </a:p>
              <a:p>
                <a:endParaRPr lang="fr-FR" sz="2400" b="1" dirty="0"/>
              </a:p>
              <a:p>
                <a:endParaRPr lang="fr-FR" sz="2400" b="1" u="sng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1" y="1162594"/>
                <a:ext cx="8965096" cy="14156696"/>
              </a:xfrm>
              <a:prstGeom prst="rect">
                <a:avLst/>
              </a:prstGeom>
              <a:blipFill rotWithShape="0">
                <a:blip r:embed="rId3"/>
                <a:stretch>
                  <a:fillRect l="-1020" t="-3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vers le bas 3"/>
          <p:cNvSpPr/>
          <p:nvPr/>
        </p:nvSpPr>
        <p:spPr>
          <a:xfrm rot="10800000">
            <a:off x="703817" y="4200806"/>
            <a:ext cx="348540" cy="2683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L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10005" y="3719548"/>
                <a:ext cx="87354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L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fr-LU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fr-LU" sz="2400" b="1" i="1">
                        <a:latin typeface="Cambria Math"/>
                      </a:rPr>
                      <m:t> </m:t>
                    </m:r>
                    <m:r>
                      <a:rPr lang="fr-LU" sz="2400" b="1" i="1">
                        <a:latin typeface="Cambria Math"/>
                        <a:ea typeface="Cambria Math"/>
                      </a:rPr>
                      <m:t>∈[−</m:t>
                    </m:r>
                    <m:r>
                      <a:rPr lang="fr-LU" sz="2400" b="1" i="1">
                        <a:latin typeface="Cambria Math"/>
                        <a:ea typeface="Cambria Math"/>
                      </a:rPr>
                      <m:t>𝟏</m:t>
                    </m:r>
                    <m:r>
                      <a:rPr lang="fr-LU" sz="2400" b="1" i="1">
                        <a:latin typeface="Cambria Math"/>
                        <a:ea typeface="Cambria Math"/>
                      </a:rPr>
                      <m:t>,</m:t>
                    </m:r>
                    <m:r>
                      <a:rPr lang="fr-LU" sz="2400" b="1" i="1">
                        <a:latin typeface="Cambria Math"/>
                        <a:ea typeface="Cambria Math"/>
                      </a:rPr>
                      <m:t>𝟏</m:t>
                    </m:r>
                    <m:r>
                      <a:rPr lang="fr-LU" sz="2400" b="1" i="1">
                        <a:latin typeface="Cambria Math"/>
                        <a:ea typeface="Cambria Math"/>
                      </a:rPr>
                      <m:t>]:</m:t>
                    </m:r>
                  </m:oMath>
                </a14:m>
                <a:r>
                  <a:rPr lang="fr-LU" sz="2400" b="1" dirty="0"/>
                  <a:t> </a:t>
                </a:r>
                <a:r>
                  <a:rPr lang="fr-LU" sz="2400" dirty="0"/>
                  <a:t>taux de confiance de </a:t>
                </a:r>
                <a:r>
                  <a:rPr lang="fr-LU" sz="2400" dirty="0" smtClean="0"/>
                  <a:t>l’individu envers </a:t>
                </a:r>
                <a:r>
                  <a:rPr lang="fr-LU" sz="2400" dirty="0"/>
                  <a:t>la </a:t>
                </a:r>
                <a:r>
                  <a:rPr lang="fr-LU" sz="2400" dirty="0" smtClean="0"/>
                  <a:t>rumeur</a:t>
                </a:r>
                <a:endParaRPr lang="fr-L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05" y="3719548"/>
                <a:ext cx="873548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09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75335" y="4230619"/>
                <a:ext cx="61822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LU" sz="2400" i="1">
                        <a:latin typeface="Cambria Math"/>
                        <a:ea typeface="Cambria Math"/>
                      </a:rPr>
                      <m:t>=1, </m:t>
                    </m:r>
                  </m:oMath>
                </a14:m>
                <a:r>
                  <a:rPr lang="fr-LU" sz="2400" dirty="0"/>
                  <a:t>connaissance et approbation </a:t>
                </a:r>
                <a:r>
                  <a:rPr lang="fr-LU" sz="2400" dirty="0" smtClean="0"/>
                  <a:t>parfaite.</a:t>
                </a:r>
                <a:endParaRPr lang="fr-L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35" y="4230619"/>
                <a:ext cx="61822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97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8"/>
          <p:cNvCxnSpPr/>
          <p:nvPr/>
        </p:nvCxnSpPr>
        <p:spPr>
          <a:xfrm>
            <a:off x="916861" y="4430674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3"/>
          <p:cNvCxnSpPr/>
          <p:nvPr/>
        </p:nvCxnSpPr>
        <p:spPr>
          <a:xfrm>
            <a:off x="916861" y="5526763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4"/>
          <p:cNvCxnSpPr/>
          <p:nvPr/>
        </p:nvCxnSpPr>
        <p:spPr>
          <a:xfrm>
            <a:off x="916861" y="6606883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19232" y="5279381"/>
                <a:ext cx="60302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LU" sz="2400" i="1">
                        <a:latin typeface="Cambria Math"/>
                        <a:ea typeface="Cambria Math"/>
                      </a:rPr>
                      <m:t>=0,</m:t>
                    </m:r>
                    <m:r>
                      <a:rPr lang="fr-LU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LU" sz="2400" dirty="0" smtClean="0"/>
                  <a:t>neutralité parfaite ou méconnaissance.</a:t>
                </a:r>
                <a:endParaRPr lang="fr-L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2" y="5279381"/>
                <a:ext cx="603024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03" t="-10526" r="-607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33960" y="6422217"/>
                <a:ext cx="57636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LU" sz="2400" i="1">
                        <a:latin typeface="Cambria Math"/>
                        <a:ea typeface="Cambria Math"/>
                      </a:rPr>
                      <m:t>=−1</m:t>
                    </m:r>
                    <m:r>
                      <a:rPr lang="fr-LU" sz="24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fr-LU" sz="2400" dirty="0"/>
                  <a:t> connaissance et rejet parfait.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60" y="6422217"/>
                <a:ext cx="576361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11"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8"/>
              <p:cNvSpPr txBox="1"/>
              <p:nvPr/>
            </p:nvSpPr>
            <p:spPr>
              <a:xfrm>
                <a:off x="916861" y="7509121"/>
                <a:ext cx="3312368" cy="1670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LU" sz="32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LU" sz="3200" i="1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LU" sz="3200" i="1">
                                  <a:latin typeface="Cambria Math"/>
                                  <a:ea typeface="Cambria Math"/>
                                </a:rPr>
                                <m:t>=1,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LU" sz="3200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  <m:r>
                                <a:rPr lang="fr-LU" sz="32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LU" sz="3200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LU" sz="3200" i="1">
                                  <a:latin typeface="Cambria Math"/>
                                  <a:ea typeface="Cambria Math"/>
                                </a:rPr>
                                <m:t>=−1</m:t>
                              </m:r>
                              <m:r>
                                <a:rPr lang="fr-LU" sz="32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LU" sz="3200" dirty="0"/>
              </a:p>
            </p:txBody>
          </p:sp>
        </mc:Choice>
        <mc:Fallback xmlns="">
          <p:sp>
            <p:nvSpPr>
              <p:cNvPr id="16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61" y="7509121"/>
                <a:ext cx="3312368" cy="1670714"/>
              </a:xfrm>
              <a:prstGeom prst="rect">
                <a:avLst/>
              </a:prstGeom>
              <a:blipFill rotWithShape="0">
                <a:blip r:embed="rId8"/>
                <a:stretch>
                  <a:fillRect b="-113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4"/>
              <p:cNvSpPr txBox="1"/>
              <p:nvPr/>
            </p:nvSpPr>
            <p:spPr>
              <a:xfrm>
                <a:off x="3641141" y="7593282"/>
                <a:ext cx="5698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LU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LU" sz="2400" dirty="0" smtClean="0"/>
                  <a:t> a entière confiance en</a:t>
                </a:r>
                <a14:m>
                  <m:oMath xmlns:m="http://schemas.openxmlformats.org/officeDocument/2006/math">
                    <m:r>
                      <a:rPr lang="fr-LU" sz="2400" i="1" dirty="0" smtClean="0">
                        <a:latin typeface="Cambria Math"/>
                      </a:rPr>
                      <m:t> </m:t>
                    </m:r>
                    <m:r>
                      <a:rPr lang="fr-LU" sz="24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fr-LU" sz="2400" dirty="0" smtClean="0"/>
                  <a:t>  (stimulation)</a:t>
                </a:r>
                <a:endParaRPr lang="fr-LU" sz="2400" dirty="0"/>
              </a:p>
            </p:txBody>
          </p:sp>
        </mc:Choice>
        <mc:Fallback xmlns="">
          <p:sp>
            <p:nvSpPr>
              <p:cNvPr id="17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41" y="7593282"/>
                <a:ext cx="569880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14"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5"/>
              <p:cNvSpPr txBox="1"/>
              <p:nvPr/>
            </p:nvSpPr>
            <p:spPr>
              <a:xfrm>
                <a:off x="3759397" y="8765539"/>
                <a:ext cx="558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LU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LU" sz="2400" dirty="0" smtClean="0"/>
                  <a:t> a n’a aucune confiance en</a:t>
                </a:r>
                <a14:m>
                  <m:oMath xmlns:m="http://schemas.openxmlformats.org/officeDocument/2006/math">
                    <m:r>
                      <a:rPr lang="fr-LU" sz="2400" i="1" dirty="0" smtClean="0">
                        <a:latin typeface="Cambria Math"/>
                      </a:rPr>
                      <m:t> </m:t>
                    </m:r>
                    <m:r>
                      <a:rPr lang="fr-LU" sz="2400" i="1" dirty="0" smtClean="0">
                        <a:latin typeface="Cambria Math"/>
                      </a:rPr>
                      <m:t>𝑗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LU" sz="2400" dirty="0" smtClean="0"/>
                  <a:t>(inhibition)</a:t>
                </a:r>
                <a:endParaRPr lang="fr-LU" sz="2400" dirty="0"/>
              </a:p>
            </p:txBody>
          </p:sp>
        </mc:Choice>
        <mc:Fallback xmlns="">
          <p:sp>
            <p:nvSpPr>
              <p:cNvPr id="18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97" y="8765539"/>
                <a:ext cx="5580546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28" t="-10526" b="-28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6"/>
              <p:cNvSpPr txBox="1"/>
              <p:nvPr/>
            </p:nvSpPr>
            <p:spPr>
              <a:xfrm>
                <a:off x="3522885" y="8147926"/>
                <a:ext cx="5698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fr-LU" sz="2400" dirty="0" smtClean="0"/>
                  <a:t> est neutre vis-à-vis de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fr-LU" sz="2400" dirty="0" smtClean="0"/>
                  <a:t> (pas de relation)</a:t>
                </a:r>
                <a:endParaRPr lang="fr-LU" sz="2400" dirty="0"/>
              </a:p>
            </p:txBody>
          </p:sp>
        </mc:Choice>
        <mc:Fallback xmlns="">
          <p:sp>
            <p:nvSpPr>
              <p:cNvPr id="19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85" y="8147926"/>
                <a:ext cx="5698802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>
                <a:solidFill>
                  <a:schemeClr val="tx1"/>
                </a:solidFill>
              </a:rPr>
              <a:t>4</a:t>
            </a:r>
            <a:r>
              <a:rPr lang="fr-LU" b="1" dirty="0" smtClean="0">
                <a:solidFill>
                  <a:schemeClr val="tx1"/>
                </a:solidFill>
              </a:rPr>
              <a:t>/8</a:t>
            </a:r>
            <a:endParaRPr lang="fr-L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0082" y="3501380"/>
                <a:ext cx="8281035" cy="812249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u="sng" dirty="0" smtClean="0"/>
                  <a:t>Evolution du système :</a:t>
                </a:r>
              </a:p>
              <a:p>
                <a:pPr marL="0" indent="0">
                  <a:buNone/>
                </a:pPr>
                <a:r>
                  <a:rPr lang="fr-LU" sz="2400" dirty="0"/>
                  <a:t>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LU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LU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fr-LU" sz="2400" i="1">
                            <a:latin typeface="Cambria Math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LU" sz="2400" dirty="0"/>
                  <a:t> et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LU" sz="2400" i="1">
                        <a:latin typeface="Cambria Math"/>
                      </a:rPr>
                      <m:t> </m:t>
                    </m:r>
                  </m:oMath>
                </a14:m>
                <a:r>
                  <a:rPr lang="fr-LU" sz="2400" dirty="0"/>
                  <a:t>sont donnés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LU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LU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LU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fr-LU" sz="2400" i="1">
                              <a:latin typeface="Cambria Math"/>
                            </a:rPr>
                            <m:t>(</m:t>
                          </m:r>
                          <m:r>
                            <a:rPr lang="fr-LU" sz="2400" i="1">
                              <a:latin typeface="Cambria Math"/>
                            </a:rPr>
                            <m:t>𝑡</m:t>
                          </m:r>
                          <m:r>
                            <a:rPr lang="fr-LU" sz="2400" i="1">
                              <a:latin typeface="Cambria Math"/>
                            </a:rPr>
                            <m:t>+1)</m:t>
                          </m:r>
                        </m:sup>
                      </m:sSubSup>
                      <m:r>
                        <a:rPr lang="fr-LU" sz="2400" b="1" i="1">
                          <a:latin typeface="Cambria Math"/>
                          <a:ea typeface="Cambria Math"/>
                        </a:rPr>
                        <m:t>←</m:t>
                      </m:r>
                      <m:sSup>
                        <m:sSupPr>
                          <m:ctrlPr>
                            <a:rPr lang="fr-LU" sz="2400" i="1">
                              <a:latin typeface="Cambria Math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LU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LU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LU" sz="2400" i="1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brk m:alnAt="7"/>
                                </m:rPr>
                                <a:rPr lang="fr-LU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LU" sz="24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LU" sz="2400" i="1">
                                  <a:latin typeface="Cambria Math"/>
                                </a:rPr>
                                <m:t>𝑣𝑜𝑖𝑠𝑖𝑛𝑠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L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LU" sz="24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LU" sz="2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fr-LU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LU" sz="24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LU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LU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fr-LU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fr-LU" sz="2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fr-LU" sz="2400" dirty="0"/>
              </a:p>
              <a:p>
                <a:endParaRPr lang="fr-LU" sz="2400" dirty="0"/>
              </a:p>
              <a:p>
                <a:r>
                  <a:rPr lang="fr-LU" sz="2400" dirty="0"/>
                  <a:t>Pour ramener à [-1,1]: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LU" sz="24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LU" sz="2400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fr-LU" sz="24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fr-LU" sz="2400" b="1" i="1">
                              <a:latin typeface="Cambria Math"/>
                            </a:rPr>
                            <m:t>(</m:t>
                          </m:r>
                          <m:r>
                            <a:rPr lang="fr-LU" sz="2400" b="1" i="1">
                              <a:latin typeface="Cambria Math"/>
                            </a:rPr>
                            <m:t>𝒕</m:t>
                          </m:r>
                          <m:r>
                            <a:rPr lang="fr-LU" sz="2400" b="1" i="1">
                              <a:latin typeface="Cambria Math"/>
                            </a:rPr>
                            <m:t>+</m:t>
                          </m:r>
                          <m:r>
                            <a:rPr lang="fr-LU" sz="2400" b="1" i="1">
                              <a:latin typeface="Cambria Math"/>
                            </a:rPr>
                            <m:t>𝟏</m:t>
                          </m:r>
                          <m:r>
                            <a:rPr lang="fr-LU" sz="2400" b="1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fr-LU" sz="2400" b="1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fr-LU" sz="2400" b="1">
                          <a:latin typeface="Cambria Math"/>
                        </a:rPr>
                        <m:t>𝐭𝐡</m:t>
                      </m:r>
                      <m:r>
                        <a:rPr lang="fr-LU" sz="2400" b="1" i="1">
                          <a:latin typeface="Cambria Math"/>
                        </a:rPr>
                        <m:t>(</m:t>
                      </m:r>
                      <m:r>
                        <a:rPr lang="fr-LU" sz="2400" b="1" i="1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fr-LU" sz="2400" b="1" i="1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fr-LU" sz="24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LU" sz="24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fr-LU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fr-LU" sz="24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LU" sz="2400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fr-LU" sz="2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fr-LU" sz="24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fr-LU" sz="2400" b="1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  <m:sup/>
                      </m:sSup>
                      <m:r>
                        <a:rPr lang="fr-LU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LU" sz="2400" b="1" dirty="0" smtClean="0"/>
              </a:p>
              <a:p>
                <a:pPr marL="0" indent="0">
                  <a:buNone/>
                </a:pPr>
                <a:endParaRPr lang="fr-LU" sz="2400" dirty="0" smtClean="0"/>
              </a:p>
              <a:p>
                <a:pPr marL="0" indent="0">
                  <a:buNone/>
                </a:pPr>
                <a:r>
                  <a:rPr lang="fr-LU" sz="2400" dirty="0" smtClean="0"/>
                  <a:t>Où a = contrôle la sévérité avec laquelle                                                         on discrimine l’opinion vers les bords {-1,1}</a:t>
                </a:r>
              </a:p>
              <a:p>
                <a:pPr marL="0" indent="0">
                  <a:buNone/>
                </a:pPr>
                <a:endParaRPr lang="fr-LU" sz="2400" dirty="0"/>
              </a:p>
              <a:p>
                <a:endParaRPr lang="fr-LU" sz="2400" u="sng" dirty="0" smtClean="0"/>
              </a:p>
              <a:p>
                <a:pPr marL="0" indent="0">
                  <a:buNone/>
                </a:pPr>
                <a:r>
                  <a:rPr lang="fr-LU" sz="2400" u="sng" dirty="0" smtClean="0"/>
                  <a:t>Nos simulations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082" y="3501380"/>
                <a:ext cx="8281035" cy="8122498"/>
              </a:xfrm>
              <a:blipFill rotWithShape="0">
                <a:blip r:embed="rId2"/>
                <a:stretch>
                  <a:fillRect l="-1104" t="-1050" r="-95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01200" cy="33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llipse 5"/>
              <p:cNvSpPr/>
              <p:nvPr/>
            </p:nvSpPr>
            <p:spPr>
              <a:xfrm>
                <a:off x="7525732" y="4756824"/>
                <a:ext cx="576064" cy="64807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L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0" lang="fr-LU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Ellips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732" y="4756824"/>
                <a:ext cx="576064" cy="64807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525732" y="3316664"/>
            <a:ext cx="576064" cy="648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fr-LU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845314" y="4788513"/>
            <a:ext cx="576064" cy="648072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fr-LU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/>
              <p:cNvSpPr/>
              <p:nvPr/>
            </p:nvSpPr>
            <p:spPr>
              <a:xfrm>
                <a:off x="7525732" y="6124976"/>
                <a:ext cx="576064" cy="648072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L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kumimoji="0" lang="fr-LU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9" name="Ellips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732" y="6124976"/>
                <a:ext cx="576064" cy="64807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10"/>
          <p:cNvCxnSpPr>
            <a:stCxn id="6" idx="0"/>
            <a:endCxn id="7" idx="4"/>
          </p:cNvCxnSpPr>
          <p:nvPr/>
        </p:nvCxnSpPr>
        <p:spPr>
          <a:xfrm flipV="1">
            <a:off x="7813764" y="3964736"/>
            <a:ext cx="0" cy="792088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11" name="Connecteur droit 13"/>
          <p:cNvCxnSpPr>
            <a:stCxn id="6" idx="6"/>
            <a:endCxn id="8" idx="2"/>
          </p:cNvCxnSpPr>
          <p:nvPr/>
        </p:nvCxnSpPr>
        <p:spPr>
          <a:xfrm>
            <a:off x="8101796" y="5080860"/>
            <a:ext cx="743518" cy="31689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12" name="Connecteur droit 17"/>
          <p:cNvCxnSpPr>
            <a:stCxn id="6" idx="4"/>
            <a:endCxn id="9" idx="0"/>
          </p:cNvCxnSpPr>
          <p:nvPr/>
        </p:nvCxnSpPr>
        <p:spPr>
          <a:xfrm>
            <a:off x="7813764" y="5404896"/>
            <a:ext cx="0" cy="720080"/>
          </a:xfrm>
          <a:prstGeom prst="line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13" name="Connecteur droit avec flèche 28"/>
          <p:cNvCxnSpPr/>
          <p:nvPr/>
        </p:nvCxnSpPr>
        <p:spPr>
          <a:xfrm>
            <a:off x="7985463" y="3964736"/>
            <a:ext cx="0" cy="7920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" name="Connecteur droit avec flèche 31"/>
          <p:cNvCxnSpPr/>
          <p:nvPr/>
        </p:nvCxnSpPr>
        <p:spPr>
          <a:xfrm flipH="1">
            <a:off x="8201487" y="4972848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Connecteur droit avec flèche 33"/>
          <p:cNvCxnSpPr/>
          <p:nvPr/>
        </p:nvCxnSpPr>
        <p:spPr>
          <a:xfrm flipV="1">
            <a:off x="7985463" y="5436585"/>
            <a:ext cx="0" cy="68839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976267" y="3991448"/>
                <a:ext cx="563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0" lang="fr-LU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67" y="3991448"/>
                <a:ext cx="563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261102" y="4603847"/>
                <a:ext cx="563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kumimoji="0" lang="fr-LU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02" y="4603847"/>
                <a:ext cx="56361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985463" y="5754480"/>
                <a:ext cx="563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kumimoji="0" lang="fr-LU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63" y="5754480"/>
                <a:ext cx="56361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1" y="7139728"/>
            <a:ext cx="2543094" cy="12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945634" y="4896194"/>
                <a:ext cx="563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kumimoji="0" lang="fr-L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kumimoji="0" lang="fr-LU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634" y="4896194"/>
                <a:ext cx="56361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3"/>
          <p:cNvSpPr txBox="1"/>
          <p:nvPr/>
        </p:nvSpPr>
        <p:spPr>
          <a:xfrm>
            <a:off x="7017183" y="7099138"/>
            <a:ext cx="96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dirty="0" err="1" smtClean="0">
                <a:solidFill>
                  <a:schemeClr val="bg1"/>
                </a:solidFill>
              </a:rPr>
              <a:t>sgn</a:t>
            </a:r>
            <a:r>
              <a:rPr lang="fr-LU" dirty="0" smtClean="0">
                <a:solidFill>
                  <a:schemeClr val="bg1"/>
                </a:solidFill>
              </a:rPr>
              <a:t>(x)</a:t>
            </a:r>
            <a:r>
              <a:rPr lang="fr-LU" dirty="0" smtClean="0"/>
              <a:t>)</a:t>
            </a:r>
            <a:endParaRPr lang="fr-L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10"/>
              <p:cNvSpPr txBox="1"/>
              <p:nvPr/>
            </p:nvSpPr>
            <p:spPr>
              <a:xfrm>
                <a:off x="8153121" y="7457519"/>
                <a:ext cx="1018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LU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fr-LU" sz="1400" dirty="0" smtClean="0">
                    <a:solidFill>
                      <a:schemeClr val="bg1"/>
                    </a:solidFill>
                  </a:rPr>
                  <a:t> croissant</a:t>
                </a:r>
                <a:endParaRPr lang="fr-LU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21" y="7457519"/>
                <a:ext cx="1018411" cy="307777"/>
              </a:xfrm>
              <a:prstGeom prst="rect">
                <a:avLst/>
              </a:prstGeom>
              <a:blipFill rotWithShape="0">
                <a:blip r:embed="rId1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droite 5"/>
          <p:cNvSpPr/>
          <p:nvPr/>
        </p:nvSpPr>
        <p:spPr>
          <a:xfrm rot="16200000" flipV="1">
            <a:off x="7941532" y="7600867"/>
            <a:ext cx="4688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LU"/>
          </a:p>
        </p:txBody>
      </p:sp>
      <p:sp>
        <p:nvSpPr>
          <p:cNvPr id="25" name="ZoneTexte 7"/>
          <p:cNvSpPr txBox="1"/>
          <p:nvPr/>
        </p:nvSpPr>
        <p:spPr>
          <a:xfrm>
            <a:off x="7446776" y="7395964"/>
            <a:ext cx="97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dirty="0" smtClean="0">
                <a:solidFill>
                  <a:schemeClr val="bg1"/>
                </a:solidFill>
              </a:rPr>
              <a:t>th(</a:t>
            </a:r>
            <a:r>
              <a:rPr lang="fr-LU" dirty="0" err="1" smtClean="0">
                <a:solidFill>
                  <a:schemeClr val="bg1"/>
                </a:solidFill>
              </a:rPr>
              <a:t>ax</a:t>
            </a:r>
            <a:r>
              <a:rPr lang="fr-LU" dirty="0" smtClean="0">
                <a:solidFill>
                  <a:schemeClr val="bg1"/>
                </a:solidFill>
              </a:rPr>
              <a:t>)</a:t>
            </a:r>
            <a:endParaRPr lang="fr-L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space réservé du contenu 2"/>
              <p:cNvSpPr>
                <a:spLocks noGrp="1"/>
              </p:cNvSpPr>
              <p:nvPr/>
            </p:nvSpPr>
            <p:spPr>
              <a:xfrm>
                <a:off x="4612621" y="9760636"/>
                <a:ext cx="4443704" cy="3015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LU" sz="2400" dirty="0" smtClean="0"/>
                  <a:t>Modèle sur grille 2D 70X70</a:t>
                </a:r>
              </a:p>
              <a:p>
                <a:r>
                  <a:rPr lang="fr-LU" sz="2400" dirty="0" smtClean="0"/>
                  <a:t>Influence par proches voisins.</a:t>
                </a:r>
              </a:p>
              <a:p>
                <a:r>
                  <a:rPr lang="fr-LU" sz="2400" dirty="0">
                    <a:solidFill>
                      <a:srgbClr val="0070C0"/>
                    </a:solidFill>
                  </a:rPr>
                  <a:t>B</a:t>
                </a:r>
                <a:r>
                  <a:rPr lang="fr-LU" sz="2400" dirty="0" smtClean="0">
                    <a:solidFill>
                      <a:srgbClr val="0070C0"/>
                    </a:solidFill>
                  </a:rPr>
                  <a:t>leu</a:t>
                </a:r>
                <a:r>
                  <a:rPr lang="fr-L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LU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LU" sz="2400" b="0" i="1" smtClean="0">
                        <a:latin typeface="Cambria Math"/>
                      </a:rPr>
                      <m:t>&gt;0</m:t>
                    </m:r>
                  </m:oMath>
                </a14:m>
                <a:endParaRPr lang="fr-LU" sz="2400" dirty="0" smtClean="0"/>
              </a:p>
              <a:p>
                <a:r>
                  <a:rPr lang="fr-LU" sz="2400" dirty="0">
                    <a:solidFill>
                      <a:srgbClr val="FF0000"/>
                    </a:solidFill>
                  </a:rPr>
                  <a:t>R</a:t>
                </a:r>
                <a:r>
                  <a:rPr lang="fr-LU" sz="2400" dirty="0" smtClean="0">
                    <a:solidFill>
                      <a:srgbClr val="FF0000"/>
                    </a:solidFill>
                  </a:rPr>
                  <a:t>ouge</a:t>
                </a:r>
                <a:r>
                  <a:rPr lang="fr-L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LU" sz="2400" b="0" i="1" smtClean="0">
                        <a:latin typeface="Cambria Math"/>
                      </a:rPr>
                      <m:t>&lt;</m:t>
                    </m:r>
                    <m:r>
                      <a:rPr lang="fr-LU" sz="2400" i="1">
                        <a:latin typeface="Cambria Math"/>
                      </a:rPr>
                      <m:t>0</m:t>
                    </m:r>
                  </m:oMath>
                </a14:m>
                <a:endParaRPr lang="fr-LU" sz="2400" dirty="0" smtClean="0"/>
              </a:p>
              <a:p>
                <a:r>
                  <a:rPr lang="fr-LU" sz="2400" dirty="0"/>
                  <a:t>N</a:t>
                </a:r>
                <a:r>
                  <a:rPr lang="fr-LU" sz="2400" dirty="0" smtClean="0"/>
                  <a:t>oir: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LU" sz="2400" b="0" i="1" smtClean="0">
                        <a:latin typeface="Cambria Math"/>
                      </a:rPr>
                      <m:t>= </m:t>
                    </m:r>
                    <m:r>
                      <a:rPr lang="fr-LU" sz="2400" i="1">
                        <a:latin typeface="Cambria Math"/>
                      </a:rPr>
                      <m:t>0</m:t>
                    </m:r>
                  </m:oMath>
                </a14:m>
                <a:endParaRPr lang="fr-LU" sz="2400" dirty="0"/>
              </a:p>
              <a:p>
                <a:endParaRPr lang="fr-LU" sz="2800" dirty="0"/>
              </a:p>
              <a:p>
                <a:endParaRPr lang="fr-LU" sz="2800" dirty="0" smtClean="0"/>
              </a:p>
              <a:p>
                <a:endParaRPr lang="fr-LU" dirty="0" smtClean="0"/>
              </a:p>
            </p:txBody>
          </p:sp>
        </mc:Choice>
        <mc:Fallback xmlns="">
          <p:sp>
            <p:nvSpPr>
              <p:cNvPr id="2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621" y="9760636"/>
                <a:ext cx="4443704" cy="3015861"/>
              </a:xfrm>
              <a:prstGeom prst="rect">
                <a:avLst/>
              </a:prstGeom>
              <a:blipFill rotWithShape="0">
                <a:blip r:embed="rId12"/>
                <a:stretch>
                  <a:fillRect l="-1920" t="-16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0636"/>
            <a:ext cx="2760760" cy="239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>
                <a:solidFill>
                  <a:schemeClr val="tx1"/>
                </a:solidFill>
              </a:rPr>
              <a:t>5</a:t>
            </a:r>
            <a:r>
              <a:rPr lang="fr-LU" b="1" dirty="0" smtClean="0">
                <a:solidFill>
                  <a:schemeClr val="tx1"/>
                </a:solidFill>
              </a:rPr>
              <a:t>/8</a:t>
            </a:r>
            <a:endParaRPr lang="fr-L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/>
        </p:nvSpPr>
        <p:spPr>
          <a:xfrm>
            <a:off x="-1070099" y="0"/>
            <a:ext cx="98059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LU" sz="3200" b="1" dirty="0" smtClean="0">
                <a:solidFill>
                  <a:srgbClr val="7030A0"/>
                </a:solidFill>
              </a:rPr>
              <a:t>1</a:t>
            </a:r>
            <a:r>
              <a:rPr lang="fr-LU" sz="3200" b="1" baseline="30000" dirty="0" smtClean="0">
                <a:solidFill>
                  <a:srgbClr val="7030A0"/>
                </a:solidFill>
              </a:rPr>
              <a:t>ère</a:t>
            </a:r>
            <a:r>
              <a:rPr lang="fr-LU" sz="3200" b="1" dirty="0" smtClean="0">
                <a:solidFill>
                  <a:srgbClr val="7030A0"/>
                </a:solidFill>
              </a:rPr>
              <a:t> simulation (naïve): tout le monde se croit</a:t>
            </a:r>
            <a:endParaRPr lang="fr-LU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/>
            </p:nvSpPr>
            <p:spPr>
              <a:xfrm>
                <a:off x="560843" y="34692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fr-LU" dirty="0" smtClean="0"/>
              </a:p>
              <a:p>
                <a:r>
                  <a:rPr lang="fr-LU" sz="2400" dirty="0" smtClean="0"/>
                  <a:t>Décroissance de l’influence en fonction de la distance.</a:t>
                </a:r>
                <a:endParaRPr lang="fr-LU" sz="24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LU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LU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fr-LU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L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LU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LU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LU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LU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LU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LU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LU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LU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LU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LU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LU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r-LU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LU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LU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LU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LU" sz="24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LU" sz="2400" dirty="0" smtClean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3" y="346920"/>
                <a:ext cx="8229600" cy="4525963"/>
              </a:xfrm>
              <a:prstGeom prst="rect">
                <a:avLst/>
              </a:prstGeo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0" y="3063297"/>
            <a:ext cx="1730685" cy="171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50487" y="3096492"/>
            <a:ext cx="1636079" cy="168477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altLang="fr-FR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43" y="3063297"/>
            <a:ext cx="1782092" cy="171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12" y="3063297"/>
            <a:ext cx="1788989" cy="179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4"/>
              <p:cNvSpPr txBox="1"/>
              <p:nvPr/>
            </p:nvSpPr>
            <p:spPr>
              <a:xfrm>
                <a:off x="6775202" y="2598561"/>
                <a:ext cx="1368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LU" sz="2800" b="1" i="1" dirty="0" smtClean="0">
                        <a:latin typeface="Cambria Math"/>
                      </a:rPr>
                      <m:t>𝒕</m:t>
                    </m:r>
                    <m:r>
                      <a:rPr lang="fr-LU" sz="28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fr-LU" sz="2800" b="1" dirty="0" smtClean="0"/>
                  <a:t> 3</a:t>
                </a:r>
                <a:endParaRPr lang="fr-LU" sz="2800" b="1" dirty="0"/>
              </a:p>
            </p:txBody>
          </p:sp>
        </mc:Choice>
        <mc:Fallback xmlns="">
          <p:sp>
            <p:nvSpPr>
              <p:cNvPr id="10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02" y="2598561"/>
                <a:ext cx="1368152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4"/>
              <p:cNvSpPr txBox="1"/>
              <p:nvPr/>
            </p:nvSpPr>
            <p:spPr>
              <a:xfrm>
                <a:off x="4591770" y="2609902"/>
                <a:ext cx="1368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LU" sz="2800" b="1" i="1" dirty="0" smtClean="0">
                        <a:latin typeface="Cambria Math"/>
                      </a:rPr>
                      <m:t>𝒕</m:t>
                    </m:r>
                    <m:r>
                      <a:rPr lang="fr-LU" sz="28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fr-LU" sz="2800" b="1" dirty="0" smtClean="0"/>
                  <a:t> </a:t>
                </a:r>
                <a:r>
                  <a:rPr lang="fr-LU" sz="2800" b="1" dirty="0"/>
                  <a:t>2</a:t>
                </a:r>
              </a:p>
            </p:txBody>
          </p:sp>
        </mc:Choice>
        <mc:Fallback xmlns="">
          <p:sp>
            <p:nvSpPr>
              <p:cNvPr id="11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70" y="2609902"/>
                <a:ext cx="1368152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4"/>
              <p:cNvSpPr txBox="1"/>
              <p:nvPr/>
            </p:nvSpPr>
            <p:spPr>
              <a:xfrm>
                <a:off x="2470482" y="2598561"/>
                <a:ext cx="1368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LU" sz="2800" b="1" i="1" dirty="0" smtClean="0">
                        <a:latin typeface="Cambria Math"/>
                      </a:rPr>
                      <m:t>𝒕</m:t>
                    </m:r>
                    <m:r>
                      <a:rPr lang="fr-LU" sz="28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fr-LU" sz="2800" b="1" dirty="0" smtClean="0"/>
                  <a:t> 1</a:t>
                </a:r>
                <a:endParaRPr lang="fr-LU" sz="2800" b="1" dirty="0"/>
              </a:p>
            </p:txBody>
          </p:sp>
        </mc:Choice>
        <mc:Fallback xmlns="">
          <p:sp>
            <p:nvSpPr>
              <p:cNvPr id="12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82" y="2598561"/>
                <a:ext cx="1368152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4"/>
              <p:cNvSpPr txBox="1"/>
              <p:nvPr/>
            </p:nvSpPr>
            <p:spPr>
              <a:xfrm>
                <a:off x="344387" y="2540077"/>
                <a:ext cx="1368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LU" sz="2800" b="1" i="1" dirty="0" smtClean="0">
                        <a:latin typeface="Cambria Math"/>
                      </a:rPr>
                      <m:t>𝒕</m:t>
                    </m:r>
                    <m:r>
                      <a:rPr lang="fr-LU" sz="2800" b="1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fr-LU" sz="2800" b="1" dirty="0" smtClean="0"/>
                  <a:t> 0</a:t>
                </a:r>
                <a:endParaRPr lang="fr-LU" sz="2800" b="1" dirty="0"/>
              </a:p>
            </p:txBody>
          </p:sp>
        </mc:Choice>
        <mc:Fallback xmlns="">
          <p:sp>
            <p:nvSpPr>
              <p:cNvPr id="13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7" y="2540077"/>
                <a:ext cx="1368152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4"/>
              <p:cNvSpPr txBox="1"/>
              <p:nvPr/>
            </p:nvSpPr>
            <p:spPr>
              <a:xfrm>
                <a:off x="7714465" y="1976110"/>
                <a:ext cx="1754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LU" sz="2800" b="1" dirty="0"/>
              </a:p>
            </p:txBody>
          </p:sp>
        </mc:Choice>
        <mc:Fallback xmlns="">
          <p:sp>
            <p:nvSpPr>
              <p:cNvPr id="14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465" y="1976110"/>
                <a:ext cx="175465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2083975" y="3922280"/>
            <a:ext cx="466512" cy="1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63170" y="3938877"/>
            <a:ext cx="466512" cy="1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77505" y="3905682"/>
            <a:ext cx="466512" cy="1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/>
        </p:nvSpPr>
        <p:spPr>
          <a:xfrm>
            <a:off x="-2445328" y="4916659"/>
            <a:ext cx="146650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LU" sz="3200" b="1" dirty="0" smtClean="0">
                <a:solidFill>
                  <a:srgbClr val="7030A0"/>
                </a:solidFill>
              </a:rPr>
              <a:t>2</a:t>
            </a:r>
            <a:r>
              <a:rPr lang="fr-LU" sz="3200" b="1" baseline="30000" dirty="0" smtClean="0">
                <a:solidFill>
                  <a:srgbClr val="7030A0"/>
                </a:solidFill>
              </a:rPr>
              <a:t>ème</a:t>
            </a:r>
            <a:r>
              <a:rPr lang="fr-LU" sz="3200" b="1" dirty="0" smtClean="0">
                <a:solidFill>
                  <a:srgbClr val="7030A0"/>
                </a:solidFill>
              </a:rPr>
              <a:t> simulation (- naïve) : inclusion des effets de groupes</a:t>
            </a:r>
            <a:endParaRPr lang="fr-LU" sz="3200" b="1" dirty="0">
              <a:solidFill>
                <a:srgbClr val="7030A0"/>
              </a:solidFill>
            </a:endParaRPr>
          </a:p>
        </p:txBody>
      </p:sp>
      <p:sp>
        <p:nvSpPr>
          <p:cNvPr id="20" name="Espace réservé du contenu 2"/>
          <p:cNvSpPr>
            <a:spLocks noGrp="1"/>
          </p:cNvSpPr>
          <p:nvPr/>
        </p:nvSpPr>
        <p:spPr>
          <a:xfrm>
            <a:off x="-87496" y="5668125"/>
            <a:ext cx="96886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LU" sz="2400" dirty="0" smtClean="0">
                <a:solidFill>
                  <a:srgbClr val="0070C0"/>
                </a:solidFill>
              </a:rPr>
              <a:t>Ex de rumeur : </a:t>
            </a:r>
            <a:r>
              <a:rPr lang="fr-LU" sz="2400" b="1" i="1" dirty="0" smtClean="0">
                <a:solidFill>
                  <a:srgbClr val="0070C0"/>
                </a:solidFill>
              </a:rPr>
              <a:t>Dans un an, toute l’alimentation sera OGM</a:t>
            </a:r>
          </a:p>
          <a:p>
            <a:pPr marL="0" indent="0">
              <a:buNone/>
            </a:pPr>
            <a:r>
              <a:rPr lang="fr-LU" sz="2400" b="1" i="1" dirty="0">
                <a:solidFill>
                  <a:srgbClr val="0070C0"/>
                </a:solidFill>
              </a:rPr>
              <a:t> </a:t>
            </a:r>
            <a:r>
              <a:rPr lang="fr-LU" sz="2400" b="1" i="1" dirty="0" smtClean="0">
                <a:solidFill>
                  <a:srgbClr val="0070C0"/>
                </a:solidFill>
              </a:rPr>
              <a:t>    </a:t>
            </a:r>
            <a:r>
              <a:rPr lang="fr-LU" sz="2400" i="1" dirty="0" smtClean="0"/>
              <a:t>3 groupes :</a:t>
            </a:r>
          </a:p>
          <a:p>
            <a:pPr>
              <a:buFontTx/>
              <a:buChar char="-"/>
            </a:pPr>
            <a:r>
              <a:rPr lang="fr-LU" sz="2400" dirty="0" smtClean="0"/>
              <a:t>Les scientifiques (catégorie réputée sérieuse par convention)</a:t>
            </a:r>
          </a:p>
          <a:p>
            <a:pPr>
              <a:buFontTx/>
              <a:buChar char="-"/>
            </a:pPr>
            <a:r>
              <a:rPr lang="fr-LU" sz="2400" dirty="0" smtClean="0"/>
              <a:t>Les militants </a:t>
            </a:r>
            <a:r>
              <a:rPr lang="fr-LU" sz="2400" dirty="0" err="1" smtClean="0"/>
              <a:t>anti-OGM</a:t>
            </a:r>
            <a:r>
              <a:rPr lang="fr-LU" sz="2400" dirty="0" smtClean="0"/>
              <a:t> (réputée moins sérieuse)</a:t>
            </a:r>
          </a:p>
          <a:p>
            <a:pPr>
              <a:buFontTx/>
              <a:buChar char="-"/>
            </a:pPr>
            <a:r>
              <a:rPr lang="fr-LU" sz="2400" dirty="0" smtClean="0"/>
              <a:t>Le reste de la </a:t>
            </a:r>
            <a:r>
              <a:rPr lang="fr-LU" sz="2400" dirty="0"/>
              <a:t>population (sans réputation)</a:t>
            </a:r>
          </a:p>
          <a:p>
            <a:pPr>
              <a:buFontTx/>
              <a:buChar char="-"/>
            </a:pPr>
            <a:endParaRPr lang="fr-LU" sz="2400" dirty="0" smtClean="0"/>
          </a:p>
          <a:p>
            <a:pPr marL="0" indent="0">
              <a:buNone/>
            </a:pPr>
            <a:endParaRPr lang="fr-LU" dirty="0" smtClean="0"/>
          </a:p>
        </p:txBody>
      </p:sp>
      <p:sp>
        <p:nvSpPr>
          <p:cNvPr id="21" name="Ellipse 10"/>
          <p:cNvSpPr/>
          <p:nvPr/>
        </p:nvSpPr>
        <p:spPr>
          <a:xfrm>
            <a:off x="1872342" y="8106431"/>
            <a:ext cx="864096" cy="79208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Sc</a:t>
            </a:r>
            <a:r>
              <a:rPr kumimoji="0" lang="fr-L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.</a:t>
            </a:r>
            <a:endParaRPr kumimoji="0" lang="fr-LU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Ellipse 11"/>
          <p:cNvSpPr/>
          <p:nvPr/>
        </p:nvSpPr>
        <p:spPr>
          <a:xfrm>
            <a:off x="491224" y="10042575"/>
            <a:ext cx="864096" cy="79208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Mil</a:t>
            </a:r>
            <a:r>
              <a:rPr kumimoji="0" lang="fr-LU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.</a:t>
            </a:r>
            <a:endParaRPr kumimoji="0" lang="fr-LU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Ellipse 12"/>
          <p:cNvSpPr/>
          <p:nvPr/>
        </p:nvSpPr>
        <p:spPr>
          <a:xfrm>
            <a:off x="3401702" y="9869714"/>
            <a:ext cx="1039678" cy="964949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Autres</a:t>
            </a:r>
            <a:endParaRPr kumimoji="0" lang="fr-LU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4" name="Connecteur droit avec flèche 14"/>
          <p:cNvCxnSpPr/>
          <p:nvPr/>
        </p:nvCxnSpPr>
        <p:spPr>
          <a:xfrm flipH="1" flipV="1">
            <a:off x="1452410" y="10118292"/>
            <a:ext cx="1725688" cy="156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5" name="Connecteur droit avec flèche 22"/>
          <p:cNvCxnSpPr/>
          <p:nvPr/>
        </p:nvCxnSpPr>
        <p:spPr>
          <a:xfrm flipV="1">
            <a:off x="1355320" y="8865079"/>
            <a:ext cx="738543" cy="117749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avec flèche 24"/>
          <p:cNvCxnSpPr/>
          <p:nvPr/>
        </p:nvCxnSpPr>
        <p:spPr>
          <a:xfrm>
            <a:off x="2551697" y="8831218"/>
            <a:ext cx="692676" cy="121135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5"/>
              <p:cNvSpPr txBox="1"/>
              <p:nvPr/>
            </p:nvSpPr>
            <p:spPr>
              <a:xfrm>
                <a:off x="1838025" y="9289268"/>
                <a:ext cx="1406348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LU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[−</m:t>
                    </m:r>
                    <m:f>
                      <m:fPr>
                        <m:ctrlPr>
                          <a:rPr kumimoji="0" lang="fr-L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fr-L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0" lang="fr-L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fr-LU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L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fr-L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0" lang="fr-L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fr-LU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]</a:t>
                </a:r>
                <a:endParaRPr kumimoji="0" lang="fr-LU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27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25" y="9289268"/>
                <a:ext cx="1406348" cy="613886"/>
              </a:xfrm>
              <a:prstGeom prst="rect">
                <a:avLst/>
              </a:prstGeom>
              <a:blipFill rotWithShape="0">
                <a:blip r:embed="rId1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9"/>
          <p:cNvCxnSpPr/>
          <p:nvPr/>
        </p:nvCxnSpPr>
        <p:spPr>
          <a:xfrm flipH="1">
            <a:off x="1169454" y="8752419"/>
            <a:ext cx="734455" cy="129015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9" name="Connecteur droit avec flèche 33"/>
          <p:cNvCxnSpPr/>
          <p:nvPr/>
        </p:nvCxnSpPr>
        <p:spPr>
          <a:xfrm flipH="1" flipV="1">
            <a:off x="2682920" y="8762804"/>
            <a:ext cx="718782" cy="127977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0" name="Connecteur droit avec flèche 35"/>
          <p:cNvCxnSpPr/>
          <p:nvPr/>
        </p:nvCxnSpPr>
        <p:spPr>
          <a:xfrm>
            <a:off x="1536681" y="10237800"/>
            <a:ext cx="164141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7"/>
              <p:cNvSpPr txBox="1"/>
              <p:nvPr/>
            </p:nvSpPr>
            <p:spPr>
              <a:xfrm>
                <a:off x="3178099" y="8865079"/>
                <a:ext cx="1263282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LU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[ </m:t>
                    </m:r>
                    <m:f>
                      <m:fPr>
                        <m:ctrlPr>
                          <a:rPr kumimoji="0" lang="fr-L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fr-L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0" lang="fr-L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fr-LU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fr-LU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1</m:t>
                    </m:r>
                  </m:oMath>
                </a14:m>
                <a:r>
                  <a:rPr kumimoji="0" lang="fr-LU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]</a:t>
                </a:r>
                <a:endParaRPr kumimoji="0" lang="fr-LU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1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99" y="8865079"/>
                <a:ext cx="1263282" cy="613886"/>
              </a:xfrm>
              <a:prstGeom prst="rect">
                <a:avLst/>
              </a:prstGeom>
              <a:blipFill rotWithShape="0">
                <a:blip r:embed="rId1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8"/>
              <p:cNvSpPr txBox="1"/>
              <p:nvPr/>
            </p:nvSpPr>
            <p:spPr>
              <a:xfrm>
                <a:off x="1988457" y="10133958"/>
                <a:ext cx="1189641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LU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[</m:t>
                    </m:r>
                    <m:r>
                      <a:rPr kumimoji="0" lang="fr-LU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0,</m:t>
                    </m:r>
                    <m:f>
                      <m:fPr>
                        <m:ctrlPr>
                          <a:rPr kumimoji="0" lang="fr-LU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fr-LU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0" lang="fr-LU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fr-LU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]</a:t>
                </a:r>
                <a:endParaRPr kumimoji="0" lang="fr-LU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2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57" y="10133958"/>
                <a:ext cx="1189641" cy="700705"/>
              </a:xfrm>
              <a:prstGeom prst="rect">
                <a:avLst/>
              </a:prstGeom>
              <a:blipFill rotWithShape="0">
                <a:blip r:embed="rId14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9"/>
              <p:cNvSpPr txBox="1"/>
              <p:nvPr/>
            </p:nvSpPr>
            <p:spPr>
              <a:xfrm>
                <a:off x="17326" y="8752419"/>
                <a:ext cx="1811893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fr-LU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[−1</m:t>
                    </m:r>
                  </m:oMath>
                </a14:m>
                <a:r>
                  <a:rPr kumimoji="0" lang="fr-LU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fr-LU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−</m:t>
                    </m:r>
                  </m:oMath>
                </a14:m>
                <a:r>
                  <a:rPr kumimoji="0" lang="fr-LU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L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fr-L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0" lang="fr-L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fr-LU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]</a:t>
                </a:r>
                <a:endParaRPr kumimoji="0" lang="fr-LU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3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" y="8752419"/>
                <a:ext cx="1811893" cy="613886"/>
              </a:xfrm>
              <a:prstGeom prst="rect">
                <a:avLst/>
              </a:prstGeom>
              <a:blipFill rotWithShape="0">
                <a:blip r:embed="rId15"/>
                <a:stretch>
                  <a:fillRect b="-11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0"/>
              <p:cNvSpPr txBox="1"/>
              <p:nvPr/>
            </p:nvSpPr>
            <p:spPr>
              <a:xfrm>
                <a:off x="1069294" y="11013183"/>
                <a:ext cx="3444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0" lang="fr-LU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Au sein d’une catégorie: </a:t>
                </a:r>
                <a14:m>
                  <m:oMath xmlns:m="http://schemas.openxmlformats.org/officeDocument/2006/math">
                    <m:r>
                      <a:rPr lang="fr-LU" i="1">
                        <a:solidFill>
                          <a:sysClr val="windowText" lastClr="000000"/>
                        </a:solidFill>
                        <a:latin typeface="Cambria Math"/>
                      </a:rPr>
                      <m:t>[0, 1]</m:t>
                    </m:r>
                  </m:oMath>
                </a14:m>
                <a:endParaRPr lang="fr-LU" dirty="0">
                  <a:solidFill>
                    <a:sysClr val="windowText" lastClr="00000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L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4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94" y="11013183"/>
                <a:ext cx="3444119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1416" t="-5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0"/>
              <p:cNvSpPr txBox="1"/>
              <p:nvPr/>
            </p:nvSpPr>
            <p:spPr>
              <a:xfrm>
                <a:off x="507336" y="11798058"/>
                <a:ext cx="426732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LU" sz="2400" u="sng" dirty="0" smtClean="0"/>
                  <a:t>Les taux </a:t>
                </a:r>
                <a:r>
                  <a:rPr lang="fr-LU" sz="2400" u="sng" dirty="0"/>
                  <a:t>d’influence</a:t>
                </a:r>
                <a:r>
                  <a:rPr lang="fr-L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fr-LU" sz="1800" b="1" i="0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35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6" y="11798058"/>
                <a:ext cx="4267326" cy="491417"/>
              </a:xfrm>
              <a:prstGeom prst="rect">
                <a:avLst/>
              </a:prstGeom>
              <a:blipFill rotWithShape="1">
                <a:blip r:embed="rId17"/>
                <a:stretch>
                  <a:fillRect l="-2143" t="-8642" b="-22222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0"/>
          <p:cNvSpPr txBox="1"/>
          <p:nvPr/>
        </p:nvSpPr>
        <p:spPr>
          <a:xfrm>
            <a:off x="6710761" y="11798058"/>
            <a:ext cx="4024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sz="2400" u="sng" dirty="0" smtClean="0"/>
              <a:t>La grille</a:t>
            </a:r>
            <a:endParaRPr lang="fr-LU" sz="2400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LU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02706" y="8106431"/>
            <a:ext cx="2951616" cy="296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LU" sz="2400" b="1" dirty="0" smtClean="0"/>
              <a:t>Reste de la population</a:t>
            </a:r>
            <a:endParaRPr lang="fr-LU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8454322" y="8106431"/>
            <a:ext cx="765439" cy="1481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LU" dirty="0" err="1" smtClean="0"/>
              <a:t>Scientifi</a:t>
            </a:r>
            <a:r>
              <a:rPr lang="fr-LU" dirty="0" smtClean="0"/>
              <a:t>-</a:t>
            </a:r>
          </a:p>
          <a:p>
            <a:pPr algn="ctr"/>
            <a:r>
              <a:rPr lang="fr-LU" dirty="0" err="1" smtClean="0"/>
              <a:t>ques</a:t>
            </a:r>
            <a:endParaRPr lang="fr-LU" dirty="0"/>
          </a:p>
        </p:txBody>
      </p:sp>
      <p:sp>
        <p:nvSpPr>
          <p:cNvPr id="42" name="Rectangle 41"/>
          <p:cNvSpPr/>
          <p:nvPr/>
        </p:nvSpPr>
        <p:spPr>
          <a:xfrm>
            <a:off x="8455312" y="9567802"/>
            <a:ext cx="764449" cy="15158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LU" dirty="0" smtClean="0"/>
              <a:t>Militants</a:t>
            </a:r>
          </a:p>
          <a:p>
            <a:pPr algn="ctr"/>
            <a:r>
              <a:rPr lang="fr-LU" dirty="0" smtClean="0"/>
              <a:t>OGM</a:t>
            </a:r>
            <a:endParaRPr lang="fr-LU" dirty="0"/>
          </a:p>
        </p:txBody>
      </p:sp>
      <p:sp>
        <p:nvSpPr>
          <p:cNvPr id="39" name="Rectangle 38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 smtClean="0">
                <a:solidFill>
                  <a:schemeClr val="tx1"/>
                </a:solidFill>
              </a:rPr>
              <a:t>6/8</a:t>
            </a:r>
            <a:endParaRPr lang="fr-L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7"/>
          <p:cNvSpPr txBox="1"/>
          <p:nvPr/>
        </p:nvSpPr>
        <p:spPr>
          <a:xfrm>
            <a:off x="0" y="-56030"/>
            <a:ext cx="907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D’où faire partir la rumeur pour la rendre crédible auprès du plus grand nombre ?</a:t>
            </a:r>
            <a:endParaRPr lang="fr-LU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13" y="2362679"/>
            <a:ext cx="2843272" cy="284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>
            <a:spLocks noGrp="1"/>
          </p:cNvSpPr>
          <p:nvPr/>
        </p:nvSpPr>
        <p:spPr>
          <a:xfrm>
            <a:off x="47276" y="959633"/>
            <a:ext cx="9601201" cy="118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sz="2400" dirty="0" smtClean="0"/>
              <a:t>Mise en évidence « expérimentale » d’une diagonale remarquable : commencer au dessus. 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97" y="4013206"/>
            <a:ext cx="1815967" cy="180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84" y="1901547"/>
            <a:ext cx="1539347" cy="153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3"/>
          <p:cNvSpPr txBox="1"/>
          <p:nvPr/>
        </p:nvSpPr>
        <p:spPr>
          <a:xfrm>
            <a:off x="234548" y="5937269"/>
            <a:ext cx="960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Maîtriser effets de groupe: </a:t>
            </a:r>
            <a:r>
              <a:rPr kumimoji="0" lang="fr-LU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 </a:t>
            </a:r>
            <a:r>
              <a:rPr kumimoji="0" lang="fr-L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cheminement de la rumeur ?</a:t>
            </a:r>
            <a:endParaRPr kumimoji="0" lang="fr-L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5630517" y="4242945"/>
            <a:ext cx="1183320" cy="9630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>
            <a:off x="2606002" y="2415552"/>
            <a:ext cx="3090535" cy="682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42666" y="6604645"/>
                <a:ext cx="9463296" cy="6707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400" u="sng" dirty="0" smtClean="0"/>
                  <a:t>Analyse des résultats</a:t>
                </a:r>
                <a:r>
                  <a:rPr lang="fr-FR" u="sng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b="1" dirty="0" smtClean="0"/>
                  <a:t>Convergence vers un état stable </a:t>
                </a:r>
                <a:r>
                  <a:rPr lang="fr-FR" sz="2400" dirty="0" smtClean="0"/>
                  <a:t>à t grand (amas bleus/rouges « fixes »)</a:t>
                </a:r>
              </a:p>
              <a:p>
                <a:r>
                  <a:rPr lang="fr-FR" sz="2400" dirty="0" smtClean="0"/>
                  <a:t>-&gt; </a:t>
                </a:r>
                <a:r>
                  <a:rPr lang="fr-LU" sz="2400" dirty="0">
                    <a:sym typeface="Wingdings" panose="05000000000000000000" pitchFamily="2" charset="2"/>
                  </a:rPr>
                  <a:t>Fonction saturante </a:t>
                </a:r>
                <a:r>
                  <a:rPr lang="fr-LU" sz="2400" dirty="0" smtClean="0">
                    <a:sym typeface="Wingdings" panose="05000000000000000000" pitchFamily="2" charset="2"/>
                  </a:rPr>
                  <a:t>(« énergie ») ? </a:t>
                </a:r>
                <a:r>
                  <a:rPr lang="fr-FR" sz="2400" dirty="0" smtClean="0"/>
                  <a:t>  </a:t>
                </a:r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∃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 ≠0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fixe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stable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tq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fr-FR" sz="2400" b="0" dirty="0" smtClean="0"/>
              </a:p>
              <a:p>
                <a:endParaRPr lang="fr-FR" sz="2400" b="0" dirty="0" smtClean="0"/>
              </a:p>
              <a:p>
                <a:r>
                  <a:rPr lang="fr-LU" sz="2400" dirty="0" smtClean="0"/>
                  <a:t>    </a:t>
                </a:r>
                <a:r>
                  <a:rPr lang="fr-LU" sz="2400" i="1" dirty="0" smtClean="0"/>
                  <a:t>(ii)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LU" sz="2400" i="1" dirty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2400" dirty="0" smtClean="0"/>
                  <a:t> </a:t>
                </a:r>
                <a:r>
                  <a:rPr lang="fr-FR" sz="2400" i="1" dirty="0" smtClean="0"/>
                  <a:t>différents, </a:t>
                </a:r>
                <a:r>
                  <a:rPr lang="fr-FR" sz="2400" dirty="0" smtClean="0"/>
                  <a:t>recherche non aboutie…  </a:t>
                </a:r>
              </a:p>
              <a:p>
                <a:endParaRPr lang="fr-FR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b="1" dirty="0" smtClean="0"/>
                  <a:t>Manque de robustesse </a:t>
                </a:r>
                <a:r>
                  <a:rPr lang="fr-FR" sz="2400" dirty="0" smtClean="0"/>
                  <a:t>: sensibilité des scénarios //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LU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fr-LU" b="1" dirty="0">
                  <a:solidFill>
                    <a:sysClr val="windowText" lastClr="000000"/>
                  </a:solidFill>
                </a:endParaRPr>
              </a:p>
              <a:p>
                <a:r>
                  <a:rPr lang="fr-FR" sz="2400" dirty="0" smtClean="0"/>
                  <a:t>                          </a:t>
                </a:r>
              </a:p>
              <a:p>
                <a:endParaRPr lang="fr-FR" u="sng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6" y="6604645"/>
                <a:ext cx="9463296" cy="6707477"/>
              </a:xfrm>
              <a:prstGeom prst="rect">
                <a:avLst/>
              </a:prstGeom>
              <a:blipFill rotWithShape="1">
                <a:blip r:embed="rId5"/>
                <a:stretch>
                  <a:fillRect l="-966" t="-727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-204970" y="7703707"/>
                <a:ext cx="4727450" cy="962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LU" sz="20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LU" sz="2000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fr-LU" sz="20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fr-LU" sz="2000" b="1" i="1">
                              <a:latin typeface="Cambria Math"/>
                            </a:rPr>
                            <m:t>(</m:t>
                          </m:r>
                          <m:r>
                            <a:rPr lang="fr-LU" sz="2000" b="1" i="1">
                              <a:latin typeface="Cambria Math"/>
                            </a:rPr>
                            <m:t>𝒕</m:t>
                          </m:r>
                          <m:r>
                            <a:rPr lang="fr-LU" sz="2000" b="1" i="1">
                              <a:latin typeface="Cambria Math"/>
                            </a:rPr>
                            <m:t>+</m:t>
                          </m:r>
                          <m:r>
                            <a:rPr lang="fr-LU" sz="2000" b="1" i="1">
                              <a:latin typeface="Cambria Math"/>
                            </a:rPr>
                            <m:t>𝟏</m:t>
                          </m:r>
                          <m:r>
                            <a:rPr lang="fr-LU" sz="2000" b="1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fr-LU" sz="2000" b="1" i="1">
                          <a:latin typeface="Cambria Math"/>
                        </a:rPr>
                        <m:t>=</m:t>
                      </m:r>
                      <m:r>
                        <a:rPr lang="fr-LU" sz="2000" b="1" i="0">
                          <a:latin typeface="Cambria Math"/>
                        </a:rPr>
                        <m:t>𝐭𝐡</m:t>
                      </m:r>
                      <m:r>
                        <a:rPr lang="fr-LU" sz="2000" b="1" i="1">
                          <a:latin typeface="Cambria Math"/>
                        </a:rPr>
                        <m:t>(</m:t>
                      </m:r>
                      <m:r>
                        <a:rPr lang="fr-LU" sz="2000" b="1" i="1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fr-LU" sz="2000" b="1" i="1">
                              <a:latin typeface="Cambria Math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LU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LU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LU" sz="2000" i="1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brk m:alnAt="7"/>
                                </m:rPr>
                                <a:rPr lang="fr-LU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LU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LU" sz="2000" i="1">
                                  <a:latin typeface="Cambria Math"/>
                                </a:rPr>
                                <m:t>𝑣𝑜𝑖𝑠𝑖𝑛𝑠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LU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LU" sz="20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fr-LU" sz="2000" b="1" i="1"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fr-FR" sz="2000" b="1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LU" sz="20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fr-LU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fr-FR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sup>
                          </m:sSubSup>
                        </m:e>
                        <m:sup/>
                      </m:sSup>
                      <m:r>
                        <a:rPr lang="fr-LU" sz="2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LU" sz="20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970" y="7703707"/>
                <a:ext cx="4727450" cy="9621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èche en arc 22"/>
          <p:cNvSpPr/>
          <p:nvPr/>
        </p:nvSpPr>
        <p:spPr>
          <a:xfrm>
            <a:off x="4175263" y="7943105"/>
            <a:ext cx="505359" cy="49202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89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L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732428" y="7643388"/>
                <a:ext cx="4288033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LU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LU" sz="2000" b="1" i="1" smtClean="0">
                              <a:latin typeface="Cambria Math"/>
                            </a:rPr>
                            <m:t>𝒅</m:t>
                          </m:r>
                          <m:sSubSup>
                            <m:sSubSupPr>
                              <m:ctrlPr>
                                <a:rPr lang="fr-LU" sz="20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LU" sz="2000" b="1" i="1"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fr-LU" sz="2000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LU" sz="2000" b="1" i="1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fr-LU" sz="2000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fr-LU" sz="20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LU" sz="2000" b="1" i="1"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fr-LU" sz="2000" b="1" i="1">
                              <a:latin typeface="Cambria Math"/>
                            </a:rPr>
                            <m:t>𝒊</m:t>
                          </m:r>
                        </m:sub>
                        <m:sup/>
                      </m:sSubSup>
                      <m:r>
                        <a:rPr lang="fr-LU" sz="2000" b="1" i="1">
                          <a:latin typeface="Cambria Math"/>
                        </a:rPr>
                        <m:t>=</m:t>
                      </m:r>
                      <m:r>
                        <a:rPr lang="fr-LU" sz="2000" b="1" i="0">
                          <a:latin typeface="Cambria Math"/>
                        </a:rPr>
                        <m:t>𝐭𝐡</m:t>
                      </m:r>
                      <m:d>
                        <m:dPr>
                          <m:ctrlPr>
                            <a:rPr lang="fr-LU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LU" sz="2000" b="1" i="1">
                              <a:latin typeface="Cambria Math"/>
                            </a:rPr>
                            <m:t>𝒂</m:t>
                          </m:r>
                          <m:sSup>
                            <m:sSupPr>
                              <m:ctrlPr>
                                <a:rPr lang="fr-LU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fr-LU" sz="2000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fr-LU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LU" sz="2000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fr-LU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LU" sz="20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fr-LU" sz="2000" i="1">
                                      <a:latin typeface="Cambria Math"/>
                                    </a:rPr>
                                    <m:t>𝑣𝑜𝑖𝑠𝑖𝑛𝑠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fr-LU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LU" sz="2000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r-LU" sz="2000" b="1" i="1">
                                          <a:latin typeface="Cambria Math"/>
                                        </a:rPr>
                                        <m:t>𝒊𝒋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LU" sz="20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LU" sz="2000" b="1" i="1">
                                          <a:latin typeface="Cambria Math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fr-LU" sz="2000" b="1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sup/>
                          </m:sSup>
                        </m:e>
                      </m:d>
                    </m:oMath>
                  </m:oMathPara>
                </a14:m>
                <a:endParaRPr lang="fr-LU" sz="2000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428" y="7643388"/>
                <a:ext cx="4288033" cy="10831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23391" y="9363703"/>
                <a:ext cx="2697070" cy="793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LU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LU" sz="2400" b="1" i="1" smtClean="0">
                              <a:latin typeface="Cambria Math"/>
                            </a:rPr>
                            <m:t>𝒅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fr-LU" sz="2400" b="1" i="1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fr-LU" sz="2400" b="1" i="1" smtClean="0">
                          <a:latin typeface="Cambria Math"/>
                        </a:rPr>
                        <m:t>+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fr-LU" sz="2400" b="1" i="1">
                          <a:latin typeface="Cambria Math"/>
                        </a:rPr>
                        <m:t>=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LU" sz="2400" b="1" i="0">
                          <a:latin typeface="Cambria Math"/>
                        </a:rPr>
                        <m:t>𝐭𝐡</m:t>
                      </m:r>
                      <m:d>
                        <m:dPr>
                          <m:ctrlPr>
                            <a:rPr lang="fr-LU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fr-LU" sz="2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91" y="9363703"/>
                <a:ext cx="2697070" cy="79387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1"/>
              <p:cNvSpPr txBox="1"/>
              <p:nvPr/>
            </p:nvSpPr>
            <p:spPr>
              <a:xfrm>
                <a:off x="431138" y="9340818"/>
                <a:ext cx="6054958" cy="70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LU" sz="2400" i="1" dirty="0" smtClean="0"/>
                  <a:t>(i) Pour</a:t>
                </a:r>
                <a:r>
                  <a:rPr lang="fr-L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LU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800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LU" sz="2800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LU" sz="28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LU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LU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LU" sz="2800" b="0" i="1" dirty="0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fr-LU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LU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LU" sz="2800" b="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fr-LU" sz="2800" b="0" i="1">
                            <a:latin typeface="Cambria Math"/>
                          </a:rPr>
                          <m:t>(</m:t>
                        </m:r>
                        <m:r>
                          <a:rPr lang="fr-LU" sz="2800" b="0" i="1">
                            <a:latin typeface="Cambria Math"/>
                          </a:rPr>
                          <m:t>𝑡</m:t>
                        </m:r>
                        <m:r>
                          <a:rPr lang="fr-LU" sz="2800" b="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fr-LU" sz="2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LU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fr-LU" sz="2800" b="1" i="1"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fr-LU" sz="2800" b="1" i="1">
                            <a:latin typeface="Cambria Math"/>
                          </a:rPr>
                          <m:t> </m:t>
                        </m:r>
                        <m:r>
                          <a:rPr lang="fr-LU" sz="2800" b="1" i="1">
                            <a:latin typeface="Cambria Math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fr-LU" sz="2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fr-LU" sz="2800" b="1" i="1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fr-LU" sz="28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LU" sz="2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fr-LU" sz="2800" b="1" i="1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fr-LU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fr-LU" sz="28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fr-LU" sz="2800" b="1" i="1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fr-LU" sz="2400" dirty="0" smtClean="0"/>
                  <a:t>     vérifie :</a:t>
                </a:r>
                <a:endParaRPr lang="fr-LU" sz="2400" dirty="0"/>
              </a:p>
            </p:txBody>
          </p:sp>
        </mc:Choice>
        <mc:Fallback xmlns="">
          <p:sp>
            <p:nvSpPr>
              <p:cNvPr id="18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8" y="9340818"/>
                <a:ext cx="6054958" cy="702565"/>
              </a:xfrm>
              <a:prstGeom prst="rect">
                <a:avLst/>
              </a:prstGeom>
              <a:blipFill rotWithShape="1">
                <a:blip r:embed="rId10"/>
                <a:stretch>
                  <a:fillRect l="-1611" r="-403" b="-11207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776870" y="9349765"/>
            <a:ext cx="2350409" cy="74372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L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11"/>
              <p:cNvSpPr txBox="1"/>
              <p:nvPr/>
            </p:nvSpPr>
            <p:spPr>
              <a:xfrm>
                <a:off x="4099094" y="10647304"/>
                <a:ext cx="2416819" cy="48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LU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LU" sz="24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fr-LU" sz="2400" i="1">
                              <a:latin typeface="Cambria Math"/>
                            </a:rPr>
                            <m:t>(</m:t>
                          </m:r>
                          <m:r>
                            <a:rPr lang="fr-LU" sz="2400" i="1">
                              <a:latin typeface="Cambria Math"/>
                            </a:rPr>
                            <m:t>𝑡</m:t>
                          </m:r>
                          <m:r>
                            <a:rPr lang="fr-LU" sz="2400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fr-LU" sz="2400" b="1" i="1">
                          <a:latin typeface="Cambria Math"/>
                        </a:rPr>
                        <m:t>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fr-LU" sz="2400" dirty="0"/>
              </a:p>
            </p:txBody>
          </p:sp>
        </mc:Choice>
        <mc:Fallback xmlns="">
          <p:sp>
            <p:nvSpPr>
              <p:cNvPr id="21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94" y="10647304"/>
                <a:ext cx="2416819" cy="48274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84997" y="10704012"/>
                <a:ext cx="100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LU" b="1" i="1" smtClean="0">
                          <a:latin typeface="Cambria Math"/>
                        </a:rPr>
                        <m:t>𝒂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&gt;1)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997" y="10704012"/>
                <a:ext cx="100219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7109902" y="8785952"/>
            <a:ext cx="188079" cy="447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96" y="1966762"/>
            <a:ext cx="1843207" cy="185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Curved Connector 22"/>
          <p:cNvCxnSpPr/>
          <p:nvPr/>
        </p:nvCxnSpPr>
        <p:spPr>
          <a:xfrm flipV="1">
            <a:off x="5879720" y="3260035"/>
            <a:ext cx="934117" cy="2511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7" y="3821313"/>
            <a:ext cx="1811453" cy="180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urved Connector 27"/>
          <p:cNvCxnSpPr/>
          <p:nvPr/>
        </p:nvCxnSpPr>
        <p:spPr>
          <a:xfrm rot="10800000" flipV="1">
            <a:off x="2158755" y="3070229"/>
            <a:ext cx="1439210" cy="1172715"/>
          </a:xfrm>
          <a:prstGeom prst="curvedConnector3">
            <a:avLst>
              <a:gd name="adj1" fmla="val 29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 smtClean="0">
                <a:solidFill>
                  <a:schemeClr val="tx1"/>
                </a:solidFill>
              </a:rPr>
              <a:t>7/8</a:t>
            </a:r>
            <a:endParaRPr lang="fr-L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7314"/>
            <a:ext cx="9601200" cy="33142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07704" y="9823081"/>
            <a:ext cx="3315569" cy="2862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LU" dirty="0" smtClean="0"/>
              <a:t>Réalisé par :</a:t>
            </a:r>
          </a:p>
          <a:p>
            <a:pPr algn="r"/>
            <a:endParaRPr lang="fr-LU" dirty="0" smtClean="0"/>
          </a:p>
          <a:p>
            <a:pPr algn="r"/>
            <a:r>
              <a:rPr lang="fr-LU" dirty="0" smtClean="0"/>
              <a:t>Yassine HAMDOUN,</a:t>
            </a:r>
          </a:p>
          <a:p>
            <a:pPr algn="r"/>
            <a:r>
              <a:rPr lang="fr-LU" dirty="0" err="1" smtClean="0"/>
              <a:t>Anass</a:t>
            </a:r>
            <a:r>
              <a:rPr lang="fr-LU" dirty="0" smtClean="0"/>
              <a:t> BEN TALEB, </a:t>
            </a:r>
          </a:p>
          <a:p>
            <a:pPr algn="r"/>
            <a:r>
              <a:rPr lang="fr-LU" dirty="0" err="1" smtClean="0"/>
              <a:t>Yonatan</a:t>
            </a:r>
            <a:r>
              <a:rPr lang="fr-LU" dirty="0" smtClean="0"/>
              <a:t> DELORO, </a:t>
            </a:r>
          </a:p>
          <a:p>
            <a:pPr algn="r"/>
            <a:r>
              <a:rPr lang="fr-LU" dirty="0" smtClean="0"/>
              <a:t>Oscar CLIVIO</a:t>
            </a:r>
          </a:p>
          <a:p>
            <a:pPr algn="r"/>
            <a:endParaRPr lang="fr-LU" dirty="0" smtClean="0"/>
          </a:p>
          <a:p>
            <a:pPr algn="r"/>
            <a:r>
              <a:rPr lang="fr-LU" dirty="0" smtClean="0"/>
              <a:t>Nos remerciements aux tuteurs : </a:t>
            </a:r>
          </a:p>
          <a:p>
            <a:pPr algn="r"/>
            <a:r>
              <a:rPr lang="fr-LU" dirty="0" smtClean="0"/>
              <a:t>MM. Alain MARUANI                                 et </a:t>
            </a:r>
            <a:r>
              <a:rPr lang="fr-LU" dirty="0" err="1" smtClean="0"/>
              <a:t>Elmoussaoui</a:t>
            </a:r>
            <a:r>
              <a:rPr lang="fr-LU" dirty="0" smtClean="0"/>
              <a:t> ABDELGHANI </a:t>
            </a: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0" y="-297327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LU" b="1" dirty="0" smtClean="0">
                <a:solidFill>
                  <a:srgbClr val="002060"/>
                </a:solidFill>
              </a:rPr>
              <a:t>Bilan, applications et approfondissements</a:t>
            </a:r>
            <a:endParaRPr lang="fr-LU" b="1" dirty="0">
              <a:solidFill>
                <a:srgbClr val="002060"/>
              </a:solidFill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293812" y="99329"/>
            <a:ext cx="8648700" cy="723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LU" sz="2400" u="sng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LU" sz="2400" u="sng" dirty="0" smtClean="0"/>
              <a:t>Bilan</a:t>
            </a:r>
          </a:p>
          <a:p>
            <a:pPr>
              <a:buFontTx/>
              <a:buChar char="-"/>
            </a:pPr>
            <a:r>
              <a:rPr lang="fr-LU" sz="2400" dirty="0" smtClean="0"/>
              <a:t>2 approches différentes de modélisation de la rumeur.</a:t>
            </a:r>
          </a:p>
          <a:p>
            <a:pPr>
              <a:buFontTx/>
              <a:buChar char="-"/>
            </a:pPr>
            <a:r>
              <a:rPr lang="fr-LU" sz="2400" dirty="0" smtClean="0"/>
              <a:t>Modèle cellulaire -&gt; outil simple de </a:t>
            </a:r>
            <a:r>
              <a:rPr lang="fr-LU" sz="2400" b="1" dirty="0" smtClean="0"/>
              <a:t>prévision</a:t>
            </a:r>
            <a:r>
              <a:rPr lang="fr-LU" sz="2400" dirty="0" smtClean="0"/>
              <a:t>                                           sous réserve d’un </a:t>
            </a:r>
            <a:r>
              <a:rPr lang="fr-LU" sz="2400" b="1" dirty="0" smtClean="0"/>
              <a:t>réseau d’influences fidèle à la réalité</a:t>
            </a:r>
          </a:p>
          <a:p>
            <a:pPr>
              <a:buFontTx/>
              <a:buChar char="-"/>
            </a:pPr>
            <a:endParaRPr lang="fr-LU" sz="2400" dirty="0" smtClean="0"/>
          </a:p>
          <a:p>
            <a:r>
              <a:rPr lang="fr-LU" sz="2400" b="1" dirty="0"/>
              <a:t>+ généralement</a:t>
            </a:r>
            <a:r>
              <a:rPr lang="fr-LU" sz="2400" dirty="0"/>
              <a:t>,</a:t>
            </a:r>
          </a:p>
          <a:p>
            <a:pPr marL="0" indent="0">
              <a:buNone/>
            </a:pPr>
            <a:r>
              <a:rPr lang="fr-LU" sz="2400" dirty="0"/>
              <a:t>prévoir la propagation d’un signal social </a:t>
            </a:r>
            <a:r>
              <a:rPr lang="fr-LU" sz="2400" dirty="0" smtClean="0"/>
              <a:t>: opinion</a:t>
            </a:r>
            <a:r>
              <a:rPr lang="fr-LU" sz="2400" dirty="0"/>
              <a:t>, vote…</a:t>
            </a:r>
          </a:p>
          <a:p>
            <a:pPr marL="0" indent="0">
              <a:buNone/>
            </a:pPr>
            <a:r>
              <a:rPr lang="fr-LU" sz="2400" dirty="0"/>
              <a:t>-&gt; </a:t>
            </a:r>
            <a:r>
              <a:rPr lang="fr-LU" sz="2400" b="1" dirty="0"/>
              <a:t>Lobbying, marketing : </a:t>
            </a:r>
            <a:r>
              <a:rPr lang="fr-LU" sz="2400" b="1" dirty="0" smtClean="0"/>
              <a:t>                                                                          </a:t>
            </a:r>
            <a:r>
              <a:rPr lang="fr-LU" sz="2400" dirty="0" smtClean="0"/>
              <a:t>Qui </a:t>
            </a:r>
            <a:r>
              <a:rPr lang="fr-LU" sz="2400" dirty="0"/>
              <a:t>viser en premier pour diffuser un message ?</a:t>
            </a:r>
            <a:endParaRPr lang="fr-LU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LU" sz="2400" dirty="0">
                <a:sym typeface="Wingdings" panose="05000000000000000000" pitchFamily="2" charset="2"/>
              </a:rPr>
              <a:t>-&gt; </a:t>
            </a:r>
            <a:r>
              <a:rPr lang="fr-LU" sz="2400" b="1" dirty="0">
                <a:sym typeface="Wingdings" panose="05000000000000000000" pitchFamily="2" charset="2"/>
              </a:rPr>
              <a:t>Enjeux économiques : </a:t>
            </a:r>
            <a:r>
              <a:rPr lang="fr-LU" sz="2400" b="1" dirty="0" smtClean="0">
                <a:sym typeface="Wingdings" panose="05000000000000000000" pitchFamily="2" charset="2"/>
              </a:rPr>
              <a:t>                                                                              </a:t>
            </a:r>
            <a:r>
              <a:rPr lang="fr-LU" sz="2400" dirty="0" smtClean="0">
                <a:sym typeface="Wingdings" panose="05000000000000000000" pitchFamily="2" charset="2"/>
              </a:rPr>
              <a:t>Gestion </a:t>
            </a:r>
            <a:r>
              <a:rPr lang="fr-LU" sz="2400" dirty="0">
                <a:sym typeface="Wingdings" panose="05000000000000000000" pitchFamily="2" charset="2"/>
              </a:rPr>
              <a:t>des risques ? Utilité publique.</a:t>
            </a:r>
            <a:endParaRPr lang="fr-LU" sz="2400" dirty="0"/>
          </a:p>
          <a:p>
            <a:pPr>
              <a:buFontTx/>
              <a:buChar char="-"/>
            </a:pPr>
            <a:endParaRPr lang="fr-LU" sz="2400" dirty="0" smtClean="0"/>
          </a:p>
          <a:p>
            <a:pPr>
              <a:buFontTx/>
              <a:buChar char="-"/>
            </a:pPr>
            <a:endParaRPr lang="fr-LU" sz="2400" dirty="0" smtClean="0"/>
          </a:p>
          <a:p>
            <a:pPr>
              <a:buFontTx/>
              <a:buChar char="-"/>
            </a:pPr>
            <a:endParaRPr lang="fr-LU" sz="2400" dirty="0" smtClean="0"/>
          </a:p>
          <a:p>
            <a:pPr>
              <a:buFontTx/>
              <a:buChar char="-"/>
            </a:pPr>
            <a:endParaRPr lang="fr-LU" sz="2400" dirty="0"/>
          </a:p>
          <a:p>
            <a:pPr marL="0" indent="0">
              <a:buNone/>
            </a:pPr>
            <a:endParaRPr lang="fr-LU" sz="2400" dirty="0" smtClean="0"/>
          </a:p>
          <a:p>
            <a:pPr marL="0" indent="0">
              <a:buNone/>
            </a:pPr>
            <a:endParaRPr lang="fr-LU" dirty="0" smtClean="0"/>
          </a:p>
          <a:p>
            <a:pPr>
              <a:buFontTx/>
              <a:buChar char="-"/>
            </a:pPr>
            <a:endParaRPr lang="fr-LU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L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LU" dirty="0" smtClean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>
          <a:xfrm>
            <a:off x="255712" y="5380030"/>
            <a:ext cx="8686800" cy="1143000"/>
          </a:xfrm>
        </p:spPr>
        <p:txBody>
          <a:bodyPr>
            <a:normAutofit/>
          </a:bodyPr>
          <a:lstStyle/>
          <a:p>
            <a:r>
              <a:rPr lang="fr-LU" sz="2400" u="sng" dirty="0" smtClean="0">
                <a:latin typeface="+mn-lt"/>
              </a:rPr>
              <a:t>Ce que nous aurions aimé approfondir</a:t>
            </a:r>
            <a:endParaRPr lang="fr-LU" sz="2400" u="sng" dirty="0">
              <a:latin typeface="+mn-lt"/>
            </a:endParaRPr>
          </a:p>
        </p:txBody>
      </p:sp>
      <p:sp>
        <p:nvSpPr>
          <p:cNvPr id="9" name="Espace réservé du contenu 6"/>
          <p:cNvSpPr>
            <a:spLocks noGrp="1"/>
          </p:cNvSpPr>
          <p:nvPr>
            <p:ph idx="1"/>
          </p:nvPr>
        </p:nvSpPr>
        <p:spPr>
          <a:xfrm>
            <a:off x="186290" y="6071628"/>
            <a:ext cx="9307388" cy="3726153"/>
          </a:xfrm>
        </p:spPr>
        <p:txBody>
          <a:bodyPr>
            <a:normAutofit/>
          </a:bodyPr>
          <a:lstStyle/>
          <a:p>
            <a:r>
              <a:rPr lang="fr-LU" sz="2400" dirty="0"/>
              <a:t>Comparer quantitativement les résultats des 2 </a:t>
            </a:r>
            <a:r>
              <a:rPr lang="fr-LU" sz="2400" dirty="0" smtClean="0"/>
              <a:t>modèles :</a:t>
            </a:r>
          </a:p>
          <a:p>
            <a:pPr marL="0" indent="0">
              <a:buNone/>
            </a:pPr>
            <a:r>
              <a:rPr lang="fr-LU" sz="2400" dirty="0" smtClean="0"/>
              <a:t>- vitesse </a:t>
            </a:r>
            <a:r>
              <a:rPr lang="fr-LU" sz="2400" dirty="0"/>
              <a:t>de </a:t>
            </a:r>
            <a:r>
              <a:rPr lang="fr-LU" sz="2400" dirty="0" smtClean="0"/>
              <a:t>propagation ;                                                                                        - taille </a:t>
            </a:r>
            <a:r>
              <a:rPr lang="fr-LU" sz="2400" dirty="0"/>
              <a:t>des amas de </a:t>
            </a:r>
            <a:r>
              <a:rPr lang="fr-LU" sz="2400" dirty="0" smtClean="0"/>
              <a:t>rumeur/contre-rumeur</a:t>
            </a:r>
          </a:p>
          <a:p>
            <a:r>
              <a:rPr lang="fr-LU" sz="2400" dirty="0" smtClean="0"/>
              <a:t>Pour le 2</a:t>
            </a:r>
            <a:r>
              <a:rPr lang="fr-LU" sz="2400" baseline="30000" dirty="0" smtClean="0"/>
              <a:t>nd</a:t>
            </a:r>
            <a:r>
              <a:rPr lang="fr-LU" sz="2400" dirty="0" smtClean="0"/>
              <a:t> modèle :</a:t>
            </a:r>
          </a:p>
          <a:p>
            <a:pPr marL="0" indent="0">
              <a:buNone/>
            </a:pPr>
            <a:r>
              <a:rPr lang="fr-LU" sz="2400" dirty="0" smtClean="0"/>
              <a:t>- étudier l’impact de la diversité </a:t>
            </a:r>
            <a:r>
              <a:rPr lang="fr-LU" sz="2400" dirty="0"/>
              <a:t>des comportements: </a:t>
            </a:r>
            <a:r>
              <a:rPr lang="fr-LU" sz="2400" dirty="0" smtClean="0"/>
              <a:t>                                        </a:t>
            </a:r>
            <a:r>
              <a:rPr lang="fr-LU" sz="2400" i="1" dirty="0" smtClean="0"/>
              <a:t>je crois plus </a:t>
            </a:r>
            <a:r>
              <a:rPr lang="fr-LU" sz="2400" i="1" dirty="0"/>
              <a:t>en moi-même qu’aux autres ou </a:t>
            </a:r>
            <a:r>
              <a:rPr lang="fr-LU" sz="2400" i="1" dirty="0" smtClean="0"/>
              <a:t>inversement.</a:t>
            </a:r>
          </a:p>
          <a:p>
            <a:pPr marL="0" indent="0">
              <a:buNone/>
            </a:pPr>
            <a:r>
              <a:rPr lang="fr-LU" sz="2400" dirty="0" smtClean="0"/>
              <a:t>- </a:t>
            </a:r>
            <a:r>
              <a:rPr lang="fr-LU" sz="2400" b="1" dirty="0"/>
              <a:t>t</a:t>
            </a:r>
            <a:r>
              <a:rPr lang="fr-LU" sz="2400" b="1" dirty="0" smtClean="0"/>
              <a:t>ester sa validité sur un exemple historique de propagation d’une opinion -&gt; sur réseau adapté</a:t>
            </a:r>
          </a:p>
          <a:p>
            <a:pPr>
              <a:buFontTx/>
              <a:buChar char="-"/>
            </a:pPr>
            <a:endParaRPr lang="fr-LU" dirty="0" smtClean="0"/>
          </a:p>
          <a:p>
            <a:pPr marL="0" indent="0">
              <a:buNone/>
            </a:pPr>
            <a:endParaRPr lang="fr-L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7"/>
              <p:cNvSpPr txBox="1"/>
              <p:nvPr/>
            </p:nvSpPr>
            <p:spPr>
              <a:xfrm>
                <a:off x="7394340" y="7934705"/>
                <a:ext cx="3096344" cy="572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LU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LU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LU" sz="2800" b="0" i="1" smtClean="0"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fr-LU" sz="2800" dirty="0" smtClean="0"/>
                  <a:t>   ?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fr-LU" sz="28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LU" sz="2800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fr-LU" sz="2800" b="0" i="1" dirty="0" smtClean="0">
                            <a:latin typeface="Cambria Math"/>
                          </a:rPr>
                          <m:t>𝑝𝑖𝑗</m:t>
                        </m:r>
                      </m:e>
                    </m:nary>
                  </m:oMath>
                </a14:m>
                <a:endParaRPr lang="fr-LU" sz="2800" dirty="0"/>
              </a:p>
            </p:txBody>
          </p:sp>
        </mc:Choice>
        <mc:Fallback xmlns="">
          <p:sp>
            <p:nvSpPr>
              <p:cNvPr id="10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340" y="7934705"/>
                <a:ext cx="3096344" cy="572336"/>
              </a:xfrm>
              <a:prstGeom prst="rect">
                <a:avLst/>
              </a:prstGeom>
              <a:blipFill rotWithShape="1">
                <a:blip r:embed="rId3"/>
                <a:stretch>
                  <a:fillRect t="-9574" b="-21277"/>
                </a:stretch>
              </a:blipFill>
            </p:spPr>
            <p:txBody>
              <a:bodyPr/>
              <a:lstStyle/>
              <a:p>
                <a:r>
                  <a:rPr lang="fr-L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re 4"/>
          <p:cNvSpPr txBox="1">
            <a:spLocks/>
          </p:cNvSpPr>
          <p:nvPr/>
        </p:nvSpPr>
        <p:spPr>
          <a:xfrm>
            <a:off x="465262" y="2918761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LU" b="1" dirty="0">
              <a:solidFill>
                <a:srgbClr val="002060"/>
              </a:solidFill>
            </a:endParaRPr>
          </a:p>
        </p:txBody>
      </p:sp>
      <p:sp>
        <p:nvSpPr>
          <p:cNvPr id="12" name="Espace réservé du contenu 5"/>
          <p:cNvSpPr txBox="1">
            <a:spLocks/>
          </p:cNvSpPr>
          <p:nvPr/>
        </p:nvSpPr>
        <p:spPr>
          <a:xfrm>
            <a:off x="331912" y="7335207"/>
            <a:ext cx="97455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LU" sz="2400" dirty="0" smtClean="0"/>
          </a:p>
        </p:txBody>
      </p:sp>
      <p:sp>
        <p:nvSpPr>
          <p:cNvPr id="13" name="Titre 4"/>
          <p:cNvSpPr txBox="1">
            <a:spLocks/>
          </p:cNvSpPr>
          <p:nvPr/>
        </p:nvSpPr>
        <p:spPr>
          <a:xfrm>
            <a:off x="293812" y="20186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LU" sz="2400" u="sng" dirty="0" smtClean="0">
                <a:latin typeface="+mn-lt"/>
              </a:rPr>
              <a:t>Quelques applications</a:t>
            </a:r>
            <a:endParaRPr lang="fr-LU" sz="2400" u="sng" dirty="0">
              <a:latin typeface="+mn-lt"/>
            </a:endParaRPr>
          </a:p>
        </p:txBody>
      </p:sp>
      <p:pic>
        <p:nvPicPr>
          <p:cNvPr id="14" name="Picture 2" descr="C:\Users\Oscar\Documents\IMI 2A 2016-2017\Projet Maroc\le_sucre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40" y="2590199"/>
            <a:ext cx="1793723" cy="23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05968" y="4956077"/>
            <a:ext cx="446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Crise du sucre , 1974, </a:t>
            </a:r>
          </a:p>
          <a:p>
            <a:pPr algn="r"/>
            <a:r>
              <a:rPr lang="fr-FR" dirty="0"/>
              <a:t>a</a:t>
            </a:r>
            <a:r>
              <a:rPr lang="fr-FR" dirty="0" smtClean="0"/>
              <a:t>mplifiée par une rumeur de pénurie.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5712" y="2405152"/>
            <a:ext cx="9168544" cy="32685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L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51249" y="72971"/>
            <a:ext cx="529977" cy="384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1001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b="1" dirty="0" smtClean="0">
                <a:solidFill>
                  <a:schemeClr val="tx1"/>
                </a:solidFill>
              </a:rPr>
              <a:t>8/8</a:t>
            </a:r>
            <a:endParaRPr lang="fr-L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1429</Words>
  <Application>Microsoft Office PowerPoint</Application>
  <PresentationFormat>A3 (297 x 420 mm)</PresentationFormat>
  <Paragraphs>276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Ce que nous aurions aimé approfondir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 Deloro</dc:creator>
  <cp:lastModifiedBy>Oscar clivio</cp:lastModifiedBy>
  <cp:revision>138</cp:revision>
  <cp:lastPrinted>2016-10-05T23:05:02Z</cp:lastPrinted>
  <dcterms:created xsi:type="dcterms:W3CDTF">2016-09-28T10:56:50Z</dcterms:created>
  <dcterms:modified xsi:type="dcterms:W3CDTF">2016-10-05T23:11:22Z</dcterms:modified>
</cp:coreProperties>
</file>