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73" r:id="rId5"/>
    <p:sldId id="272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E"/>
    <a:srgbClr val="F0D23A"/>
    <a:srgbClr val="00008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6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:Documents:cad:cityexpress:datos:resumen_model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CEINS!$L$2:$L$14</c:f>
              <c:strCache>
                <c:ptCount val="13"/>
                <c:pt idx="0">
                  <c:v>Nivel del año anterior</c:v>
                </c:pt>
                <c:pt idx="1">
                  <c:v>Día de la semana (Lunes)</c:v>
                </c:pt>
                <c:pt idx="2">
                  <c:v>Día de la semana (Sábado)</c:v>
                </c:pt>
                <c:pt idx="3">
                  <c:v>Día de la semana (Domingo)</c:v>
                </c:pt>
                <c:pt idx="4">
                  <c:v>Día de la semana (Jueves)</c:v>
                </c:pt>
                <c:pt idx="5">
                  <c:v>Día de la semana (Martes)</c:v>
                </c:pt>
                <c:pt idx="6">
                  <c:v>Día de la semana (Miércoles)</c:v>
                </c:pt>
                <c:pt idx="7">
                  <c:v>Tipo de Cambio</c:v>
                </c:pt>
                <c:pt idx="8">
                  <c:v>Ocurrencia de eventos</c:v>
                </c:pt>
                <c:pt idx="9">
                  <c:v>PO</c:v>
                </c:pt>
                <c:pt idx="10">
                  <c:v>PT</c:v>
                </c:pt>
                <c:pt idx="11">
                  <c:v>Variación de la ocupación</c:v>
                </c:pt>
                <c:pt idx="12">
                  <c:v>Variación de la tarifa promedio</c:v>
                </c:pt>
              </c:strCache>
            </c:strRef>
          </c:cat>
          <c:val>
            <c:numRef>
              <c:f>CEINS!$K$2:$K$14</c:f>
              <c:numCache>
                <c:formatCode>General</c:formatCode>
                <c:ptCount val="13"/>
                <c:pt idx="0">
                  <c:v>1.469983240933285</c:v>
                </c:pt>
                <c:pt idx="1">
                  <c:v>0.912872552623622</c:v>
                </c:pt>
                <c:pt idx="2">
                  <c:v>0.968193804969409</c:v>
                </c:pt>
                <c:pt idx="3">
                  <c:v>0.972346555000435</c:v>
                </c:pt>
                <c:pt idx="4">
                  <c:v>1.010587656732626</c:v>
                </c:pt>
                <c:pt idx="5">
                  <c:v>0.945749068880264</c:v>
                </c:pt>
                <c:pt idx="6">
                  <c:v>0.998675877424928</c:v>
                </c:pt>
                <c:pt idx="7">
                  <c:v>0.963703118658608</c:v>
                </c:pt>
                <c:pt idx="8">
                  <c:v>0.856212231136642</c:v>
                </c:pt>
                <c:pt idx="9">
                  <c:v>0.93687444736128</c:v>
                </c:pt>
                <c:pt idx="10">
                  <c:v>0.973839279242581</c:v>
                </c:pt>
                <c:pt idx="11">
                  <c:v>1.426326132127461</c:v>
                </c:pt>
                <c:pt idx="12">
                  <c:v>1.009615938878077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998696"/>
        <c:axId val="-2140441656"/>
      </c:barChart>
      <c:catAx>
        <c:axId val="214599869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0441656"/>
        <c:crosses val="autoZero"/>
        <c:auto val="1"/>
        <c:lblAlgn val="ctr"/>
        <c:lblOffset val="100"/>
        <c:noMultiLvlLbl val="0"/>
      </c:catAx>
      <c:valAx>
        <c:axId val="-21404416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45998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E6D9B-CECF-C14F-9A0C-6CA7D2D3921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22A5-6F45-F74B-A75F-256D0133D2A1}">
      <dgm:prSet phldrT="[Text]"/>
      <dgm:spPr>
        <a:solidFill>
          <a:srgbClr val="00006E"/>
        </a:solidFill>
        <a:effectLst>
          <a:outerShdw blurRad="40005" dist="22987" dir="5400000" algn="tl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err="1" smtClean="0">
              <a:solidFill>
                <a:srgbClr val="F0D23A"/>
              </a:solidFill>
            </a:rPr>
            <a:t>Comprensión</a:t>
          </a:r>
          <a:r>
            <a:rPr lang="en-US" dirty="0" smtClean="0">
              <a:solidFill>
                <a:srgbClr val="F0D23A"/>
              </a:solidFill>
            </a:rPr>
            <a:t> del </a:t>
          </a:r>
          <a:r>
            <a:rPr lang="en-US" dirty="0" err="1" smtClean="0">
              <a:solidFill>
                <a:srgbClr val="F0D23A"/>
              </a:solidFill>
            </a:rPr>
            <a:t>negocio</a:t>
          </a:r>
          <a:endParaRPr lang="en-US" dirty="0">
            <a:solidFill>
              <a:srgbClr val="F0D23A"/>
            </a:solidFill>
          </a:endParaRPr>
        </a:p>
      </dgm:t>
    </dgm:pt>
    <dgm:pt modelId="{65E42D50-9066-724A-AE02-CF8765CF3144}" type="parTrans" cxnId="{BE8AA9AE-6F2E-554E-91D7-703C70A8F7F4}">
      <dgm:prSet/>
      <dgm:spPr/>
      <dgm:t>
        <a:bodyPr/>
        <a:lstStyle/>
        <a:p>
          <a:endParaRPr lang="en-US"/>
        </a:p>
      </dgm:t>
    </dgm:pt>
    <dgm:pt modelId="{6D9A9D7E-2AAB-2C45-A77E-D377D1BF29E6}" type="sibTrans" cxnId="{BE8AA9AE-6F2E-554E-91D7-703C70A8F7F4}">
      <dgm:prSet/>
      <dgm:spPr/>
      <dgm:t>
        <a:bodyPr/>
        <a:lstStyle/>
        <a:p>
          <a:endParaRPr lang="en-US"/>
        </a:p>
      </dgm:t>
    </dgm:pt>
    <dgm:pt modelId="{94AB832B-A969-414C-A20F-5F7706B02BE6}">
      <dgm:prSet phldrT="[Text]"/>
      <dgm:spPr/>
      <dgm:t>
        <a:bodyPr/>
        <a:lstStyle/>
        <a:p>
          <a:r>
            <a:rPr lang="en-US" dirty="0" err="1" smtClean="0"/>
            <a:t>Proceso</a:t>
          </a:r>
          <a:r>
            <a:rPr lang="en-US" dirty="0" smtClean="0"/>
            <a:t> de </a:t>
          </a:r>
          <a:r>
            <a:rPr lang="en-US" dirty="0" err="1" smtClean="0"/>
            <a:t>carga</a:t>
          </a:r>
          <a:r>
            <a:rPr lang="en-US" dirty="0" smtClean="0"/>
            <a:t> en F2G</a:t>
          </a:r>
          <a:endParaRPr lang="en-US" dirty="0"/>
        </a:p>
      </dgm:t>
    </dgm:pt>
    <dgm:pt modelId="{0F7AC40A-E8FB-4444-B210-CC8009D1071F}" type="parTrans" cxnId="{64F8C65C-3D67-8745-B3F6-01D3B4F97497}">
      <dgm:prSet/>
      <dgm:spPr/>
      <dgm:t>
        <a:bodyPr/>
        <a:lstStyle/>
        <a:p>
          <a:endParaRPr lang="en-US"/>
        </a:p>
      </dgm:t>
    </dgm:pt>
    <dgm:pt modelId="{D124E05D-FDEA-2D47-85ED-54F47DAF1300}" type="sibTrans" cxnId="{64F8C65C-3D67-8745-B3F6-01D3B4F97497}">
      <dgm:prSet/>
      <dgm:spPr/>
      <dgm:t>
        <a:bodyPr/>
        <a:lstStyle/>
        <a:p>
          <a:endParaRPr lang="en-US"/>
        </a:p>
      </dgm:t>
    </dgm:pt>
    <dgm:pt modelId="{C211EF3C-FAE6-8147-8C09-2451CC36EEBB}">
      <dgm:prSet phldrT="[Text]"/>
      <dgm:spPr/>
      <dgm:t>
        <a:bodyPr/>
        <a:lstStyle/>
        <a:p>
          <a:r>
            <a:rPr lang="en-US" dirty="0" err="1" smtClean="0"/>
            <a:t>Aplicación</a:t>
          </a:r>
          <a:r>
            <a:rPr lang="en-US" dirty="0" smtClean="0"/>
            <a:t> de </a:t>
          </a:r>
          <a:r>
            <a:rPr lang="en-US" dirty="0" err="1" smtClean="0"/>
            <a:t>pronóstico</a:t>
          </a:r>
          <a:r>
            <a:rPr lang="en-US" dirty="0" smtClean="0"/>
            <a:t> en el </a:t>
          </a:r>
          <a:r>
            <a:rPr lang="en-US" dirty="0" err="1" smtClean="0"/>
            <a:t>proceso</a:t>
          </a:r>
          <a:r>
            <a:rPr lang="en-US" dirty="0" smtClean="0"/>
            <a:t> de revenue </a:t>
          </a:r>
          <a:endParaRPr lang="en-US" dirty="0"/>
        </a:p>
      </dgm:t>
    </dgm:pt>
    <dgm:pt modelId="{899F75AD-C3E2-2549-A83F-6F0AB45CAB84}" type="parTrans" cxnId="{B390D091-C797-0147-8AD7-1632F22D080B}">
      <dgm:prSet/>
      <dgm:spPr/>
      <dgm:t>
        <a:bodyPr/>
        <a:lstStyle/>
        <a:p>
          <a:endParaRPr lang="en-US"/>
        </a:p>
      </dgm:t>
    </dgm:pt>
    <dgm:pt modelId="{D5D3701B-E5BC-7045-B2BB-C9E4C67FF526}" type="sibTrans" cxnId="{B390D091-C797-0147-8AD7-1632F22D080B}">
      <dgm:prSet/>
      <dgm:spPr/>
      <dgm:t>
        <a:bodyPr/>
        <a:lstStyle/>
        <a:p>
          <a:endParaRPr lang="en-US"/>
        </a:p>
      </dgm:t>
    </dgm:pt>
    <dgm:pt modelId="{FD32B06F-F3CA-5444-99B9-AA64A50758AE}">
      <dgm:prSet phldrT="[Text]"/>
      <dgm:spPr>
        <a:solidFill>
          <a:srgbClr val="00006E"/>
        </a:solidFill>
      </dgm:spPr>
      <dgm:t>
        <a:bodyPr/>
        <a:lstStyle/>
        <a:p>
          <a:r>
            <a:rPr lang="en-US" dirty="0" err="1" smtClean="0">
              <a:solidFill>
                <a:srgbClr val="F0D23A"/>
              </a:solidFill>
            </a:rPr>
            <a:t>Preparación</a:t>
          </a:r>
          <a:r>
            <a:rPr lang="en-US" dirty="0" smtClean="0">
              <a:solidFill>
                <a:srgbClr val="F0D23A"/>
              </a:solidFill>
            </a:rPr>
            <a:t> de </a:t>
          </a:r>
          <a:r>
            <a:rPr lang="en-US" dirty="0" err="1" smtClean="0">
              <a:solidFill>
                <a:srgbClr val="F0D23A"/>
              </a:solidFill>
            </a:rPr>
            <a:t>datos</a:t>
          </a:r>
          <a:endParaRPr lang="en-US" dirty="0">
            <a:solidFill>
              <a:srgbClr val="F0D23A"/>
            </a:solidFill>
          </a:endParaRPr>
        </a:p>
      </dgm:t>
    </dgm:pt>
    <dgm:pt modelId="{DDC65DFC-935A-5C4A-886B-543F870D8C5E}" type="parTrans" cxnId="{A3BEEDA7-D693-4A48-9ACC-062102DB9293}">
      <dgm:prSet/>
      <dgm:spPr/>
      <dgm:t>
        <a:bodyPr/>
        <a:lstStyle/>
        <a:p>
          <a:endParaRPr lang="en-US"/>
        </a:p>
      </dgm:t>
    </dgm:pt>
    <dgm:pt modelId="{FC71250F-D826-4544-8A83-CBC8AEF9D8E8}" type="sibTrans" cxnId="{A3BEEDA7-D693-4A48-9ACC-062102DB9293}">
      <dgm:prSet/>
      <dgm:spPr/>
      <dgm:t>
        <a:bodyPr/>
        <a:lstStyle/>
        <a:p>
          <a:endParaRPr lang="en-US"/>
        </a:p>
      </dgm:t>
    </dgm:pt>
    <dgm:pt modelId="{D6FA9FD7-54DE-1244-8A10-6C2244644F8D}">
      <dgm:prSet phldrT="[Text]"/>
      <dgm:spPr>
        <a:solidFill>
          <a:srgbClr val="00006E"/>
        </a:solidFill>
      </dgm:spPr>
      <dgm:t>
        <a:bodyPr/>
        <a:lstStyle/>
        <a:p>
          <a:r>
            <a:rPr lang="en-US" dirty="0" err="1" smtClean="0">
              <a:solidFill>
                <a:srgbClr val="F0D23A"/>
              </a:solidFill>
            </a:rPr>
            <a:t>Modelado</a:t>
          </a:r>
          <a:endParaRPr lang="en-US" dirty="0">
            <a:solidFill>
              <a:srgbClr val="F0D23A"/>
            </a:solidFill>
          </a:endParaRPr>
        </a:p>
      </dgm:t>
    </dgm:pt>
    <dgm:pt modelId="{CFAD327D-54D5-D645-8261-27EFCC2C6C96}" type="parTrans" cxnId="{D963DBA0-CBA8-644B-9A0C-C6C3EE1A5D5E}">
      <dgm:prSet/>
      <dgm:spPr/>
      <dgm:t>
        <a:bodyPr/>
        <a:lstStyle/>
        <a:p>
          <a:endParaRPr lang="en-US"/>
        </a:p>
      </dgm:t>
    </dgm:pt>
    <dgm:pt modelId="{63950027-E03D-C843-BCDA-FBB081DFA37A}" type="sibTrans" cxnId="{D963DBA0-CBA8-644B-9A0C-C6C3EE1A5D5E}">
      <dgm:prSet/>
      <dgm:spPr/>
      <dgm:t>
        <a:bodyPr/>
        <a:lstStyle/>
        <a:p>
          <a:endParaRPr lang="en-US"/>
        </a:p>
      </dgm:t>
    </dgm:pt>
    <dgm:pt modelId="{1E010C93-546E-E84C-B904-3CF2920E836F}">
      <dgm:prSet phldrT="[Text]"/>
      <dgm:spPr>
        <a:solidFill>
          <a:srgbClr val="00006E"/>
        </a:solidFill>
      </dgm:spPr>
      <dgm:t>
        <a:bodyPr/>
        <a:lstStyle/>
        <a:p>
          <a:r>
            <a:rPr lang="en-US" dirty="0" err="1" smtClean="0">
              <a:solidFill>
                <a:srgbClr val="F0D23A"/>
              </a:solidFill>
            </a:rPr>
            <a:t>Evaluación</a:t>
          </a:r>
          <a:endParaRPr lang="en-US" dirty="0">
            <a:solidFill>
              <a:srgbClr val="F0D23A"/>
            </a:solidFill>
          </a:endParaRPr>
        </a:p>
      </dgm:t>
    </dgm:pt>
    <dgm:pt modelId="{5EF4DBF7-5584-BE44-9DCE-90DA8244C679}" type="parTrans" cxnId="{F728BA6B-726D-DB40-A9F6-BCC39E8A2CA4}">
      <dgm:prSet/>
      <dgm:spPr/>
      <dgm:t>
        <a:bodyPr/>
        <a:lstStyle/>
        <a:p>
          <a:endParaRPr lang="en-US"/>
        </a:p>
      </dgm:t>
    </dgm:pt>
    <dgm:pt modelId="{57194B70-AB2C-F048-AC1B-19A2AD07A61B}" type="sibTrans" cxnId="{F728BA6B-726D-DB40-A9F6-BCC39E8A2CA4}">
      <dgm:prSet/>
      <dgm:spPr/>
      <dgm:t>
        <a:bodyPr/>
        <a:lstStyle/>
        <a:p>
          <a:endParaRPr lang="en-US"/>
        </a:p>
      </dgm:t>
    </dgm:pt>
    <dgm:pt modelId="{F6CB74A8-FC20-E645-B36C-8B7659DB5711}">
      <dgm:prSet phldrT="[Text]"/>
      <dgm:spPr>
        <a:ln w="25400">
          <a:solidFill>
            <a:srgbClr val="00006E"/>
          </a:solidFill>
        </a:ln>
      </dgm:spPr>
      <dgm:t>
        <a:bodyPr/>
        <a:lstStyle/>
        <a:p>
          <a:r>
            <a:rPr lang="en-US" dirty="0" err="1" smtClean="0"/>
            <a:t>Necesidades</a:t>
          </a:r>
          <a:r>
            <a:rPr lang="en-US" dirty="0" smtClean="0"/>
            <a:t> de </a:t>
          </a:r>
          <a:r>
            <a:rPr lang="en-US" dirty="0" err="1" smtClean="0"/>
            <a:t>operación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 de revenue</a:t>
          </a:r>
          <a:endParaRPr lang="en-US" dirty="0"/>
        </a:p>
      </dgm:t>
    </dgm:pt>
    <dgm:pt modelId="{630EA4CA-0C95-654F-ADD3-9B99B87A6A76}" type="parTrans" cxnId="{009A56BB-0CA9-0242-8FFD-B9F094E67BA1}">
      <dgm:prSet/>
      <dgm:spPr/>
      <dgm:t>
        <a:bodyPr/>
        <a:lstStyle/>
        <a:p>
          <a:endParaRPr lang="en-US"/>
        </a:p>
      </dgm:t>
    </dgm:pt>
    <dgm:pt modelId="{A42CF843-E0A5-D24C-99D9-674812ABEFB0}" type="sibTrans" cxnId="{009A56BB-0CA9-0242-8FFD-B9F094E67BA1}">
      <dgm:prSet/>
      <dgm:spPr/>
      <dgm:t>
        <a:bodyPr/>
        <a:lstStyle/>
        <a:p>
          <a:endParaRPr lang="en-US"/>
        </a:p>
      </dgm:t>
    </dgm:pt>
    <dgm:pt modelId="{72A93619-07E1-3E4D-89E7-F34D53F2D090}">
      <dgm:prSet phldrT="[Text]"/>
      <dgm:spPr/>
      <dgm:t>
        <a:bodyPr/>
        <a:lstStyle/>
        <a:p>
          <a:r>
            <a:rPr lang="en-US" dirty="0" err="1" smtClean="0"/>
            <a:t>Entrevistas</a:t>
          </a:r>
          <a:r>
            <a:rPr lang="en-US" dirty="0" smtClean="0"/>
            <a:t> con </a:t>
          </a:r>
          <a:r>
            <a:rPr lang="en-US" dirty="0" err="1" smtClean="0"/>
            <a:t>áreas</a:t>
          </a:r>
          <a:r>
            <a:rPr lang="en-US" dirty="0" smtClean="0"/>
            <a:t> </a:t>
          </a:r>
          <a:r>
            <a:rPr lang="en-US" dirty="0" err="1" smtClean="0"/>
            <a:t>involucradas</a:t>
          </a:r>
          <a:endParaRPr lang="en-US" dirty="0"/>
        </a:p>
      </dgm:t>
    </dgm:pt>
    <dgm:pt modelId="{34903D23-E25A-C240-B5D4-8AE28A995DFC}" type="parTrans" cxnId="{2D60C436-C56D-E14B-BBCD-5DDF34C25E32}">
      <dgm:prSet/>
      <dgm:spPr/>
      <dgm:t>
        <a:bodyPr/>
        <a:lstStyle/>
        <a:p>
          <a:endParaRPr lang="en-US"/>
        </a:p>
      </dgm:t>
    </dgm:pt>
    <dgm:pt modelId="{D09A4441-C3C3-214B-B7C4-F55DE55DFC14}" type="sibTrans" cxnId="{2D60C436-C56D-E14B-BBCD-5DDF34C25E32}">
      <dgm:prSet/>
      <dgm:spPr/>
      <dgm:t>
        <a:bodyPr/>
        <a:lstStyle/>
        <a:p>
          <a:endParaRPr lang="en-US"/>
        </a:p>
      </dgm:t>
    </dgm:pt>
    <dgm:pt modelId="{21D29C9C-52E6-B74C-965F-E436AC15263A}">
      <dgm:prSet phldrT="[Text]"/>
      <dgm:spPr/>
      <dgm:t>
        <a:bodyPr/>
        <a:lstStyle/>
        <a:p>
          <a:r>
            <a:rPr lang="en-US" dirty="0" err="1" smtClean="0"/>
            <a:t>Carga</a:t>
          </a:r>
          <a:r>
            <a:rPr lang="en-US" dirty="0" smtClean="0"/>
            <a:t> de </a:t>
          </a:r>
          <a:r>
            <a:rPr lang="en-US" dirty="0" err="1" smtClean="0"/>
            <a:t>datos</a:t>
          </a:r>
          <a:r>
            <a:rPr lang="en-US" dirty="0" smtClean="0"/>
            <a:t> y </a:t>
          </a:r>
          <a:r>
            <a:rPr lang="en-US" dirty="0" err="1" smtClean="0"/>
            <a:t>tratamiento</a:t>
          </a:r>
          <a:r>
            <a:rPr lang="en-US" dirty="0" smtClean="0"/>
            <a:t> de </a:t>
          </a:r>
          <a:r>
            <a:rPr lang="en-US" dirty="0" err="1" smtClean="0"/>
            <a:t>fechas</a:t>
          </a:r>
          <a:endParaRPr lang="en-US" dirty="0"/>
        </a:p>
      </dgm:t>
    </dgm:pt>
    <dgm:pt modelId="{CCC17B39-3ED8-0445-8E48-C6029DC3BABA}" type="parTrans" cxnId="{764D82D1-D239-C64A-A737-381833FE4CA7}">
      <dgm:prSet/>
      <dgm:spPr/>
      <dgm:t>
        <a:bodyPr/>
        <a:lstStyle/>
        <a:p>
          <a:endParaRPr lang="en-US"/>
        </a:p>
      </dgm:t>
    </dgm:pt>
    <dgm:pt modelId="{72DEFD56-4CE1-0F4F-9F5B-2B188F84DC09}" type="sibTrans" cxnId="{764D82D1-D239-C64A-A737-381833FE4CA7}">
      <dgm:prSet/>
      <dgm:spPr/>
      <dgm:t>
        <a:bodyPr/>
        <a:lstStyle/>
        <a:p>
          <a:endParaRPr lang="en-US"/>
        </a:p>
      </dgm:t>
    </dgm:pt>
    <dgm:pt modelId="{2F95AA0F-5F94-5B41-9E56-4A4A0A9C3EF0}">
      <dgm:prSet phldrT="[Text]"/>
      <dgm:spPr/>
      <dgm:t>
        <a:bodyPr/>
        <a:lstStyle/>
        <a:p>
          <a:r>
            <a:rPr lang="en-US" dirty="0" err="1" smtClean="0"/>
            <a:t>Construcción</a:t>
          </a:r>
          <a:r>
            <a:rPr lang="en-US" dirty="0" smtClean="0"/>
            <a:t> de series </a:t>
          </a:r>
          <a:r>
            <a:rPr lang="en-US" dirty="0" err="1" smtClean="0"/>
            <a:t>temporales</a:t>
          </a:r>
          <a:endParaRPr lang="en-US" dirty="0"/>
        </a:p>
      </dgm:t>
    </dgm:pt>
    <dgm:pt modelId="{060FDD76-941F-F24D-9D0B-77D26C2919EC}" type="parTrans" cxnId="{1CC4FED5-D58F-6D4E-93BB-BCAF6F2F5D5D}">
      <dgm:prSet/>
      <dgm:spPr/>
      <dgm:t>
        <a:bodyPr/>
        <a:lstStyle/>
        <a:p>
          <a:endParaRPr lang="en-US"/>
        </a:p>
      </dgm:t>
    </dgm:pt>
    <dgm:pt modelId="{3D887892-85E5-154B-BF11-6CEFDCEFF2FF}" type="sibTrans" cxnId="{1CC4FED5-D58F-6D4E-93BB-BCAF6F2F5D5D}">
      <dgm:prSet/>
      <dgm:spPr/>
      <dgm:t>
        <a:bodyPr/>
        <a:lstStyle/>
        <a:p>
          <a:endParaRPr lang="en-US"/>
        </a:p>
      </dgm:t>
    </dgm:pt>
    <dgm:pt modelId="{456D0177-13FF-1746-9194-BC340787C678}">
      <dgm:prSet phldrT="[Text]"/>
      <dgm:spPr/>
      <dgm:t>
        <a:bodyPr/>
        <a:lstStyle/>
        <a:p>
          <a:r>
            <a:rPr lang="en-US" dirty="0" err="1" smtClean="0"/>
            <a:t>Evolución</a:t>
          </a:r>
          <a:r>
            <a:rPr lang="en-US" dirty="0" smtClean="0"/>
            <a:t> de </a:t>
          </a:r>
          <a:r>
            <a:rPr lang="en-US" dirty="0" err="1" smtClean="0"/>
            <a:t>las</a:t>
          </a:r>
          <a:r>
            <a:rPr lang="en-US" dirty="0" smtClean="0"/>
            <a:t> </a:t>
          </a:r>
          <a:r>
            <a:rPr lang="en-US" dirty="0" err="1" smtClean="0"/>
            <a:t>reservas</a:t>
          </a:r>
          <a:endParaRPr lang="en-US" dirty="0"/>
        </a:p>
      </dgm:t>
    </dgm:pt>
    <dgm:pt modelId="{944CDF06-417C-214D-B9A0-B12A298DAD88}" type="parTrans" cxnId="{EFF53927-8D93-3042-9D87-1136F820B29C}">
      <dgm:prSet/>
      <dgm:spPr/>
      <dgm:t>
        <a:bodyPr/>
        <a:lstStyle/>
        <a:p>
          <a:endParaRPr lang="en-US"/>
        </a:p>
      </dgm:t>
    </dgm:pt>
    <dgm:pt modelId="{7A9C52A4-B018-1A46-AFF9-183DE1C97573}" type="sibTrans" cxnId="{EFF53927-8D93-3042-9D87-1136F820B29C}">
      <dgm:prSet/>
      <dgm:spPr/>
      <dgm:t>
        <a:bodyPr/>
        <a:lstStyle/>
        <a:p>
          <a:endParaRPr lang="en-US"/>
        </a:p>
      </dgm:t>
    </dgm:pt>
    <dgm:pt modelId="{4797E89A-CC37-954E-A76A-600D38140CD3}">
      <dgm:prSet phldrT="[Text]"/>
      <dgm:spPr/>
      <dgm:t>
        <a:bodyPr/>
        <a:lstStyle/>
        <a:p>
          <a:r>
            <a:rPr lang="en-US" dirty="0" err="1" smtClean="0"/>
            <a:t>Definición</a:t>
          </a:r>
          <a:r>
            <a:rPr lang="en-US" dirty="0" smtClean="0"/>
            <a:t> de </a:t>
          </a:r>
          <a:r>
            <a:rPr lang="en-US" dirty="0" err="1" smtClean="0"/>
            <a:t>granularidad</a:t>
          </a:r>
          <a:r>
            <a:rPr lang="en-US" dirty="0" smtClean="0"/>
            <a:t> del </a:t>
          </a:r>
          <a:r>
            <a:rPr lang="en-US" dirty="0" err="1" smtClean="0"/>
            <a:t>modelo</a:t>
          </a:r>
          <a:endParaRPr lang="en-US" dirty="0"/>
        </a:p>
      </dgm:t>
    </dgm:pt>
    <dgm:pt modelId="{DD0A5943-2C3D-7D4B-AC25-68FD5E97C956}" type="parTrans" cxnId="{3A64C1F1-E665-184B-AC14-3AA4DB485B85}">
      <dgm:prSet/>
      <dgm:spPr/>
      <dgm:t>
        <a:bodyPr/>
        <a:lstStyle/>
        <a:p>
          <a:endParaRPr lang="en-US"/>
        </a:p>
      </dgm:t>
    </dgm:pt>
    <dgm:pt modelId="{A713F0AF-844C-5F43-9635-923ABDDB332D}" type="sibTrans" cxnId="{3A64C1F1-E665-184B-AC14-3AA4DB485B85}">
      <dgm:prSet/>
      <dgm:spPr/>
      <dgm:t>
        <a:bodyPr/>
        <a:lstStyle/>
        <a:p>
          <a:endParaRPr lang="en-US"/>
        </a:p>
      </dgm:t>
    </dgm:pt>
    <dgm:pt modelId="{682B5BB4-76A7-B548-80E4-FDD1855815B5}">
      <dgm:prSet phldrT="[Text]"/>
      <dgm:spPr>
        <a:solidFill>
          <a:srgbClr val="F0D23A"/>
        </a:solidFill>
      </dgm:spPr>
      <dgm:t>
        <a:bodyPr/>
        <a:lstStyle/>
        <a:p>
          <a:r>
            <a:rPr lang="en-US" dirty="0" smtClean="0">
              <a:solidFill>
                <a:srgbClr val="00006E"/>
              </a:solidFill>
            </a:rPr>
            <a:t> </a:t>
          </a:r>
          <a:r>
            <a:rPr lang="en-US" dirty="0" err="1" smtClean="0">
              <a:solidFill>
                <a:srgbClr val="00006E"/>
              </a:solidFill>
            </a:rPr>
            <a:t>Modelo</a:t>
          </a:r>
          <a:r>
            <a:rPr lang="en-US" dirty="0" smtClean="0">
              <a:solidFill>
                <a:srgbClr val="00006E"/>
              </a:solidFill>
            </a:rPr>
            <a:t>   </a:t>
          </a:r>
          <a:r>
            <a:rPr lang="en-US" dirty="0" err="1" smtClean="0">
              <a:solidFill>
                <a:srgbClr val="00006E"/>
              </a:solidFill>
            </a:rPr>
            <a:t>resumen</a:t>
          </a:r>
          <a:r>
            <a:rPr lang="en-US" dirty="0" smtClean="0">
              <a:solidFill>
                <a:srgbClr val="00006E"/>
              </a:solidFill>
            </a:rPr>
            <a:t> de </a:t>
          </a:r>
          <a:r>
            <a:rPr lang="en-US" dirty="0" err="1" smtClean="0">
              <a:solidFill>
                <a:srgbClr val="00006E"/>
              </a:solidFill>
            </a:rPr>
            <a:t>las</a:t>
          </a:r>
          <a:r>
            <a:rPr lang="en-US" dirty="0" smtClean="0">
              <a:solidFill>
                <a:srgbClr val="00006E"/>
              </a:solidFill>
            </a:rPr>
            <a:t> </a:t>
          </a:r>
          <a:r>
            <a:rPr lang="en-US" dirty="0" err="1" smtClean="0">
              <a:solidFill>
                <a:srgbClr val="00006E"/>
              </a:solidFill>
            </a:rPr>
            <a:t>reservas</a:t>
          </a:r>
          <a:endParaRPr lang="en-US" dirty="0">
            <a:solidFill>
              <a:srgbClr val="00006E"/>
            </a:solidFill>
          </a:endParaRPr>
        </a:p>
      </dgm:t>
    </dgm:pt>
    <dgm:pt modelId="{66A27F05-14EC-A74B-A8D2-639FF94B2F24}" type="parTrans" cxnId="{76692100-E166-5149-BE37-39FF96E285F1}">
      <dgm:prSet/>
      <dgm:spPr/>
      <dgm:t>
        <a:bodyPr/>
        <a:lstStyle/>
        <a:p>
          <a:endParaRPr lang="en-US"/>
        </a:p>
      </dgm:t>
    </dgm:pt>
    <dgm:pt modelId="{37908D93-DF32-224C-A636-DC46DA966B6A}" type="sibTrans" cxnId="{76692100-E166-5149-BE37-39FF96E285F1}">
      <dgm:prSet/>
      <dgm:spPr/>
      <dgm:t>
        <a:bodyPr/>
        <a:lstStyle/>
        <a:p>
          <a:endParaRPr lang="en-US"/>
        </a:p>
      </dgm:t>
    </dgm:pt>
    <dgm:pt modelId="{95F20E1E-B849-6E46-8671-D7992F22EB0C}">
      <dgm:prSet phldrT="[Text]"/>
      <dgm:spPr>
        <a:solidFill>
          <a:srgbClr val="F0D23A"/>
        </a:solidFill>
      </dgm:spPr>
      <dgm:t>
        <a:bodyPr/>
        <a:lstStyle/>
        <a:p>
          <a:r>
            <a:rPr lang="en-US" dirty="0" err="1" smtClean="0">
              <a:solidFill>
                <a:srgbClr val="00006E"/>
              </a:solidFill>
            </a:rPr>
            <a:t>Modelo</a:t>
          </a:r>
          <a:r>
            <a:rPr lang="en-US" dirty="0" smtClean="0">
              <a:solidFill>
                <a:srgbClr val="00006E"/>
              </a:solidFill>
            </a:rPr>
            <a:t> </a:t>
          </a:r>
          <a:r>
            <a:rPr lang="en-US" dirty="0" err="1" smtClean="0">
              <a:solidFill>
                <a:srgbClr val="00006E"/>
              </a:solidFill>
            </a:rPr>
            <a:t>predictivo</a:t>
          </a:r>
          <a:endParaRPr lang="en-US" dirty="0">
            <a:solidFill>
              <a:srgbClr val="00006E"/>
            </a:solidFill>
          </a:endParaRPr>
        </a:p>
      </dgm:t>
    </dgm:pt>
    <dgm:pt modelId="{C08E9ABF-7C63-664D-A001-B321F85473E9}" type="parTrans" cxnId="{C0923C75-7460-984E-A74B-4873A3461BC5}">
      <dgm:prSet/>
      <dgm:spPr/>
      <dgm:t>
        <a:bodyPr/>
        <a:lstStyle/>
        <a:p>
          <a:endParaRPr lang="en-US"/>
        </a:p>
      </dgm:t>
    </dgm:pt>
    <dgm:pt modelId="{5F53E18A-B9B7-1944-9952-4D64ECF9F2E9}" type="sibTrans" cxnId="{C0923C75-7460-984E-A74B-4873A3461BC5}">
      <dgm:prSet/>
      <dgm:spPr/>
      <dgm:t>
        <a:bodyPr/>
        <a:lstStyle/>
        <a:p>
          <a:endParaRPr lang="en-US"/>
        </a:p>
      </dgm:t>
    </dgm:pt>
    <dgm:pt modelId="{99D4130F-87BF-B243-A58A-0C449A3FC540}">
      <dgm:prSet phldrT="[Text]"/>
      <dgm:spPr/>
      <dgm:t>
        <a:bodyPr/>
        <a:lstStyle/>
        <a:p>
          <a:r>
            <a:rPr lang="en-US" dirty="0" err="1" smtClean="0"/>
            <a:t>Preparación</a:t>
          </a:r>
          <a:r>
            <a:rPr lang="en-US" dirty="0" smtClean="0"/>
            <a:t> de </a:t>
          </a:r>
          <a:r>
            <a:rPr lang="en-US" dirty="0" err="1" smtClean="0"/>
            <a:t>predictores</a:t>
          </a:r>
          <a:endParaRPr lang="en-US" dirty="0"/>
        </a:p>
      </dgm:t>
    </dgm:pt>
    <dgm:pt modelId="{D0F63651-10C9-5049-9EEF-9FC268248E82}" type="parTrans" cxnId="{B0BAEC7C-7BC4-7849-B46D-9A9A2316F078}">
      <dgm:prSet/>
      <dgm:spPr/>
      <dgm:t>
        <a:bodyPr/>
        <a:lstStyle/>
        <a:p>
          <a:endParaRPr lang="en-US"/>
        </a:p>
      </dgm:t>
    </dgm:pt>
    <dgm:pt modelId="{EC66A9DB-9535-044A-A6AC-2E9E1DF86B76}" type="sibTrans" cxnId="{B0BAEC7C-7BC4-7849-B46D-9A9A2316F078}">
      <dgm:prSet/>
      <dgm:spPr/>
      <dgm:t>
        <a:bodyPr/>
        <a:lstStyle/>
        <a:p>
          <a:endParaRPr lang="en-US"/>
        </a:p>
      </dgm:t>
    </dgm:pt>
    <dgm:pt modelId="{F6880E7A-E264-9849-B644-709638B7C839}">
      <dgm:prSet phldrT="[Text]"/>
      <dgm:spPr/>
      <dgm:t>
        <a:bodyPr/>
        <a:lstStyle/>
        <a:p>
          <a:r>
            <a:rPr lang="en-US" dirty="0" err="1" smtClean="0"/>
            <a:t>Aplicación</a:t>
          </a:r>
          <a:r>
            <a:rPr lang="en-US" dirty="0" smtClean="0"/>
            <a:t> del </a:t>
          </a:r>
          <a:r>
            <a:rPr lang="en-US" dirty="0" err="1" smtClean="0"/>
            <a:t>modelo</a:t>
          </a:r>
          <a:endParaRPr lang="en-US" dirty="0"/>
        </a:p>
      </dgm:t>
    </dgm:pt>
    <dgm:pt modelId="{9F3A421D-1E7A-A541-9902-6B196B3C3E33}" type="parTrans" cxnId="{8825E60B-A5A0-ED45-9D48-34FBAD21A5AD}">
      <dgm:prSet/>
      <dgm:spPr/>
      <dgm:t>
        <a:bodyPr/>
        <a:lstStyle/>
        <a:p>
          <a:endParaRPr lang="en-US"/>
        </a:p>
      </dgm:t>
    </dgm:pt>
    <dgm:pt modelId="{0C6CDFDC-D14A-634B-89F2-492F64D413EC}" type="sibTrans" cxnId="{8825E60B-A5A0-ED45-9D48-34FBAD21A5AD}">
      <dgm:prSet/>
      <dgm:spPr/>
      <dgm:t>
        <a:bodyPr/>
        <a:lstStyle/>
        <a:p>
          <a:endParaRPr lang="en-US"/>
        </a:p>
      </dgm:t>
    </dgm:pt>
    <dgm:pt modelId="{672C68B7-3C41-B84E-AB68-535F91F54693}">
      <dgm:prSet phldrT="[Text]"/>
      <dgm:spPr/>
      <dgm:t>
        <a:bodyPr/>
        <a:lstStyle/>
        <a:p>
          <a:r>
            <a:rPr lang="en-US" dirty="0" err="1" smtClean="0"/>
            <a:t>Construcción</a:t>
          </a:r>
          <a:r>
            <a:rPr lang="en-US" dirty="0" smtClean="0"/>
            <a:t> de matrices de </a:t>
          </a:r>
          <a:r>
            <a:rPr lang="en-US" dirty="0" err="1" smtClean="0"/>
            <a:t>prueba</a:t>
          </a:r>
          <a:endParaRPr lang="en-US" dirty="0"/>
        </a:p>
      </dgm:t>
    </dgm:pt>
    <dgm:pt modelId="{5EC5D90E-F42D-6444-9A73-1CE6214E95F2}" type="parTrans" cxnId="{2DAE41DA-D5DC-B743-B1A8-E3D0ABBCAB2D}">
      <dgm:prSet/>
      <dgm:spPr/>
      <dgm:t>
        <a:bodyPr/>
        <a:lstStyle/>
        <a:p>
          <a:endParaRPr lang="en-US"/>
        </a:p>
      </dgm:t>
    </dgm:pt>
    <dgm:pt modelId="{4B36BA8D-C671-BB48-97F5-534BC455AA8E}" type="sibTrans" cxnId="{2DAE41DA-D5DC-B743-B1A8-E3D0ABBCAB2D}">
      <dgm:prSet/>
      <dgm:spPr/>
      <dgm:t>
        <a:bodyPr/>
        <a:lstStyle/>
        <a:p>
          <a:endParaRPr lang="en-US"/>
        </a:p>
      </dgm:t>
    </dgm:pt>
    <dgm:pt modelId="{4540CA3C-7758-3D48-88C5-5A709A510857}">
      <dgm:prSet phldrT="[Text]"/>
      <dgm:spPr>
        <a:solidFill>
          <a:srgbClr val="00006E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rgbClr val="F0D23A"/>
              </a:solidFill>
            </a:rPr>
            <a:t>Despliegue</a:t>
          </a:r>
          <a:endParaRPr lang="en-US" dirty="0">
            <a:solidFill>
              <a:srgbClr val="F0D23A"/>
            </a:solidFill>
          </a:endParaRPr>
        </a:p>
      </dgm:t>
    </dgm:pt>
    <dgm:pt modelId="{74A25287-F504-0843-8B3D-4E53DEF8B9D6}" type="parTrans" cxnId="{B58FFACF-F1CC-7D4B-83E3-931E83899BA9}">
      <dgm:prSet/>
      <dgm:spPr/>
      <dgm:t>
        <a:bodyPr/>
        <a:lstStyle/>
        <a:p>
          <a:endParaRPr lang="en-US"/>
        </a:p>
      </dgm:t>
    </dgm:pt>
    <dgm:pt modelId="{F19B320E-E1F4-7B4C-991A-4A491FA5E226}" type="sibTrans" cxnId="{B58FFACF-F1CC-7D4B-83E3-931E83899BA9}">
      <dgm:prSet/>
      <dgm:spPr/>
      <dgm:t>
        <a:bodyPr/>
        <a:lstStyle/>
        <a:p>
          <a:endParaRPr lang="en-US"/>
        </a:p>
      </dgm:t>
    </dgm:pt>
    <dgm:pt modelId="{EAC1B04B-0A49-5641-8FDF-AC5266ADD642}">
      <dgm:prSet phldrT="[Text]"/>
      <dgm:spPr/>
      <dgm:t>
        <a:bodyPr/>
        <a:lstStyle/>
        <a:p>
          <a:r>
            <a:rPr lang="en-US" dirty="0" err="1" smtClean="0"/>
            <a:t>Preparación</a:t>
          </a:r>
          <a:r>
            <a:rPr lang="en-US" dirty="0" smtClean="0"/>
            <a:t> de </a:t>
          </a:r>
          <a:r>
            <a:rPr lang="en-US" dirty="0" err="1" smtClean="0"/>
            <a:t>entorno</a:t>
          </a:r>
          <a:r>
            <a:rPr lang="en-US" dirty="0" smtClean="0"/>
            <a:t> local</a:t>
          </a:r>
          <a:endParaRPr lang="en-US" dirty="0"/>
        </a:p>
      </dgm:t>
    </dgm:pt>
    <dgm:pt modelId="{6D3190D8-D768-3540-833C-24C07CF23C0B}" type="parTrans" cxnId="{65D6F9F5-3217-904A-8D21-4D6AB3D621EF}">
      <dgm:prSet/>
      <dgm:spPr/>
      <dgm:t>
        <a:bodyPr/>
        <a:lstStyle/>
        <a:p>
          <a:endParaRPr lang="en-US"/>
        </a:p>
      </dgm:t>
    </dgm:pt>
    <dgm:pt modelId="{2DECE89D-1167-F24A-850A-5E5E9E8C3C79}" type="sibTrans" cxnId="{65D6F9F5-3217-904A-8D21-4D6AB3D621EF}">
      <dgm:prSet/>
      <dgm:spPr/>
      <dgm:t>
        <a:bodyPr/>
        <a:lstStyle/>
        <a:p>
          <a:endParaRPr lang="en-US"/>
        </a:p>
      </dgm:t>
    </dgm:pt>
    <dgm:pt modelId="{D5CD83CC-C764-1E4A-9B08-698AFE25F42F}">
      <dgm:prSet phldrT="[Text]"/>
      <dgm:spPr/>
      <dgm:t>
        <a:bodyPr/>
        <a:lstStyle/>
        <a:p>
          <a:r>
            <a:rPr lang="en-US" dirty="0" err="1" smtClean="0"/>
            <a:t>Reporte</a:t>
          </a:r>
          <a:r>
            <a:rPr lang="en-US" dirty="0" smtClean="0"/>
            <a:t> </a:t>
          </a:r>
          <a:r>
            <a:rPr lang="en-US" dirty="0" err="1" smtClean="0"/>
            <a:t>interactivo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evaluación</a:t>
          </a:r>
          <a:r>
            <a:rPr lang="en-US" dirty="0" smtClean="0"/>
            <a:t> del </a:t>
          </a:r>
          <a:r>
            <a:rPr lang="en-US" dirty="0" err="1" smtClean="0"/>
            <a:t>modelo</a:t>
          </a:r>
          <a:endParaRPr lang="en-US" dirty="0"/>
        </a:p>
      </dgm:t>
    </dgm:pt>
    <dgm:pt modelId="{98F5E973-57F6-0943-8512-4BDFEB47C7BB}" type="parTrans" cxnId="{AAB2BDAE-012A-644E-8934-17BA7B8CE6E4}">
      <dgm:prSet/>
      <dgm:spPr/>
      <dgm:t>
        <a:bodyPr/>
        <a:lstStyle/>
        <a:p>
          <a:endParaRPr lang="en-US"/>
        </a:p>
      </dgm:t>
    </dgm:pt>
    <dgm:pt modelId="{8C360407-9BF0-B845-90E8-9F66FB54D624}" type="sibTrans" cxnId="{AAB2BDAE-012A-644E-8934-17BA7B8CE6E4}">
      <dgm:prSet/>
      <dgm:spPr/>
      <dgm:t>
        <a:bodyPr/>
        <a:lstStyle/>
        <a:p>
          <a:endParaRPr lang="en-US"/>
        </a:p>
      </dgm:t>
    </dgm:pt>
    <dgm:pt modelId="{E7E97A55-9B6A-734A-9300-5FAE2152AAD1}">
      <dgm:prSet phldrT="[Text]"/>
      <dgm:spPr>
        <a:ln w="25400">
          <a:solidFill>
            <a:srgbClr val="00006E"/>
          </a:solidFill>
        </a:ln>
      </dgm:spPr>
      <dgm:t>
        <a:bodyPr/>
        <a:lstStyle/>
        <a:p>
          <a:r>
            <a:rPr lang="en-US" dirty="0" err="1" smtClean="0"/>
            <a:t>Diseño</a:t>
          </a:r>
          <a:r>
            <a:rPr lang="en-US" dirty="0" smtClean="0"/>
            <a:t> de </a:t>
          </a:r>
          <a:r>
            <a:rPr lang="en-US" dirty="0" err="1" smtClean="0"/>
            <a:t>interfaz</a:t>
          </a:r>
          <a:r>
            <a:rPr lang="en-US" dirty="0" smtClean="0"/>
            <a:t> </a:t>
          </a:r>
          <a:r>
            <a:rPr lang="en-US" dirty="0" err="1" smtClean="0"/>
            <a:t>gráfica</a:t>
          </a:r>
          <a:endParaRPr lang="en-US" dirty="0"/>
        </a:p>
      </dgm:t>
    </dgm:pt>
    <dgm:pt modelId="{BF5EE5C9-E1B4-C648-BC55-4DD8086AF175}" type="parTrans" cxnId="{7DC56666-27C6-8E40-B316-9F2086B31B47}">
      <dgm:prSet/>
      <dgm:spPr/>
      <dgm:t>
        <a:bodyPr/>
        <a:lstStyle/>
        <a:p>
          <a:endParaRPr lang="en-US"/>
        </a:p>
      </dgm:t>
    </dgm:pt>
    <dgm:pt modelId="{3BB2D0D3-E4EE-644C-91F2-ED1B335261B4}" type="sibTrans" cxnId="{7DC56666-27C6-8E40-B316-9F2086B31B47}">
      <dgm:prSet/>
      <dgm:spPr/>
      <dgm:t>
        <a:bodyPr/>
        <a:lstStyle/>
        <a:p>
          <a:endParaRPr lang="en-US"/>
        </a:p>
      </dgm:t>
    </dgm:pt>
    <dgm:pt modelId="{B242112A-2C37-7B40-B078-49AD60F0BA51}" type="pres">
      <dgm:prSet presAssocID="{74EE6D9B-CECF-C14F-9A0C-6CA7D2D392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F3673-5F2A-F44A-963E-BCEB68303C1C}" type="pres">
      <dgm:prSet presAssocID="{EC6922A5-6F45-F74B-A75F-256D0133D2A1}" presName="root" presStyleCnt="0"/>
      <dgm:spPr/>
    </dgm:pt>
    <dgm:pt modelId="{7D63D5D9-7DBC-3E44-9F32-FE1C9F3EC658}" type="pres">
      <dgm:prSet presAssocID="{EC6922A5-6F45-F74B-A75F-256D0133D2A1}" presName="rootComposite" presStyleCnt="0"/>
      <dgm:spPr/>
    </dgm:pt>
    <dgm:pt modelId="{ADCE7DC3-6562-0F49-B507-4F3924C22F52}" type="pres">
      <dgm:prSet presAssocID="{EC6922A5-6F45-F74B-A75F-256D0133D2A1}" presName="rootText" presStyleLbl="node1" presStyleIdx="0" presStyleCnt="5"/>
      <dgm:spPr/>
      <dgm:t>
        <a:bodyPr/>
        <a:lstStyle/>
        <a:p>
          <a:endParaRPr lang="en-US"/>
        </a:p>
      </dgm:t>
    </dgm:pt>
    <dgm:pt modelId="{C96EC65F-B3A2-474A-9F7D-17F91F5590CE}" type="pres">
      <dgm:prSet presAssocID="{EC6922A5-6F45-F74B-A75F-256D0133D2A1}" presName="rootConnector" presStyleLbl="node1" presStyleIdx="0" presStyleCnt="5"/>
      <dgm:spPr/>
      <dgm:t>
        <a:bodyPr/>
        <a:lstStyle/>
        <a:p>
          <a:endParaRPr lang="en-US"/>
        </a:p>
      </dgm:t>
    </dgm:pt>
    <dgm:pt modelId="{D9947089-55F9-BB47-8D16-1152C7FC1743}" type="pres">
      <dgm:prSet presAssocID="{EC6922A5-6F45-F74B-A75F-256D0133D2A1}" presName="childShape" presStyleCnt="0"/>
      <dgm:spPr/>
    </dgm:pt>
    <dgm:pt modelId="{2BB18344-F54E-FE4F-B5FC-3BA2DE319D81}" type="pres">
      <dgm:prSet presAssocID="{0F7AC40A-E8FB-4444-B210-CC8009D1071F}" presName="Name13" presStyleLbl="parChTrans1D2" presStyleIdx="0" presStyleCnt="16"/>
      <dgm:spPr/>
      <dgm:t>
        <a:bodyPr/>
        <a:lstStyle/>
        <a:p>
          <a:endParaRPr lang="en-US"/>
        </a:p>
      </dgm:t>
    </dgm:pt>
    <dgm:pt modelId="{AC06AA38-0265-0547-87CE-68B0F2745C28}" type="pres">
      <dgm:prSet presAssocID="{94AB832B-A969-414C-A20F-5F7706B02BE6}" presName="childText" presStyleLbl="bgAcc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BBEE1-27D3-0349-8356-B170AE781795}" type="pres">
      <dgm:prSet presAssocID="{899F75AD-C3E2-2549-A83F-6F0AB45CAB84}" presName="Name13" presStyleLbl="parChTrans1D2" presStyleIdx="1" presStyleCnt="16"/>
      <dgm:spPr/>
      <dgm:t>
        <a:bodyPr/>
        <a:lstStyle/>
        <a:p>
          <a:endParaRPr lang="en-US"/>
        </a:p>
      </dgm:t>
    </dgm:pt>
    <dgm:pt modelId="{AF935FB6-15ED-9B45-8DBB-3956C121A1E1}" type="pres">
      <dgm:prSet presAssocID="{C211EF3C-FAE6-8147-8C09-2451CC36EEBB}" presName="childText" presStyleLbl="bgAcc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849B8-CD64-A54B-8DDA-99A92B400597}" type="pres">
      <dgm:prSet presAssocID="{34903D23-E25A-C240-B5D4-8AE28A995DFC}" presName="Name13" presStyleLbl="parChTrans1D2" presStyleIdx="2" presStyleCnt="16"/>
      <dgm:spPr/>
      <dgm:t>
        <a:bodyPr/>
        <a:lstStyle/>
        <a:p>
          <a:endParaRPr lang="en-US"/>
        </a:p>
      </dgm:t>
    </dgm:pt>
    <dgm:pt modelId="{21CEBF25-C13E-7947-BC32-5D65E818AAE0}" type="pres">
      <dgm:prSet presAssocID="{72A93619-07E1-3E4D-89E7-F34D53F2D090}" presName="childText" presStyleLbl="bgAcc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6AB92-641F-B849-A9C5-888B62F9B0E9}" type="pres">
      <dgm:prSet presAssocID="{630EA4CA-0C95-654F-ADD3-9B99B87A6A76}" presName="Name13" presStyleLbl="parChTrans1D2" presStyleIdx="3" presStyleCnt="16"/>
      <dgm:spPr/>
      <dgm:t>
        <a:bodyPr/>
        <a:lstStyle/>
        <a:p>
          <a:endParaRPr lang="en-US"/>
        </a:p>
      </dgm:t>
    </dgm:pt>
    <dgm:pt modelId="{4E8AF34E-6CED-6041-BBD1-E98DF1570565}" type="pres">
      <dgm:prSet presAssocID="{F6CB74A8-FC20-E645-B36C-8B7659DB5711}" presName="childText" presStyleLbl="bgAcc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2598F-0135-6540-B81B-993C1FA65CAF}" type="pres">
      <dgm:prSet presAssocID="{FD32B06F-F3CA-5444-99B9-AA64A50758AE}" presName="root" presStyleCnt="0"/>
      <dgm:spPr/>
    </dgm:pt>
    <dgm:pt modelId="{16241054-4157-0B4C-9582-293DAB448ED8}" type="pres">
      <dgm:prSet presAssocID="{FD32B06F-F3CA-5444-99B9-AA64A50758AE}" presName="rootComposite" presStyleCnt="0"/>
      <dgm:spPr/>
    </dgm:pt>
    <dgm:pt modelId="{86E5C7CC-0BEB-7746-8F29-A074B4EBD99F}" type="pres">
      <dgm:prSet presAssocID="{FD32B06F-F3CA-5444-99B9-AA64A50758AE}" presName="rootText" presStyleLbl="node1" presStyleIdx="1" presStyleCnt="5"/>
      <dgm:spPr/>
      <dgm:t>
        <a:bodyPr/>
        <a:lstStyle/>
        <a:p>
          <a:endParaRPr lang="en-US"/>
        </a:p>
      </dgm:t>
    </dgm:pt>
    <dgm:pt modelId="{7D254640-42A1-8B44-937A-7F444F7B1909}" type="pres">
      <dgm:prSet presAssocID="{FD32B06F-F3CA-5444-99B9-AA64A50758AE}" presName="rootConnector" presStyleLbl="node1" presStyleIdx="1" presStyleCnt="5"/>
      <dgm:spPr/>
      <dgm:t>
        <a:bodyPr/>
        <a:lstStyle/>
        <a:p>
          <a:endParaRPr lang="en-US"/>
        </a:p>
      </dgm:t>
    </dgm:pt>
    <dgm:pt modelId="{26775FB3-7083-A345-9552-B21A3C79BBA6}" type="pres">
      <dgm:prSet presAssocID="{FD32B06F-F3CA-5444-99B9-AA64A50758AE}" presName="childShape" presStyleCnt="0"/>
      <dgm:spPr/>
    </dgm:pt>
    <dgm:pt modelId="{98D10A5D-1AE5-D644-8AD2-3B191B70A022}" type="pres">
      <dgm:prSet presAssocID="{CCC17B39-3ED8-0445-8E48-C6029DC3BABA}" presName="Name13" presStyleLbl="parChTrans1D2" presStyleIdx="4" presStyleCnt="16"/>
      <dgm:spPr/>
      <dgm:t>
        <a:bodyPr/>
        <a:lstStyle/>
        <a:p>
          <a:endParaRPr lang="en-US"/>
        </a:p>
      </dgm:t>
    </dgm:pt>
    <dgm:pt modelId="{93FFB53F-C544-F84E-8B29-D1D63B346C32}" type="pres">
      <dgm:prSet presAssocID="{21D29C9C-52E6-B74C-965F-E436AC15263A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0ACE3-9AB2-B740-A82C-BD259DF30A65}" type="pres">
      <dgm:prSet presAssocID="{944CDF06-417C-214D-B9A0-B12A298DAD88}" presName="Name13" presStyleLbl="parChTrans1D2" presStyleIdx="5" presStyleCnt="16"/>
      <dgm:spPr/>
      <dgm:t>
        <a:bodyPr/>
        <a:lstStyle/>
        <a:p>
          <a:endParaRPr lang="en-US"/>
        </a:p>
      </dgm:t>
    </dgm:pt>
    <dgm:pt modelId="{9FB3D200-5D3C-0D42-AFD9-55832E87B174}" type="pres">
      <dgm:prSet presAssocID="{456D0177-13FF-1746-9194-BC340787C678}" presName="childText" presStyleLbl="bgAcc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0D75C-1FE6-B74C-821C-F6A9B26DCF27}" type="pres">
      <dgm:prSet presAssocID="{060FDD76-941F-F24D-9D0B-77D26C2919EC}" presName="Name13" presStyleLbl="parChTrans1D2" presStyleIdx="6" presStyleCnt="16"/>
      <dgm:spPr/>
      <dgm:t>
        <a:bodyPr/>
        <a:lstStyle/>
        <a:p>
          <a:endParaRPr lang="en-US"/>
        </a:p>
      </dgm:t>
    </dgm:pt>
    <dgm:pt modelId="{D825E816-46C3-FF4A-A4F5-25F43C7E3C59}" type="pres">
      <dgm:prSet presAssocID="{2F95AA0F-5F94-5B41-9E56-4A4A0A9C3EF0}" presName="childText" presStyleLbl="bgAcc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D10EF-7C08-1349-8B3B-81C01A3B05D1}" type="pres">
      <dgm:prSet presAssocID="{D6FA9FD7-54DE-1244-8A10-6C2244644F8D}" presName="root" presStyleCnt="0"/>
      <dgm:spPr/>
    </dgm:pt>
    <dgm:pt modelId="{59928EBC-E84A-BB4B-ACEE-CD09A7EB3B1D}" type="pres">
      <dgm:prSet presAssocID="{D6FA9FD7-54DE-1244-8A10-6C2244644F8D}" presName="rootComposite" presStyleCnt="0"/>
      <dgm:spPr/>
    </dgm:pt>
    <dgm:pt modelId="{A73A7F3A-8288-9B4B-A3B4-6E31FD40C9D3}" type="pres">
      <dgm:prSet presAssocID="{D6FA9FD7-54DE-1244-8A10-6C2244644F8D}" presName="rootText" presStyleLbl="node1" presStyleIdx="2" presStyleCnt="5"/>
      <dgm:spPr/>
      <dgm:t>
        <a:bodyPr/>
        <a:lstStyle/>
        <a:p>
          <a:endParaRPr lang="en-US"/>
        </a:p>
      </dgm:t>
    </dgm:pt>
    <dgm:pt modelId="{194A5AE7-02FC-A044-983C-02330FF36FA5}" type="pres">
      <dgm:prSet presAssocID="{D6FA9FD7-54DE-1244-8A10-6C2244644F8D}" presName="rootConnector" presStyleLbl="node1" presStyleIdx="2" presStyleCnt="5"/>
      <dgm:spPr/>
      <dgm:t>
        <a:bodyPr/>
        <a:lstStyle/>
        <a:p>
          <a:endParaRPr lang="en-US"/>
        </a:p>
      </dgm:t>
    </dgm:pt>
    <dgm:pt modelId="{AB5C3B08-1254-9B41-A017-6360B4E59CF8}" type="pres">
      <dgm:prSet presAssocID="{D6FA9FD7-54DE-1244-8A10-6C2244644F8D}" presName="childShape" presStyleCnt="0"/>
      <dgm:spPr/>
    </dgm:pt>
    <dgm:pt modelId="{79FB768B-2CDA-D245-80D6-A88DD6CE54BF}" type="pres">
      <dgm:prSet presAssocID="{DD0A5943-2C3D-7D4B-AC25-68FD5E97C956}" presName="Name13" presStyleLbl="parChTrans1D2" presStyleIdx="7" presStyleCnt="16"/>
      <dgm:spPr/>
      <dgm:t>
        <a:bodyPr/>
        <a:lstStyle/>
        <a:p>
          <a:endParaRPr lang="en-US"/>
        </a:p>
      </dgm:t>
    </dgm:pt>
    <dgm:pt modelId="{C33EC307-C302-9243-A8BE-C13B80AE3F56}" type="pres">
      <dgm:prSet presAssocID="{4797E89A-CC37-954E-A76A-600D38140CD3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710C-1A51-B340-863A-B209990F9DDB}" type="pres">
      <dgm:prSet presAssocID="{66A27F05-14EC-A74B-A8D2-639FF94B2F24}" presName="Name13" presStyleLbl="parChTrans1D2" presStyleIdx="8" presStyleCnt="16"/>
      <dgm:spPr/>
      <dgm:t>
        <a:bodyPr/>
        <a:lstStyle/>
        <a:p>
          <a:endParaRPr lang="en-US"/>
        </a:p>
      </dgm:t>
    </dgm:pt>
    <dgm:pt modelId="{76B0123E-4F4C-924D-869A-765ED77441DF}" type="pres">
      <dgm:prSet presAssocID="{682B5BB4-76A7-B548-80E4-FDD1855815B5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39B2A-31E0-B748-B684-BAA3B696F2DA}" type="pres">
      <dgm:prSet presAssocID="{C08E9ABF-7C63-664D-A001-B321F85473E9}" presName="Name13" presStyleLbl="parChTrans1D2" presStyleIdx="9" presStyleCnt="16"/>
      <dgm:spPr/>
      <dgm:t>
        <a:bodyPr/>
        <a:lstStyle/>
        <a:p>
          <a:endParaRPr lang="en-US"/>
        </a:p>
      </dgm:t>
    </dgm:pt>
    <dgm:pt modelId="{2D4B510A-9669-D54E-BE98-A42060808B48}" type="pres">
      <dgm:prSet presAssocID="{95F20E1E-B849-6E46-8671-D7992F22EB0C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657C-9B41-4047-A0DC-1EA3E2277E35}" type="pres">
      <dgm:prSet presAssocID="{1E010C93-546E-E84C-B904-3CF2920E836F}" presName="root" presStyleCnt="0"/>
      <dgm:spPr/>
    </dgm:pt>
    <dgm:pt modelId="{3F8C94E2-A57F-3F40-B14A-B739FDF9971A}" type="pres">
      <dgm:prSet presAssocID="{1E010C93-546E-E84C-B904-3CF2920E836F}" presName="rootComposite" presStyleCnt="0"/>
      <dgm:spPr/>
    </dgm:pt>
    <dgm:pt modelId="{5C294301-CBE6-EF48-974F-2FD6E40CB040}" type="pres">
      <dgm:prSet presAssocID="{1E010C93-546E-E84C-B904-3CF2920E836F}" presName="rootText" presStyleLbl="node1" presStyleIdx="3" presStyleCnt="5"/>
      <dgm:spPr/>
      <dgm:t>
        <a:bodyPr/>
        <a:lstStyle/>
        <a:p>
          <a:endParaRPr lang="en-US"/>
        </a:p>
      </dgm:t>
    </dgm:pt>
    <dgm:pt modelId="{8E784FDB-4F67-354E-A4B8-F74E9ED47089}" type="pres">
      <dgm:prSet presAssocID="{1E010C93-546E-E84C-B904-3CF2920E836F}" presName="rootConnector" presStyleLbl="node1" presStyleIdx="3" presStyleCnt="5"/>
      <dgm:spPr/>
      <dgm:t>
        <a:bodyPr/>
        <a:lstStyle/>
        <a:p>
          <a:endParaRPr lang="en-US"/>
        </a:p>
      </dgm:t>
    </dgm:pt>
    <dgm:pt modelId="{DE559A4F-68A1-1049-9375-776A5F9B7466}" type="pres">
      <dgm:prSet presAssocID="{1E010C93-546E-E84C-B904-3CF2920E836F}" presName="childShape" presStyleCnt="0"/>
      <dgm:spPr/>
    </dgm:pt>
    <dgm:pt modelId="{DF3DAABE-16CD-E040-9EA6-A2ADF869EA6D}" type="pres">
      <dgm:prSet presAssocID="{D0F63651-10C9-5049-9EEF-9FC268248E82}" presName="Name13" presStyleLbl="parChTrans1D2" presStyleIdx="10" presStyleCnt="16"/>
      <dgm:spPr/>
      <dgm:t>
        <a:bodyPr/>
        <a:lstStyle/>
        <a:p>
          <a:endParaRPr lang="en-US"/>
        </a:p>
      </dgm:t>
    </dgm:pt>
    <dgm:pt modelId="{E5E128B1-802E-2D42-89E7-50FA297FC77F}" type="pres">
      <dgm:prSet presAssocID="{99D4130F-87BF-B243-A58A-0C449A3FC540}" presName="childText" presStyleLbl="bgAcc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CE899-A71D-A649-A3E7-6A3ECE2C4DFA}" type="pres">
      <dgm:prSet presAssocID="{9F3A421D-1E7A-A541-9902-6B196B3C3E33}" presName="Name13" presStyleLbl="parChTrans1D2" presStyleIdx="11" presStyleCnt="16"/>
      <dgm:spPr/>
      <dgm:t>
        <a:bodyPr/>
        <a:lstStyle/>
        <a:p>
          <a:endParaRPr lang="en-US"/>
        </a:p>
      </dgm:t>
    </dgm:pt>
    <dgm:pt modelId="{110793EA-555D-0D43-8693-BDAB57E7F599}" type="pres">
      <dgm:prSet presAssocID="{F6880E7A-E264-9849-B644-709638B7C839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D58B6-F915-6940-83E3-ABB24C9DF18E}" type="pres">
      <dgm:prSet presAssocID="{5EC5D90E-F42D-6444-9A73-1CE6214E95F2}" presName="Name13" presStyleLbl="parChTrans1D2" presStyleIdx="12" presStyleCnt="16"/>
      <dgm:spPr/>
      <dgm:t>
        <a:bodyPr/>
        <a:lstStyle/>
        <a:p>
          <a:endParaRPr lang="en-US"/>
        </a:p>
      </dgm:t>
    </dgm:pt>
    <dgm:pt modelId="{D1837EDA-609F-9E40-ABE5-2F8926F7C88D}" type="pres">
      <dgm:prSet presAssocID="{672C68B7-3C41-B84E-AB68-535F91F54693}" presName="childText" presStyleLbl="bgAcc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D751B-97C6-D646-A779-B33827B58271}" type="pres">
      <dgm:prSet presAssocID="{4540CA3C-7758-3D48-88C5-5A709A510857}" presName="root" presStyleCnt="0"/>
      <dgm:spPr/>
    </dgm:pt>
    <dgm:pt modelId="{247EFDE3-3462-EF40-93C0-84136B011505}" type="pres">
      <dgm:prSet presAssocID="{4540CA3C-7758-3D48-88C5-5A709A510857}" presName="rootComposite" presStyleCnt="0"/>
      <dgm:spPr/>
    </dgm:pt>
    <dgm:pt modelId="{55D46867-EA31-554D-AD5A-92064B4AFD3F}" type="pres">
      <dgm:prSet presAssocID="{4540CA3C-7758-3D48-88C5-5A709A510857}" presName="rootText" presStyleLbl="node1" presStyleIdx="4" presStyleCnt="5"/>
      <dgm:spPr/>
      <dgm:t>
        <a:bodyPr/>
        <a:lstStyle/>
        <a:p>
          <a:endParaRPr lang="en-US"/>
        </a:p>
      </dgm:t>
    </dgm:pt>
    <dgm:pt modelId="{5EDCED2C-A464-BC46-88D4-651785D4A926}" type="pres">
      <dgm:prSet presAssocID="{4540CA3C-7758-3D48-88C5-5A709A510857}" presName="rootConnector" presStyleLbl="node1" presStyleIdx="4" presStyleCnt="5"/>
      <dgm:spPr/>
      <dgm:t>
        <a:bodyPr/>
        <a:lstStyle/>
        <a:p>
          <a:endParaRPr lang="en-US"/>
        </a:p>
      </dgm:t>
    </dgm:pt>
    <dgm:pt modelId="{C6D1713B-75FD-F549-9308-A63147E705F9}" type="pres">
      <dgm:prSet presAssocID="{4540CA3C-7758-3D48-88C5-5A709A510857}" presName="childShape" presStyleCnt="0"/>
      <dgm:spPr/>
    </dgm:pt>
    <dgm:pt modelId="{290F1048-D025-CB4F-A141-EAF8B981B673}" type="pres">
      <dgm:prSet presAssocID="{6D3190D8-D768-3540-833C-24C07CF23C0B}" presName="Name13" presStyleLbl="parChTrans1D2" presStyleIdx="13" presStyleCnt="16"/>
      <dgm:spPr/>
      <dgm:t>
        <a:bodyPr/>
        <a:lstStyle/>
        <a:p>
          <a:endParaRPr lang="en-US"/>
        </a:p>
      </dgm:t>
    </dgm:pt>
    <dgm:pt modelId="{3D5163B8-B2E2-9B44-AE77-AC657B27834B}" type="pres">
      <dgm:prSet presAssocID="{EAC1B04B-0A49-5641-8FDF-AC5266ADD642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1FDEE-F9DA-314F-9C23-6B4D9108BB4D}" type="pres">
      <dgm:prSet presAssocID="{98F5E973-57F6-0943-8512-4BDFEB47C7BB}" presName="Name13" presStyleLbl="parChTrans1D2" presStyleIdx="14" presStyleCnt="16"/>
      <dgm:spPr/>
      <dgm:t>
        <a:bodyPr/>
        <a:lstStyle/>
        <a:p>
          <a:endParaRPr lang="en-US"/>
        </a:p>
      </dgm:t>
    </dgm:pt>
    <dgm:pt modelId="{DAAFBD7A-9AD9-6E43-9EE9-33BB02CCDC00}" type="pres">
      <dgm:prSet presAssocID="{D5CD83CC-C764-1E4A-9B08-698AFE25F42F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9703F-82A4-AB4F-A99F-ADED62E513E6}" type="pres">
      <dgm:prSet presAssocID="{BF5EE5C9-E1B4-C648-BC55-4DD8086AF175}" presName="Name13" presStyleLbl="parChTrans1D2" presStyleIdx="15" presStyleCnt="16"/>
      <dgm:spPr/>
      <dgm:t>
        <a:bodyPr/>
        <a:lstStyle/>
        <a:p>
          <a:endParaRPr lang="en-US"/>
        </a:p>
      </dgm:t>
    </dgm:pt>
    <dgm:pt modelId="{FC8B32C9-0B1A-E344-AB1E-D36B262D853F}" type="pres">
      <dgm:prSet presAssocID="{E7E97A55-9B6A-734A-9300-5FAE2152AAD1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48D51-851C-5F45-BA37-56B264AFA321}" type="presOf" srcId="{D6FA9FD7-54DE-1244-8A10-6C2244644F8D}" destId="{A73A7F3A-8288-9B4B-A3B4-6E31FD40C9D3}" srcOrd="0" destOrd="0" presId="urn:microsoft.com/office/officeart/2005/8/layout/hierarchy3"/>
    <dgm:cxn modelId="{7DC56666-27C6-8E40-B316-9F2086B31B47}" srcId="{4540CA3C-7758-3D48-88C5-5A709A510857}" destId="{E7E97A55-9B6A-734A-9300-5FAE2152AAD1}" srcOrd="2" destOrd="0" parTransId="{BF5EE5C9-E1B4-C648-BC55-4DD8086AF175}" sibTransId="{3BB2D0D3-E4EE-644C-91F2-ED1B335261B4}"/>
    <dgm:cxn modelId="{61F74EF8-E5AC-E44E-B8F2-912251EDA050}" type="presOf" srcId="{BF5EE5C9-E1B4-C648-BC55-4DD8086AF175}" destId="{2CC9703F-82A4-AB4F-A99F-ADED62E513E6}" srcOrd="0" destOrd="0" presId="urn:microsoft.com/office/officeart/2005/8/layout/hierarchy3"/>
    <dgm:cxn modelId="{FFF65471-F20F-7C4D-9C4F-6EBF8FBE3996}" type="presOf" srcId="{34903D23-E25A-C240-B5D4-8AE28A995DFC}" destId="{F46849B8-CD64-A54B-8DDA-99A92B400597}" srcOrd="0" destOrd="0" presId="urn:microsoft.com/office/officeart/2005/8/layout/hierarchy3"/>
    <dgm:cxn modelId="{23BC9A79-B059-8448-B766-4C0311C401EF}" type="presOf" srcId="{66A27F05-14EC-A74B-A8D2-639FF94B2F24}" destId="{3FDE710C-1A51-B340-863A-B209990F9DDB}" srcOrd="0" destOrd="0" presId="urn:microsoft.com/office/officeart/2005/8/layout/hierarchy3"/>
    <dgm:cxn modelId="{D438412C-7A2A-FC42-B057-D0A19CC313C5}" type="presOf" srcId="{4797E89A-CC37-954E-A76A-600D38140CD3}" destId="{C33EC307-C302-9243-A8BE-C13B80AE3F56}" srcOrd="0" destOrd="0" presId="urn:microsoft.com/office/officeart/2005/8/layout/hierarchy3"/>
    <dgm:cxn modelId="{65D6F9F5-3217-904A-8D21-4D6AB3D621EF}" srcId="{4540CA3C-7758-3D48-88C5-5A709A510857}" destId="{EAC1B04B-0A49-5641-8FDF-AC5266ADD642}" srcOrd="0" destOrd="0" parTransId="{6D3190D8-D768-3540-833C-24C07CF23C0B}" sibTransId="{2DECE89D-1167-F24A-850A-5E5E9E8C3C79}"/>
    <dgm:cxn modelId="{009A56BB-0CA9-0242-8FFD-B9F094E67BA1}" srcId="{EC6922A5-6F45-F74B-A75F-256D0133D2A1}" destId="{F6CB74A8-FC20-E645-B36C-8B7659DB5711}" srcOrd="3" destOrd="0" parTransId="{630EA4CA-0C95-654F-ADD3-9B99B87A6A76}" sibTransId="{A42CF843-E0A5-D24C-99D9-674812ABEFB0}"/>
    <dgm:cxn modelId="{F728BA6B-726D-DB40-A9F6-BCC39E8A2CA4}" srcId="{74EE6D9B-CECF-C14F-9A0C-6CA7D2D3921C}" destId="{1E010C93-546E-E84C-B904-3CF2920E836F}" srcOrd="3" destOrd="0" parTransId="{5EF4DBF7-5584-BE44-9DCE-90DA8244C679}" sibTransId="{57194B70-AB2C-F048-AC1B-19A2AD07A61B}"/>
    <dgm:cxn modelId="{A3BEEDA7-D693-4A48-9ACC-062102DB9293}" srcId="{74EE6D9B-CECF-C14F-9A0C-6CA7D2D3921C}" destId="{FD32B06F-F3CA-5444-99B9-AA64A50758AE}" srcOrd="1" destOrd="0" parTransId="{DDC65DFC-935A-5C4A-886B-543F870D8C5E}" sibTransId="{FC71250F-D826-4544-8A83-CBC8AEF9D8E8}"/>
    <dgm:cxn modelId="{4C9C60F2-E226-0F44-9EFD-8AD566DD4063}" type="presOf" srcId="{1E010C93-546E-E84C-B904-3CF2920E836F}" destId="{5C294301-CBE6-EF48-974F-2FD6E40CB040}" srcOrd="0" destOrd="0" presId="urn:microsoft.com/office/officeart/2005/8/layout/hierarchy3"/>
    <dgm:cxn modelId="{EA969931-5EAB-9249-A221-71DEC8EF6AFC}" type="presOf" srcId="{672C68B7-3C41-B84E-AB68-535F91F54693}" destId="{D1837EDA-609F-9E40-ABE5-2F8926F7C88D}" srcOrd="0" destOrd="0" presId="urn:microsoft.com/office/officeart/2005/8/layout/hierarchy3"/>
    <dgm:cxn modelId="{0313A9B8-BE2B-1A4B-9563-219B6133F9F4}" type="presOf" srcId="{D0F63651-10C9-5049-9EEF-9FC268248E82}" destId="{DF3DAABE-16CD-E040-9EA6-A2ADF869EA6D}" srcOrd="0" destOrd="0" presId="urn:microsoft.com/office/officeart/2005/8/layout/hierarchy3"/>
    <dgm:cxn modelId="{B0BAEC7C-7BC4-7849-B46D-9A9A2316F078}" srcId="{1E010C93-546E-E84C-B904-3CF2920E836F}" destId="{99D4130F-87BF-B243-A58A-0C449A3FC540}" srcOrd="0" destOrd="0" parTransId="{D0F63651-10C9-5049-9EEF-9FC268248E82}" sibTransId="{EC66A9DB-9535-044A-A6AC-2E9E1DF86B76}"/>
    <dgm:cxn modelId="{20C96157-B068-0C4A-A52E-C21554A704D2}" type="presOf" srcId="{EC6922A5-6F45-F74B-A75F-256D0133D2A1}" destId="{ADCE7DC3-6562-0F49-B507-4F3924C22F52}" srcOrd="0" destOrd="0" presId="urn:microsoft.com/office/officeart/2005/8/layout/hierarchy3"/>
    <dgm:cxn modelId="{9807BC96-4860-1B45-868A-8C50B40E1E38}" type="presOf" srcId="{0F7AC40A-E8FB-4444-B210-CC8009D1071F}" destId="{2BB18344-F54E-FE4F-B5FC-3BA2DE319D81}" srcOrd="0" destOrd="0" presId="urn:microsoft.com/office/officeart/2005/8/layout/hierarchy3"/>
    <dgm:cxn modelId="{5C559FF1-1F07-CF41-A35A-0479BD6B2116}" type="presOf" srcId="{F6880E7A-E264-9849-B644-709638B7C839}" destId="{110793EA-555D-0D43-8693-BDAB57E7F599}" srcOrd="0" destOrd="0" presId="urn:microsoft.com/office/officeart/2005/8/layout/hierarchy3"/>
    <dgm:cxn modelId="{BCB39326-52D4-F643-AA15-CEAD33888D3E}" type="presOf" srcId="{D6FA9FD7-54DE-1244-8A10-6C2244644F8D}" destId="{194A5AE7-02FC-A044-983C-02330FF36FA5}" srcOrd="1" destOrd="0" presId="urn:microsoft.com/office/officeart/2005/8/layout/hierarchy3"/>
    <dgm:cxn modelId="{9831DCC1-3B31-744C-A6F4-C653A49ACE8F}" type="presOf" srcId="{944CDF06-417C-214D-B9A0-B12A298DAD88}" destId="{C5F0ACE3-9AB2-B740-A82C-BD259DF30A65}" srcOrd="0" destOrd="0" presId="urn:microsoft.com/office/officeart/2005/8/layout/hierarchy3"/>
    <dgm:cxn modelId="{EAE1C4F6-99AC-FB4B-B46F-EF53F867BD91}" type="presOf" srcId="{98F5E973-57F6-0943-8512-4BDFEB47C7BB}" destId="{C741FDEE-F9DA-314F-9C23-6B4D9108BB4D}" srcOrd="0" destOrd="0" presId="urn:microsoft.com/office/officeart/2005/8/layout/hierarchy3"/>
    <dgm:cxn modelId="{AAB2BDAE-012A-644E-8934-17BA7B8CE6E4}" srcId="{4540CA3C-7758-3D48-88C5-5A709A510857}" destId="{D5CD83CC-C764-1E4A-9B08-698AFE25F42F}" srcOrd="1" destOrd="0" parTransId="{98F5E973-57F6-0943-8512-4BDFEB47C7BB}" sibTransId="{8C360407-9BF0-B845-90E8-9F66FB54D624}"/>
    <dgm:cxn modelId="{06700AF0-140D-504E-B51E-22DD13E944AA}" type="presOf" srcId="{C211EF3C-FAE6-8147-8C09-2451CC36EEBB}" destId="{AF935FB6-15ED-9B45-8DBB-3956C121A1E1}" srcOrd="0" destOrd="0" presId="urn:microsoft.com/office/officeart/2005/8/layout/hierarchy3"/>
    <dgm:cxn modelId="{9FCF1912-094C-6D4A-8476-6975865C24EF}" type="presOf" srcId="{2F95AA0F-5F94-5B41-9E56-4A4A0A9C3EF0}" destId="{D825E816-46C3-FF4A-A4F5-25F43C7E3C59}" srcOrd="0" destOrd="0" presId="urn:microsoft.com/office/officeart/2005/8/layout/hierarchy3"/>
    <dgm:cxn modelId="{602F1E42-208F-FE49-A01D-D98EC113FBFA}" type="presOf" srcId="{C08E9ABF-7C63-664D-A001-B321F85473E9}" destId="{10D39B2A-31E0-B748-B684-BAA3B696F2DA}" srcOrd="0" destOrd="0" presId="urn:microsoft.com/office/officeart/2005/8/layout/hierarchy3"/>
    <dgm:cxn modelId="{76692100-E166-5149-BE37-39FF96E285F1}" srcId="{D6FA9FD7-54DE-1244-8A10-6C2244644F8D}" destId="{682B5BB4-76A7-B548-80E4-FDD1855815B5}" srcOrd="1" destOrd="0" parTransId="{66A27F05-14EC-A74B-A8D2-639FF94B2F24}" sibTransId="{37908D93-DF32-224C-A636-DC46DA966B6A}"/>
    <dgm:cxn modelId="{D963DBA0-CBA8-644B-9A0C-C6C3EE1A5D5E}" srcId="{74EE6D9B-CECF-C14F-9A0C-6CA7D2D3921C}" destId="{D6FA9FD7-54DE-1244-8A10-6C2244644F8D}" srcOrd="2" destOrd="0" parTransId="{CFAD327D-54D5-D645-8261-27EFCC2C6C96}" sibTransId="{63950027-E03D-C843-BCDA-FBB081DFA37A}"/>
    <dgm:cxn modelId="{B390D091-C797-0147-8AD7-1632F22D080B}" srcId="{EC6922A5-6F45-F74B-A75F-256D0133D2A1}" destId="{C211EF3C-FAE6-8147-8C09-2451CC36EEBB}" srcOrd="1" destOrd="0" parTransId="{899F75AD-C3E2-2549-A83F-6F0AB45CAB84}" sibTransId="{D5D3701B-E5BC-7045-B2BB-C9E4C67FF526}"/>
    <dgm:cxn modelId="{C0923C75-7460-984E-A74B-4873A3461BC5}" srcId="{D6FA9FD7-54DE-1244-8A10-6C2244644F8D}" destId="{95F20E1E-B849-6E46-8671-D7992F22EB0C}" srcOrd="2" destOrd="0" parTransId="{C08E9ABF-7C63-664D-A001-B321F85473E9}" sibTransId="{5F53E18A-B9B7-1944-9952-4D64ECF9F2E9}"/>
    <dgm:cxn modelId="{666EE7E5-F6D2-364F-8E17-098156B2B4B8}" type="presOf" srcId="{FD32B06F-F3CA-5444-99B9-AA64A50758AE}" destId="{86E5C7CC-0BEB-7746-8F29-A074B4EBD99F}" srcOrd="0" destOrd="0" presId="urn:microsoft.com/office/officeart/2005/8/layout/hierarchy3"/>
    <dgm:cxn modelId="{735C8909-4E07-1946-8914-F74D5B6B6B5C}" type="presOf" srcId="{21D29C9C-52E6-B74C-965F-E436AC15263A}" destId="{93FFB53F-C544-F84E-8B29-D1D63B346C32}" srcOrd="0" destOrd="0" presId="urn:microsoft.com/office/officeart/2005/8/layout/hierarchy3"/>
    <dgm:cxn modelId="{CE52037B-801C-F345-9479-66AE8A8FF786}" type="presOf" srcId="{6D3190D8-D768-3540-833C-24C07CF23C0B}" destId="{290F1048-D025-CB4F-A141-EAF8B981B673}" srcOrd="0" destOrd="0" presId="urn:microsoft.com/office/officeart/2005/8/layout/hierarchy3"/>
    <dgm:cxn modelId="{387ED741-CF65-1646-A03F-AE36173A3CCD}" type="presOf" srcId="{E7E97A55-9B6A-734A-9300-5FAE2152AAD1}" destId="{FC8B32C9-0B1A-E344-AB1E-D36B262D853F}" srcOrd="0" destOrd="0" presId="urn:microsoft.com/office/officeart/2005/8/layout/hierarchy3"/>
    <dgm:cxn modelId="{C94956B4-21B5-C04F-86AC-DC7252BBA52F}" type="presOf" srcId="{FD32B06F-F3CA-5444-99B9-AA64A50758AE}" destId="{7D254640-42A1-8B44-937A-7F444F7B1909}" srcOrd="1" destOrd="0" presId="urn:microsoft.com/office/officeart/2005/8/layout/hierarchy3"/>
    <dgm:cxn modelId="{2D60C436-C56D-E14B-BBCD-5DDF34C25E32}" srcId="{EC6922A5-6F45-F74B-A75F-256D0133D2A1}" destId="{72A93619-07E1-3E4D-89E7-F34D53F2D090}" srcOrd="2" destOrd="0" parTransId="{34903D23-E25A-C240-B5D4-8AE28A995DFC}" sibTransId="{D09A4441-C3C3-214B-B7C4-F55DE55DFC14}"/>
    <dgm:cxn modelId="{B67678D2-E4A7-B741-915F-D7D62B51344A}" type="presOf" srcId="{4540CA3C-7758-3D48-88C5-5A709A510857}" destId="{5EDCED2C-A464-BC46-88D4-651785D4A926}" srcOrd="1" destOrd="0" presId="urn:microsoft.com/office/officeart/2005/8/layout/hierarchy3"/>
    <dgm:cxn modelId="{EFF53927-8D93-3042-9D87-1136F820B29C}" srcId="{FD32B06F-F3CA-5444-99B9-AA64A50758AE}" destId="{456D0177-13FF-1746-9194-BC340787C678}" srcOrd="1" destOrd="0" parTransId="{944CDF06-417C-214D-B9A0-B12A298DAD88}" sibTransId="{7A9C52A4-B018-1A46-AFF9-183DE1C97573}"/>
    <dgm:cxn modelId="{2DAE41DA-D5DC-B743-B1A8-E3D0ABBCAB2D}" srcId="{1E010C93-546E-E84C-B904-3CF2920E836F}" destId="{672C68B7-3C41-B84E-AB68-535F91F54693}" srcOrd="2" destOrd="0" parTransId="{5EC5D90E-F42D-6444-9A73-1CE6214E95F2}" sibTransId="{4B36BA8D-C671-BB48-97F5-534BC455AA8E}"/>
    <dgm:cxn modelId="{1CC4FED5-D58F-6D4E-93BB-BCAF6F2F5D5D}" srcId="{FD32B06F-F3CA-5444-99B9-AA64A50758AE}" destId="{2F95AA0F-5F94-5B41-9E56-4A4A0A9C3EF0}" srcOrd="2" destOrd="0" parTransId="{060FDD76-941F-F24D-9D0B-77D26C2919EC}" sibTransId="{3D887892-85E5-154B-BF11-6CEFDCEFF2FF}"/>
    <dgm:cxn modelId="{D4CADE71-C217-E348-A7B1-21B0358E094D}" type="presOf" srcId="{72A93619-07E1-3E4D-89E7-F34D53F2D090}" destId="{21CEBF25-C13E-7947-BC32-5D65E818AAE0}" srcOrd="0" destOrd="0" presId="urn:microsoft.com/office/officeart/2005/8/layout/hierarchy3"/>
    <dgm:cxn modelId="{8825E60B-A5A0-ED45-9D48-34FBAD21A5AD}" srcId="{1E010C93-546E-E84C-B904-3CF2920E836F}" destId="{F6880E7A-E264-9849-B644-709638B7C839}" srcOrd="1" destOrd="0" parTransId="{9F3A421D-1E7A-A541-9902-6B196B3C3E33}" sibTransId="{0C6CDFDC-D14A-634B-89F2-492F64D413EC}"/>
    <dgm:cxn modelId="{64F8C65C-3D67-8745-B3F6-01D3B4F97497}" srcId="{EC6922A5-6F45-F74B-A75F-256D0133D2A1}" destId="{94AB832B-A969-414C-A20F-5F7706B02BE6}" srcOrd="0" destOrd="0" parTransId="{0F7AC40A-E8FB-4444-B210-CC8009D1071F}" sibTransId="{D124E05D-FDEA-2D47-85ED-54F47DAF1300}"/>
    <dgm:cxn modelId="{E8F405C6-9806-8249-B1A5-0B88441663CB}" type="presOf" srcId="{99D4130F-87BF-B243-A58A-0C449A3FC540}" destId="{E5E128B1-802E-2D42-89E7-50FA297FC77F}" srcOrd="0" destOrd="0" presId="urn:microsoft.com/office/officeart/2005/8/layout/hierarchy3"/>
    <dgm:cxn modelId="{CE3C2A21-B4FF-C944-AF0E-5144D44F9ADD}" type="presOf" srcId="{74EE6D9B-CECF-C14F-9A0C-6CA7D2D3921C}" destId="{B242112A-2C37-7B40-B078-49AD60F0BA51}" srcOrd="0" destOrd="0" presId="urn:microsoft.com/office/officeart/2005/8/layout/hierarchy3"/>
    <dgm:cxn modelId="{2233FFDB-AF4D-8243-9CAF-CDA87C047CD0}" type="presOf" srcId="{CCC17B39-3ED8-0445-8E48-C6029DC3BABA}" destId="{98D10A5D-1AE5-D644-8AD2-3B191B70A022}" srcOrd="0" destOrd="0" presId="urn:microsoft.com/office/officeart/2005/8/layout/hierarchy3"/>
    <dgm:cxn modelId="{119C1CEA-AA8A-4344-AC44-8E3704DC5736}" type="presOf" srcId="{F6CB74A8-FC20-E645-B36C-8B7659DB5711}" destId="{4E8AF34E-6CED-6041-BBD1-E98DF1570565}" srcOrd="0" destOrd="0" presId="urn:microsoft.com/office/officeart/2005/8/layout/hierarchy3"/>
    <dgm:cxn modelId="{BE8AA9AE-6F2E-554E-91D7-703C70A8F7F4}" srcId="{74EE6D9B-CECF-C14F-9A0C-6CA7D2D3921C}" destId="{EC6922A5-6F45-F74B-A75F-256D0133D2A1}" srcOrd="0" destOrd="0" parTransId="{65E42D50-9066-724A-AE02-CF8765CF3144}" sibTransId="{6D9A9D7E-2AAB-2C45-A77E-D377D1BF29E6}"/>
    <dgm:cxn modelId="{212C9690-3F55-6B4D-98D2-EE072159F248}" type="presOf" srcId="{4540CA3C-7758-3D48-88C5-5A709A510857}" destId="{55D46867-EA31-554D-AD5A-92064B4AFD3F}" srcOrd="0" destOrd="0" presId="urn:microsoft.com/office/officeart/2005/8/layout/hierarchy3"/>
    <dgm:cxn modelId="{E46D6595-64FC-D548-9F7E-C92117211850}" type="presOf" srcId="{D5CD83CC-C764-1E4A-9B08-698AFE25F42F}" destId="{DAAFBD7A-9AD9-6E43-9EE9-33BB02CCDC00}" srcOrd="0" destOrd="0" presId="urn:microsoft.com/office/officeart/2005/8/layout/hierarchy3"/>
    <dgm:cxn modelId="{B73959F7-A955-AC41-B945-54C64939A3F0}" type="presOf" srcId="{899F75AD-C3E2-2549-A83F-6F0AB45CAB84}" destId="{A38BBEE1-27D3-0349-8356-B170AE781795}" srcOrd="0" destOrd="0" presId="urn:microsoft.com/office/officeart/2005/8/layout/hierarchy3"/>
    <dgm:cxn modelId="{C3E70CB3-52A7-6E45-AB87-820D9DB9B544}" type="presOf" srcId="{EAC1B04B-0A49-5641-8FDF-AC5266ADD642}" destId="{3D5163B8-B2E2-9B44-AE77-AC657B27834B}" srcOrd="0" destOrd="0" presId="urn:microsoft.com/office/officeart/2005/8/layout/hierarchy3"/>
    <dgm:cxn modelId="{3A64C1F1-E665-184B-AC14-3AA4DB485B85}" srcId="{D6FA9FD7-54DE-1244-8A10-6C2244644F8D}" destId="{4797E89A-CC37-954E-A76A-600D38140CD3}" srcOrd="0" destOrd="0" parTransId="{DD0A5943-2C3D-7D4B-AC25-68FD5E97C956}" sibTransId="{A713F0AF-844C-5F43-9635-923ABDDB332D}"/>
    <dgm:cxn modelId="{B4974D8B-C20A-6447-BF91-A72BE9990989}" type="presOf" srcId="{5EC5D90E-F42D-6444-9A73-1CE6214E95F2}" destId="{D46D58B6-F915-6940-83E3-ABB24C9DF18E}" srcOrd="0" destOrd="0" presId="urn:microsoft.com/office/officeart/2005/8/layout/hierarchy3"/>
    <dgm:cxn modelId="{18347E11-33A7-4E45-A0B2-BCF5A078D714}" type="presOf" srcId="{94AB832B-A969-414C-A20F-5F7706B02BE6}" destId="{AC06AA38-0265-0547-87CE-68B0F2745C28}" srcOrd="0" destOrd="0" presId="urn:microsoft.com/office/officeart/2005/8/layout/hierarchy3"/>
    <dgm:cxn modelId="{B58FFACF-F1CC-7D4B-83E3-931E83899BA9}" srcId="{74EE6D9B-CECF-C14F-9A0C-6CA7D2D3921C}" destId="{4540CA3C-7758-3D48-88C5-5A709A510857}" srcOrd="4" destOrd="0" parTransId="{74A25287-F504-0843-8B3D-4E53DEF8B9D6}" sibTransId="{F19B320E-E1F4-7B4C-991A-4A491FA5E226}"/>
    <dgm:cxn modelId="{E5F99EB3-345F-3345-91E6-DC5F08436405}" type="presOf" srcId="{456D0177-13FF-1746-9194-BC340787C678}" destId="{9FB3D200-5D3C-0D42-AFD9-55832E87B174}" srcOrd="0" destOrd="0" presId="urn:microsoft.com/office/officeart/2005/8/layout/hierarchy3"/>
    <dgm:cxn modelId="{A709E238-BEC5-7349-94F0-313E904A670E}" type="presOf" srcId="{DD0A5943-2C3D-7D4B-AC25-68FD5E97C956}" destId="{79FB768B-2CDA-D245-80D6-A88DD6CE54BF}" srcOrd="0" destOrd="0" presId="urn:microsoft.com/office/officeart/2005/8/layout/hierarchy3"/>
    <dgm:cxn modelId="{ABC1511F-855B-7946-A684-112239EE3AD8}" type="presOf" srcId="{682B5BB4-76A7-B548-80E4-FDD1855815B5}" destId="{76B0123E-4F4C-924D-869A-765ED77441DF}" srcOrd="0" destOrd="0" presId="urn:microsoft.com/office/officeart/2005/8/layout/hierarchy3"/>
    <dgm:cxn modelId="{E9A2A4FD-7360-D549-8825-FA85E490C18E}" type="presOf" srcId="{95F20E1E-B849-6E46-8671-D7992F22EB0C}" destId="{2D4B510A-9669-D54E-BE98-A42060808B48}" srcOrd="0" destOrd="0" presId="urn:microsoft.com/office/officeart/2005/8/layout/hierarchy3"/>
    <dgm:cxn modelId="{764D82D1-D239-C64A-A737-381833FE4CA7}" srcId="{FD32B06F-F3CA-5444-99B9-AA64A50758AE}" destId="{21D29C9C-52E6-B74C-965F-E436AC15263A}" srcOrd="0" destOrd="0" parTransId="{CCC17B39-3ED8-0445-8E48-C6029DC3BABA}" sibTransId="{72DEFD56-4CE1-0F4F-9F5B-2B188F84DC09}"/>
    <dgm:cxn modelId="{F61080EE-B874-4C40-A360-3D690E94633F}" type="presOf" srcId="{060FDD76-941F-F24D-9D0B-77D26C2919EC}" destId="{5A80D75C-1FE6-B74C-821C-F6A9B26DCF27}" srcOrd="0" destOrd="0" presId="urn:microsoft.com/office/officeart/2005/8/layout/hierarchy3"/>
    <dgm:cxn modelId="{425A25BA-B499-F446-BEA3-A10AED5F32C4}" type="presOf" srcId="{630EA4CA-0C95-654F-ADD3-9B99B87A6A76}" destId="{47B6AB92-641F-B849-A9C5-888B62F9B0E9}" srcOrd="0" destOrd="0" presId="urn:microsoft.com/office/officeart/2005/8/layout/hierarchy3"/>
    <dgm:cxn modelId="{83D73F10-D107-2C4C-8CC7-A683322DD6C1}" type="presOf" srcId="{EC6922A5-6F45-F74B-A75F-256D0133D2A1}" destId="{C96EC65F-B3A2-474A-9F7D-17F91F5590CE}" srcOrd="1" destOrd="0" presId="urn:microsoft.com/office/officeart/2005/8/layout/hierarchy3"/>
    <dgm:cxn modelId="{C5557BCC-8251-7C44-81D0-319D93EF44F4}" type="presOf" srcId="{1E010C93-546E-E84C-B904-3CF2920E836F}" destId="{8E784FDB-4F67-354E-A4B8-F74E9ED47089}" srcOrd="1" destOrd="0" presId="urn:microsoft.com/office/officeart/2005/8/layout/hierarchy3"/>
    <dgm:cxn modelId="{3D3B411B-F5B2-3D4C-86E2-07E18398A4D9}" type="presOf" srcId="{9F3A421D-1E7A-A541-9902-6B196B3C3E33}" destId="{118CE899-A71D-A649-A3E7-6A3ECE2C4DFA}" srcOrd="0" destOrd="0" presId="urn:microsoft.com/office/officeart/2005/8/layout/hierarchy3"/>
    <dgm:cxn modelId="{4C7261B1-AB41-E940-8D0A-B9D4DB7D3491}" type="presParOf" srcId="{B242112A-2C37-7B40-B078-49AD60F0BA51}" destId="{2A2F3673-5F2A-F44A-963E-BCEB68303C1C}" srcOrd="0" destOrd="0" presId="urn:microsoft.com/office/officeart/2005/8/layout/hierarchy3"/>
    <dgm:cxn modelId="{09367A30-A572-B144-9364-C12FC8375969}" type="presParOf" srcId="{2A2F3673-5F2A-F44A-963E-BCEB68303C1C}" destId="{7D63D5D9-7DBC-3E44-9F32-FE1C9F3EC658}" srcOrd="0" destOrd="0" presId="urn:microsoft.com/office/officeart/2005/8/layout/hierarchy3"/>
    <dgm:cxn modelId="{6BE64628-73CF-EF46-95AB-DF7B52E330A2}" type="presParOf" srcId="{7D63D5D9-7DBC-3E44-9F32-FE1C9F3EC658}" destId="{ADCE7DC3-6562-0F49-B507-4F3924C22F52}" srcOrd="0" destOrd="0" presId="urn:microsoft.com/office/officeart/2005/8/layout/hierarchy3"/>
    <dgm:cxn modelId="{0DF065BE-6F74-D847-9002-0A1C03EB0712}" type="presParOf" srcId="{7D63D5D9-7DBC-3E44-9F32-FE1C9F3EC658}" destId="{C96EC65F-B3A2-474A-9F7D-17F91F5590CE}" srcOrd="1" destOrd="0" presId="urn:microsoft.com/office/officeart/2005/8/layout/hierarchy3"/>
    <dgm:cxn modelId="{32EFC981-3DAF-7640-BA59-38A7FE1FD1A5}" type="presParOf" srcId="{2A2F3673-5F2A-F44A-963E-BCEB68303C1C}" destId="{D9947089-55F9-BB47-8D16-1152C7FC1743}" srcOrd="1" destOrd="0" presId="urn:microsoft.com/office/officeart/2005/8/layout/hierarchy3"/>
    <dgm:cxn modelId="{3E6B6C79-31E2-4B4E-ADA8-45AAC901FBD4}" type="presParOf" srcId="{D9947089-55F9-BB47-8D16-1152C7FC1743}" destId="{2BB18344-F54E-FE4F-B5FC-3BA2DE319D81}" srcOrd="0" destOrd="0" presId="urn:microsoft.com/office/officeart/2005/8/layout/hierarchy3"/>
    <dgm:cxn modelId="{E2A72968-D42E-A041-98F2-41436CE35D03}" type="presParOf" srcId="{D9947089-55F9-BB47-8D16-1152C7FC1743}" destId="{AC06AA38-0265-0547-87CE-68B0F2745C28}" srcOrd="1" destOrd="0" presId="urn:microsoft.com/office/officeart/2005/8/layout/hierarchy3"/>
    <dgm:cxn modelId="{6431239C-5318-434A-B120-065E5F641541}" type="presParOf" srcId="{D9947089-55F9-BB47-8D16-1152C7FC1743}" destId="{A38BBEE1-27D3-0349-8356-B170AE781795}" srcOrd="2" destOrd="0" presId="urn:microsoft.com/office/officeart/2005/8/layout/hierarchy3"/>
    <dgm:cxn modelId="{91087B13-31E2-8F4F-8248-DBE471DB9B02}" type="presParOf" srcId="{D9947089-55F9-BB47-8D16-1152C7FC1743}" destId="{AF935FB6-15ED-9B45-8DBB-3956C121A1E1}" srcOrd="3" destOrd="0" presId="urn:microsoft.com/office/officeart/2005/8/layout/hierarchy3"/>
    <dgm:cxn modelId="{D06C7206-C7FD-D54D-8AC8-1C73E6DF236E}" type="presParOf" srcId="{D9947089-55F9-BB47-8D16-1152C7FC1743}" destId="{F46849B8-CD64-A54B-8DDA-99A92B400597}" srcOrd="4" destOrd="0" presId="urn:microsoft.com/office/officeart/2005/8/layout/hierarchy3"/>
    <dgm:cxn modelId="{F2E4214E-16D4-FC48-BAE3-C16024EF90B4}" type="presParOf" srcId="{D9947089-55F9-BB47-8D16-1152C7FC1743}" destId="{21CEBF25-C13E-7947-BC32-5D65E818AAE0}" srcOrd="5" destOrd="0" presId="urn:microsoft.com/office/officeart/2005/8/layout/hierarchy3"/>
    <dgm:cxn modelId="{A249F2BF-A4DA-6C43-975A-8C8CB7219B93}" type="presParOf" srcId="{D9947089-55F9-BB47-8D16-1152C7FC1743}" destId="{47B6AB92-641F-B849-A9C5-888B62F9B0E9}" srcOrd="6" destOrd="0" presId="urn:microsoft.com/office/officeart/2005/8/layout/hierarchy3"/>
    <dgm:cxn modelId="{192A2BA1-3445-C049-8CE3-C9AD539FBDF1}" type="presParOf" srcId="{D9947089-55F9-BB47-8D16-1152C7FC1743}" destId="{4E8AF34E-6CED-6041-BBD1-E98DF1570565}" srcOrd="7" destOrd="0" presId="urn:microsoft.com/office/officeart/2005/8/layout/hierarchy3"/>
    <dgm:cxn modelId="{A32FFF0B-335C-4A4E-914F-9B4351A0C246}" type="presParOf" srcId="{B242112A-2C37-7B40-B078-49AD60F0BA51}" destId="{0E62598F-0135-6540-B81B-993C1FA65CAF}" srcOrd="1" destOrd="0" presId="urn:microsoft.com/office/officeart/2005/8/layout/hierarchy3"/>
    <dgm:cxn modelId="{ECD6DFC2-1533-DA46-8764-48384D5A567B}" type="presParOf" srcId="{0E62598F-0135-6540-B81B-993C1FA65CAF}" destId="{16241054-4157-0B4C-9582-293DAB448ED8}" srcOrd="0" destOrd="0" presId="urn:microsoft.com/office/officeart/2005/8/layout/hierarchy3"/>
    <dgm:cxn modelId="{16BA0E47-2C0D-C04C-9BC7-B4ED8FDA5516}" type="presParOf" srcId="{16241054-4157-0B4C-9582-293DAB448ED8}" destId="{86E5C7CC-0BEB-7746-8F29-A074B4EBD99F}" srcOrd="0" destOrd="0" presId="urn:microsoft.com/office/officeart/2005/8/layout/hierarchy3"/>
    <dgm:cxn modelId="{B43E2DF0-042D-E146-952C-121B4791B764}" type="presParOf" srcId="{16241054-4157-0B4C-9582-293DAB448ED8}" destId="{7D254640-42A1-8B44-937A-7F444F7B1909}" srcOrd="1" destOrd="0" presId="urn:microsoft.com/office/officeart/2005/8/layout/hierarchy3"/>
    <dgm:cxn modelId="{36F8202F-5462-884C-B5CB-AF779A969623}" type="presParOf" srcId="{0E62598F-0135-6540-B81B-993C1FA65CAF}" destId="{26775FB3-7083-A345-9552-B21A3C79BBA6}" srcOrd="1" destOrd="0" presId="urn:microsoft.com/office/officeart/2005/8/layout/hierarchy3"/>
    <dgm:cxn modelId="{4D3D8A8F-463B-074F-8AC3-62365C173209}" type="presParOf" srcId="{26775FB3-7083-A345-9552-B21A3C79BBA6}" destId="{98D10A5D-1AE5-D644-8AD2-3B191B70A022}" srcOrd="0" destOrd="0" presId="urn:microsoft.com/office/officeart/2005/8/layout/hierarchy3"/>
    <dgm:cxn modelId="{31C2087D-3ADE-1147-AEED-6D6A28A624DD}" type="presParOf" srcId="{26775FB3-7083-A345-9552-B21A3C79BBA6}" destId="{93FFB53F-C544-F84E-8B29-D1D63B346C32}" srcOrd="1" destOrd="0" presId="urn:microsoft.com/office/officeart/2005/8/layout/hierarchy3"/>
    <dgm:cxn modelId="{C3B51DC3-BB7E-D14E-8296-919B120AB718}" type="presParOf" srcId="{26775FB3-7083-A345-9552-B21A3C79BBA6}" destId="{C5F0ACE3-9AB2-B740-A82C-BD259DF30A65}" srcOrd="2" destOrd="0" presId="urn:microsoft.com/office/officeart/2005/8/layout/hierarchy3"/>
    <dgm:cxn modelId="{0793067B-F57A-524E-8496-C5A2A463FB19}" type="presParOf" srcId="{26775FB3-7083-A345-9552-B21A3C79BBA6}" destId="{9FB3D200-5D3C-0D42-AFD9-55832E87B174}" srcOrd="3" destOrd="0" presId="urn:microsoft.com/office/officeart/2005/8/layout/hierarchy3"/>
    <dgm:cxn modelId="{02DD1A02-B418-4D47-847C-8580E0669716}" type="presParOf" srcId="{26775FB3-7083-A345-9552-B21A3C79BBA6}" destId="{5A80D75C-1FE6-B74C-821C-F6A9B26DCF27}" srcOrd="4" destOrd="0" presId="urn:microsoft.com/office/officeart/2005/8/layout/hierarchy3"/>
    <dgm:cxn modelId="{82931093-1FC4-0947-8A52-269870B4059F}" type="presParOf" srcId="{26775FB3-7083-A345-9552-B21A3C79BBA6}" destId="{D825E816-46C3-FF4A-A4F5-25F43C7E3C59}" srcOrd="5" destOrd="0" presId="urn:microsoft.com/office/officeart/2005/8/layout/hierarchy3"/>
    <dgm:cxn modelId="{B9E0D754-FDC3-8743-B7ED-C18921D26B52}" type="presParOf" srcId="{B242112A-2C37-7B40-B078-49AD60F0BA51}" destId="{96CD10EF-7C08-1349-8B3B-81C01A3B05D1}" srcOrd="2" destOrd="0" presId="urn:microsoft.com/office/officeart/2005/8/layout/hierarchy3"/>
    <dgm:cxn modelId="{253C59B0-7B3F-5B45-9EF5-FFB53480B652}" type="presParOf" srcId="{96CD10EF-7C08-1349-8B3B-81C01A3B05D1}" destId="{59928EBC-E84A-BB4B-ACEE-CD09A7EB3B1D}" srcOrd="0" destOrd="0" presId="urn:microsoft.com/office/officeart/2005/8/layout/hierarchy3"/>
    <dgm:cxn modelId="{70080555-2119-A94F-8C34-F19C8A5859B3}" type="presParOf" srcId="{59928EBC-E84A-BB4B-ACEE-CD09A7EB3B1D}" destId="{A73A7F3A-8288-9B4B-A3B4-6E31FD40C9D3}" srcOrd="0" destOrd="0" presId="urn:microsoft.com/office/officeart/2005/8/layout/hierarchy3"/>
    <dgm:cxn modelId="{FED0E3EA-B64C-874F-AB59-400FF6F4460F}" type="presParOf" srcId="{59928EBC-E84A-BB4B-ACEE-CD09A7EB3B1D}" destId="{194A5AE7-02FC-A044-983C-02330FF36FA5}" srcOrd="1" destOrd="0" presId="urn:microsoft.com/office/officeart/2005/8/layout/hierarchy3"/>
    <dgm:cxn modelId="{F0E738DF-AB5D-294C-8B56-F2431E1639B3}" type="presParOf" srcId="{96CD10EF-7C08-1349-8B3B-81C01A3B05D1}" destId="{AB5C3B08-1254-9B41-A017-6360B4E59CF8}" srcOrd="1" destOrd="0" presId="urn:microsoft.com/office/officeart/2005/8/layout/hierarchy3"/>
    <dgm:cxn modelId="{98966392-D623-BF4E-AD2C-2A4EBCAA0754}" type="presParOf" srcId="{AB5C3B08-1254-9B41-A017-6360B4E59CF8}" destId="{79FB768B-2CDA-D245-80D6-A88DD6CE54BF}" srcOrd="0" destOrd="0" presId="urn:microsoft.com/office/officeart/2005/8/layout/hierarchy3"/>
    <dgm:cxn modelId="{1FE31E84-007C-7242-9C77-358388C782B5}" type="presParOf" srcId="{AB5C3B08-1254-9B41-A017-6360B4E59CF8}" destId="{C33EC307-C302-9243-A8BE-C13B80AE3F56}" srcOrd="1" destOrd="0" presId="urn:microsoft.com/office/officeart/2005/8/layout/hierarchy3"/>
    <dgm:cxn modelId="{80E1905D-3057-0642-8106-F72B9D46DE8C}" type="presParOf" srcId="{AB5C3B08-1254-9B41-A017-6360B4E59CF8}" destId="{3FDE710C-1A51-B340-863A-B209990F9DDB}" srcOrd="2" destOrd="0" presId="urn:microsoft.com/office/officeart/2005/8/layout/hierarchy3"/>
    <dgm:cxn modelId="{6A0A482C-F9BB-3549-B220-75857C1078F5}" type="presParOf" srcId="{AB5C3B08-1254-9B41-A017-6360B4E59CF8}" destId="{76B0123E-4F4C-924D-869A-765ED77441DF}" srcOrd="3" destOrd="0" presId="urn:microsoft.com/office/officeart/2005/8/layout/hierarchy3"/>
    <dgm:cxn modelId="{656CFF99-F84C-4E44-9A79-232DF5E500E6}" type="presParOf" srcId="{AB5C3B08-1254-9B41-A017-6360B4E59CF8}" destId="{10D39B2A-31E0-B748-B684-BAA3B696F2DA}" srcOrd="4" destOrd="0" presId="urn:microsoft.com/office/officeart/2005/8/layout/hierarchy3"/>
    <dgm:cxn modelId="{79DB0CF8-C42D-E94D-9B21-255A3FCF6517}" type="presParOf" srcId="{AB5C3B08-1254-9B41-A017-6360B4E59CF8}" destId="{2D4B510A-9669-D54E-BE98-A42060808B48}" srcOrd="5" destOrd="0" presId="urn:microsoft.com/office/officeart/2005/8/layout/hierarchy3"/>
    <dgm:cxn modelId="{A355D200-6FD1-C946-8CB9-C17496CFF463}" type="presParOf" srcId="{B242112A-2C37-7B40-B078-49AD60F0BA51}" destId="{3D68657C-9B41-4047-A0DC-1EA3E2277E35}" srcOrd="3" destOrd="0" presId="urn:microsoft.com/office/officeart/2005/8/layout/hierarchy3"/>
    <dgm:cxn modelId="{56AE256E-00ED-A544-8866-8348BFC0D5E9}" type="presParOf" srcId="{3D68657C-9B41-4047-A0DC-1EA3E2277E35}" destId="{3F8C94E2-A57F-3F40-B14A-B739FDF9971A}" srcOrd="0" destOrd="0" presId="urn:microsoft.com/office/officeart/2005/8/layout/hierarchy3"/>
    <dgm:cxn modelId="{FCE255E0-53A3-104F-BA1C-0D7B6398A52E}" type="presParOf" srcId="{3F8C94E2-A57F-3F40-B14A-B739FDF9971A}" destId="{5C294301-CBE6-EF48-974F-2FD6E40CB040}" srcOrd="0" destOrd="0" presId="urn:microsoft.com/office/officeart/2005/8/layout/hierarchy3"/>
    <dgm:cxn modelId="{B2BFD2F9-7235-1F4F-BF91-28131556B7F8}" type="presParOf" srcId="{3F8C94E2-A57F-3F40-B14A-B739FDF9971A}" destId="{8E784FDB-4F67-354E-A4B8-F74E9ED47089}" srcOrd="1" destOrd="0" presId="urn:microsoft.com/office/officeart/2005/8/layout/hierarchy3"/>
    <dgm:cxn modelId="{DD2FC21F-7621-DA43-BAAC-534391C4F33D}" type="presParOf" srcId="{3D68657C-9B41-4047-A0DC-1EA3E2277E35}" destId="{DE559A4F-68A1-1049-9375-776A5F9B7466}" srcOrd="1" destOrd="0" presId="urn:microsoft.com/office/officeart/2005/8/layout/hierarchy3"/>
    <dgm:cxn modelId="{6AD9011F-6F33-DB4B-BDA6-3BC161E6C8C2}" type="presParOf" srcId="{DE559A4F-68A1-1049-9375-776A5F9B7466}" destId="{DF3DAABE-16CD-E040-9EA6-A2ADF869EA6D}" srcOrd="0" destOrd="0" presId="urn:microsoft.com/office/officeart/2005/8/layout/hierarchy3"/>
    <dgm:cxn modelId="{F2404D16-546C-0940-B571-8181723F7C93}" type="presParOf" srcId="{DE559A4F-68A1-1049-9375-776A5F9B7466}" destId="{E5E128B1-802E-2D42-89E7-50FA297FC77F}" srcOrd="1" destOrd="0" presId="urn:microsoft.com/office/officeart/2005/8/layout/hierarchy3"/>
    <dgm:cxn modelId="{8709EE62-61C6-6B4B-878E-7F3D50CD6BF6}" type="presParOf" srcId="{DE559A4F-68A1-1049-9375-776A5F9B7466}" destId="{118CE899-A71D-A649-A3E7-6A3ECE2C4DFA}" srcOrd="2" destOrd="0" presId="urn:microsoft.com/office/officeart/2005/8/layout/hierarchy3"/>
    <dgm:cxn modelId="{C854D103-086E-5143-8F7B-3A545148DE53}" type="presParOf" srcId="{DE559A4F-68A1-1049-9375-776A5F9B7466}" destId="{110793EA-555D-0D43-8693-BDAB57E7F599}" srcOrd="3" destOrd="0" presId="urn:microsoft.com/office/officeart/2005/8/layout/hierarchy3"/>
    <dgm:cxn modelId="{96CC9D8A-5AEA-A249-820B-7756D1790B57}" type="presParOf" srcId="{DE559A4F-68A1-1049-9375-776A5F9B7466}" destId="{D46D58B6-F915-6940-83E3-ABB24C9DF18E}" srcOrd="4" destOrd="0" presId="urn:microsoft.com/office/officeart/2005/8/layout/hierarchy3"/>
    <dgm:cxn modelId="{0237833E-CD18-1540-8556-2EED355B5BF5}" type="presParOf" srcId="{DE559A4F-68A1-1049-9375-776A5F9B7466}" destId="{D1837EDA-609F-9E40-ABE5-2F8926F7C88D}" srcOrd="5" destOrd="0" presId="urn:microsoft.com/office/officeart/2005/8/layout/hierarchy3"/>
    <dgm:cxn modelId="{E7D60B4F-1221-E142-AC02-BE2F2CC34657}" type="presParOf" srcId="{B242112A-2C37-7B40-B078-49AD60F0BA51}" destId="{90DD751B-97C6-D646-A779-B33827B58271}" srcOrd="4" destOrd="0" presId="urn:microsoft.com/office/officeart/2005/8/layout/hierarchy3"/>
    <dgm:cxn modelId="{5F0603CE-1BDB-FB49-9244-48804A7E7FF0}" type="presParOf" srcId="{90DD751B-97C6-D646-A779-B33827B58271}" destId="{247EFDE3-3462-EF40-93C0-84136B011505}" srcOrd="0" destOrd="0" presId="urn:microsoft.com/office/officeart/2005/8/layout/hierarchy3"/>
    <dgm:cxn modelId="{26ABAB4F-BCA9-2340-B7E9-12ABCEFA5DAB}" type="presParOf" srcId="{247EFDE3-3462-EF40-93C0-84136B011505}" destId="{55D46867-EA31-554D-AD5A-92064B4AFD3F}" srcOrd="0" destOrd="0" presId="urn:microsoft.com/office/officeart/2005/8/layout/hierarchy3"/>
    <dgm:cxn modelId="{EDAD04B8-E3B0-7346-8ACD-5623E615EBE6}" type="presParOf" srcId="{247EFDE3-3462-EF40-93C0-84136B011505}" destId="{5EDCED2C-A464-BC46-88D4-651785D4A926}" srcOrd="1" destOrd="0" presId="urn:microsoft.com/office/officeart/2005/8/layout/hierarchy3"/>
    <dgm:cxn modelId="{D2874693-387C-474F-925D-0A9376D560C1}" type="presParOf" srcId="{90DD751B-97C6-D646-A779-B33827B58271}" destId="{C6D1713B-75FD-F549-9308-A63147E705F9}" srcOrd="1" destOrd="0" presId="urn:microsoft.com/office/officeart/2005/8/layout/hierarchy3"/>
    <dgm:cxn modelId="{CCAF8EB4-9771-A74F-A97B-542FF379FBA1}" type="presParOf" srcId="{C6D1713B-75FD-F549-9308-A63147E705F9}" destId="{290F1048-D025-CB4F-A141-EAF8B981B673}" srcOrd="0" destOrd="0" presId="urn:microsoft.com/office/officeart/2005/8/layout/hierarchy3"/>
    <dgm:cxn modelId="{144203DC-DDA7-9940-BA43-C5E5995C8A3F}" type="presParOf" srcId="{C6D1713B-75FD-F549-9308-A63147E705F9}" destId="{3D5163B8-B2E2-9B44-AE77-AC657B27834B}" srcOrd="1" destOrd="0" presId="urn:microsoft.com/office/officeart/2005/8/layout/hierarchy3"/>
    <dgm:cxn modelId="{ABBAE336-F714-AD4A-8781-64201F2698C3}" type="presParOf" srcId="{C6D1713B-75FD-F549-9308-A63147E705F9}" destId="{C741FDEE-F9DA-314F-9C23-6B4D9108BB4D}" srcOrd="2" destOrd="0" presId="urn:microsoft.com/office/officeart/2005/8/layout/hierarchy3"/>
    <dgm:cxn modelId="{01FB09E8-2B60-114E-BC76-99EC941C8907}" type="presParOf" srcId="{C6D1713B-75FD-F549-9308-A63147E705F9}" destId="{DAAFBD7A-9AD9-6E43-9EE9-33BB02CCDC00}" srcOrd="3" destOrd="0" presId="urn:microsoft.com/office/officeart/2005/8/layout/hierarchy3"/>
    <dgm:cxn modelId="{13112542-00EC-A146-A083-A8B41EFF7EE5}" type="presParOf" srcId="{C6D1713B-75FD-F549-9308-A63147E705F9}" destId="{2CC9703F-82A4-AB4F-A99F-ADED62E513E6}" srcOrd="4" destOrd="0" presId="urn:microsoft.com/office/officeart/2005/8/layout/hierarchy3"/>
    <dgm:cxn modelId="{E395CCE0-D32F-DE48-8D11-F2EF6058AC33}" type="presParOf" srcId="{C6D1713B-75FD-F549-9308-A63147E705F9}" destId="{FC8B32C9-0B1A-E344-AB1E-D36B262D853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E7DC3-6562-0F49-B507-4F3924C22F52}">
      <dsp:nvSpPr>
        <dsp:cNvPr id="0" name=""/>
        <dsp:cNvSpPr/>
      </dsp:nvSpPr>
      <dsp:spPr>
        <a:xfrm>
          <a:off x="40345" y="2793"/>
          <a:ext cx="1363685" cy="681842"/>
        </a:xfrm>
        <a:prstGeom prst="roundRect">
          <a:avLst>
            <a:gd name="adj" fmla="val 10000"/>
          </a:avLst>
        </a:prstGeom>
        <a:solidFill>
          <a:srgbClr val="00006E"/>
        </a:solidFill>
        <a:ln>
          <a:noFill/>
        </a:ln>
        <a:effectLst>
          <a:outerShdw blurRad="40005" dist="22987" dir="54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0D23A"/>
              </a:solidFill>
            </a:rPr>
            <a:t>Comprensión</a:t>
          </a:r>
          <a:r>
            <a:rPr lang="en-US" sz="1800" kern="1200" dirty="0" smtClean="0">
              <a:solidFill>
                <a:srgbClr val="F0D23A"/>
              </a:solidFill>
            </a:rPr>
            <a:t> del </a:t>
          </a:r>
          <a:r>
            <a:rPr lang="en-US" sz="1800" kern="1200" dirty="0" err="1" smtClean="0">
              <a:solidFill>
                <a:srgbClr val="F0D23A"/>
              </a:solidFill>
            </a:rPr>
            <a:t>negocio</a:t>
          </a:r>
          <a:endParaRPr lang="en-US" sz="1800" kern="1200" dirty="0">
            <a:solidFill>
              <a:srgbClr val="F0D23A"/>
            </a:solidFill>
          </a:endParaRPr>
        </a:p>
      </dsp:txBody>
      <dsp:txXfrm>
        <a:off x="60315" y="22763"/>
        <a:ext cx="1323745" cy="641902"/>
      </dsp:txXfrm>
    </dsp:sp>
    <dsp:sp modelId="{2BB18344-F54E-FE4F-B5FC-3BA2DE319D81}">
      <dsp:nvSpPr>
        <dsp:cNvPr id="0" name=""/>
        <dsp:cNvSpPr/>
      </dsp:nvSpPr>
      <dsp:spPr>
        <a:xfrm>
          <a:off x="176714" y="684636"/>
          <a:ext cx="136368" cy="5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81"/>
              </a:lnTo>
              <a:lnTo>
                <a:pt x="136368" y="511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6AA38-0265-0547-87CE-68B0F2745C28}">
      <dsp:nvSpPr>
        <dsp:cNvPr id="0" name=""/>
        <dsp:cNvSpPr/>
      </dsp:nvSpPr>
      <dsp:spPr>
        <a:xfrm>
          <a:off x="313082" y="85509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Proceso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carga</a:t>
          </a:r>
          <a:r>
            <a:rPr lang="en-US" sz="1100" kern="1200" dirty="0" smtClean="0"/>
            <a:t> en F2G</a:t>
          </a:r>
          <a:endParaRPr lang="en-US" sz="1100" kern="1200" dirty="0"/>
        </a:p>
      </dsp:txBody>
      <dsp:txXfrm>
        <a:off x="333052" y="875066"/>
        <a:ext cx="1051008" cy="641902"/>
      </dsp:txXfrm>
    </dsp:sp>
    <dsp:sp modelId="{A38BBEE1-27D3-0349-8356-B170AE781795}">
      <dsp:nvSpPr>
        <dsp:cNvPr id="0" name=""/>
        <dsp:cNvSpPr/>
      </dsp:nvSpPr>
      <dsp:spPr>
        <a:xfrm>
          <a:off x="176714" y="684636"/>
          <a:ext cx="136368" cy="136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685"/>
              </a:lnTo>
              <a:lnTo>
                <a:pt x="136368" y="13636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35FB6-15ED-9B45-8DBB-3956C121A1E1}">
      <dsp:nvSpPr>
        <dsp:cNvPr id="0" name=""/>
        <dsp:cNvSpPr/>
      </dsp:nvSpPr>
      <dsp:spPr>
        <a:xfrm>
          <a:off x="313082" y="1707400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Aplicación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pronóstico</a:t>
          </a:r>
          <a:r>
            <a:rPr lang="en-US" sz="1100" kern="1200" dirty="0" smtClean="0"/>
            <a:t> en el </a:t>
          </a:r>
          <a:r>
            <a:rPr lang="en-US" sz="1100" kern="1200" dirty="0" err="1" smtClean="0"/>
            <a:t>proceso</a:t>
          </a:r>
          <a:r>
            <a:rPr lang="en-US" sz="1100" kern="1200" dirty="0" smtClean="0"/>
            <a:t> de revenue </a:t>
          </a:r>
          <a:endParaRPr lang="en-US" sz="1100" kern="1200" dirty="0"/>
        </a:p>
      </dsp:txBody>
      <dsp:txXfrm>
        <a:off x="333052" y="1727370"/>
        <a:ext cx="1051008" cy="641902"/>
      </dsp:txXfrm>
    </dsp:sp>
    <dsp:sp modelId="{F46849B8-CD64-A54B-8DDA-99A92B400597}">
      <dsp:nvSpPr>
        <dsp:cNvPr id="0" name=""/>
        <dsp:cNvSpPr/>
      </dsp:nvSpPr>
      <dsp:spPr>
        <a:xfrm>
          <a:off x="176714" y="684636"/>
          <a:ext cx="136368" cy="221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988"/>
              </a:lnTo>
              <a:lnTo>
                <a:pt x="136368" y="22159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EBF25-C13E-7947-BC32-5D65E818AAE0}">
      <dsp:nvSpPr>
        <dsp:cNvPr id="0" name=""/>
        <dsp:cNvSpPr/>
      </dsp:nvSpPr>
      <dsp:spPr>
        <a:xfrm>
          <a:off x="313082" y="2559703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Entrevistas</a:t>
          </a:r>
          <a:r>
            <a:rPr lang="en-US" sz="1100" kern="1200" dirty="0" smtClean="0"/>
            <a:t> con </a:t>
          </a:r>
          <a:r>
            <a:rPr lang="en-US" sz="1100" kern="1200" dirty="0" err="1" smtClean="0"/>
            <a:t>áreas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involucradas</a:t>
          </a:r>
          <a:endParaRPr lang="en-US" sz="1100" kern="1200" dirty="0"/>
        </a:p>
      </dsp:txBody>
      <dsp:txXfrm>
        <a:off x="333052" y="2579673"/>
        <a:ext cx="1051008" cy="641902"/>
      </dsp:txXfrm>
    </dsp:sp>
    <dsp:sp modelId="{47B6AB92-641F-B849-A9C5-888B62F9B0E9}">
      <dsp:nvSpPr>
        <dsp:cNvPr id="0" name=""/>
        <dsp:cNvSpPr/>
      </dsp:nvSpPr>
      <dsp:spPr>
        <a:xfrm>
          <a:off x="176714" y="684636"/>
          <a:ext cx="136368" cy="3068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291"/>
              </a:lnTo>
              <a:lnTo>
                <a:pt x="136368" y="30682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AF34E-6CED-6041-BBD1-E98DF1570565}">
      <dsp:nvSpPr>
        <dsp:cNvPr id="0" name=""/>
        <dsp:cNvSpPr/>
      </dsp:nvSpPr>
      <dsp:spPr>
        <a:xfrm>
          <a:off x="313082" y="341200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6E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Necesidades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operación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área</a:t>
          </a:r>
          <a:r>
            <a:rPr lang="en-US" sz="1100" kern="1200" dirty="0" smtClean="0"/>
            <a:t> de revenue</a:t>
          </a:r>
          <a:endParaRPr lang="en-US" sz="1100" kern="1200" dirty="0"/>
        </a:p>
      </dsp:txBody>
      <dsp:txXfrm>
        <a:off x="333052" y="3431976"/>
        <a:ext cx="1051008" cy="641902"/>
      </dsp:txXfrm>
    </dsp:sp>
    <dsp:sp modelId="{86E5C7CC-0BEB-7746-8F29-A074B4EBD99F}">
      <dsp:nvSpPr>
        <dsp:cNvPr id="0" name=""/>
        <dsp:cNvSpPr/>
      </dsp:nvSpPr>
      <dsp:spPr>
        <a:xfrm>
          <a:off x="1744952" y="2793"/>
          <a:ext cx="1363685" cy="681842"/>
        </a:xfrm>
        <a:prstGeom prst="roundRect">
          <a:avLst>
            <a:gd name="adj" fmla="val 10000"/>
          </a:avLst>
        </a:prstGeom>
        <a:solidFill>
          <a:srgbClr val="00006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0D23A"/>
              </a:solidFill>
            </a:rPr>
            <a:t>Preparación</a:t>
          </a:r>
          <a:r>
            <a:rPr lang="en-US" sz="1800" kern="1200" dirty="0" smtClean="0">
              <a:solidFill>
                <a:srgbClr val="F0D23A"/>
              </a:solidFill>
            </a:rPr>
            <a:t> de </a:t>
          </a:r>
          <a:r>
            <a:rPr lang="en-US" sz="1800" kern="1200" dirty="0" err="1" smtClean="0">
              <a:solidFill>
                <a:srgbClr val="F0D23A"/>
              </a:solidFill>
            </a:rPr>
            <a:t>datos</a:t>
          </a:r>
          <a:endParaRPr lang="en-US" sz="1800" kern="1200" dirty="0">
            <a:solidFill>
              <a:srgbClr val="F0D23A"/>
            </a:solidFill>
          </a:endParaRPr>
        </a:p>
      </dsp:txBody>
      <dsp:txXfrm>
        <a:off x="1764922" y="22763"/>
        <a:ext cx="1323745" cy="641902"/>
      </dsp:txXfrm>
    </dsp:sp>
    <dsp:sp modelId="{98D10A5D-1AE5-D644-8AD2-3B191B70A022}">
      <dsp:nvSpPr>
        <dsp:cNvPr id="0" name=""/>
        <dsp:cNvSpPr/>
      </dsp:nvSpPr>
      <dsp:spPr>
        <a:xfrm>
          <a:off x="1881320" y="684636"/>
          <a:ext cx="136368" cy="5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81"/>
              </a:lnTo>
              <a:lnTo>
                <a:pt x="136368" y="511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B53F-C544-F84E-8B29-D1D63B346C32}">
      <dsp:nvSpPr>
        <dsp:cNvPr id="0" name=""/>
        <dsp:cNvSpPr/>
      </dsp:nvSpPr>
      <dsp:spPr>
        <a:xfrm>
          <a:off x="2017689" y="85509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Carga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datos</a:t>
          </a:r>
          <a:r>
            <a:rPr lang="en-US" sz="1100" kern="1200" dirty="0" smtClean="0"/>
            <a:t> y </a:t>
          </a:r>
          <a:r>
            <a:rPr lang="en-US" sz="1100" kern="1200" dirty="0" err="1" smtClean="0"/>
            <a:t>tratamiento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fechas</a:t>
          </a:r>
          <a:endParaRPr lang="en-US" sz="1100" kern="1200" dirty="0"/>
        </a:p>
      </dsp:txBody>
      <dsp:txXfrm>
        <a:off x="2037659" y="875066"/>
        <a:ext cx="1051008" cy="641902"/>
      </dsp:txXfrm>
    </dsp:sp>
    <dsp:sp modelId="{C5F0ACE3-9AB2-B740-A82C-BD259DF30A65}">
      <dsp:nvSpPr>
        <dsp:cNvPr id="0" name=""/>
        <dsp:cNvSpPr/>
      </dsp:nvSpPr>
      <dsp:spPr>
        <a:xfrm>
          <a:off x="1881320" y="684636"/>
          <a:ext cx="136368" cy="136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685"/>
              </a:lnTo>
              <a:lnTo>
                <a:pt x="136368" y="13636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3D200-5D3C-0D42-AFD9-55832E87B174}">
      <dsp:nvSpPr>
        <dsp:cNvPr id="0" name=""/>
        <dsp:cNvSpPr/>
      </dsp:nvSpPr>
      <dsp:spPr>
        <a:xfrm>
          <a:off x="2017689" y="1707400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Evolución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las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reservas</a:t>
          </a:r>
          <a:endParaRPr lang="en-US" sz="1100" kern="1200" dirty="0"/>
        </a:p>
      </dsp:txBody>
      <dsp:txXfrm>
        <a:off x="2037659" y="1727370"/>
        <a:ext cx="1051008" cy="641902"/>
      </dsp:txXfrm>
    </dsp:sp>
    <dsp:sp modelId="{5A80D75C-1FE6-B74C-821C-F6A9B26DCF27}">
      <dsp:nvSpPr>
        <dsp:cNvPr id="0" name=""/>
        <dsp:cNvSpPr/>
      </dsp:nvSpPr>
      <dsp:spPr>
        <a:xfrm>
          <a:off x="1881320" y="684636"/>
          <a:ext cx="136368" cy="221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988"/>
              </a:lnTo>
              <a:lnTo>
                <a:pt x="136368" y="22159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5E816-46C3-FF4A-A4F5-25F43C7E3C59}">
      <dsp:nvSpPr>
        <dsp:cNvPr id="0" name=""/>
        <dsp:cNvSpPr/>
      </dsp:nvSpPr>
      <dsp:spPr>
        <a:xfrm>
          <a:off x="2017689" y="2559703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Construcción</a:t>
          </a:r>
          <a:r>
            <a:rPr lang="en-US" sz="1100" kern="1200" dirty="0" smtClean="0"/>
            <a:t> de series </a:t>
          </a:r>
          <a:r>
            <a:rPr lang="en-US" sz="1100" kern="1200" dirty="0" err="1" smtClean="0"/>
            <a:t>temporales</a:t>
          </a:r>
          <a:endParaRPr lang="en-US" sz="1100" kern="1200" dirty="0"/>
        </a:p>
      </dsp:txBody>
      <dsp:txXfrm>
        <a:off x="2037659" y="2579673"/>
        <a:ext cx="1051008" cy="641902"/>
      </dsp:txXfrm>
    </dsp:sp>
    <dsp:sp modelId="{A73A7F3A-8288-9B4B-A3B4-6E31FD40C9D3}">
      <dsp:nvSpPr>
        <dsp:cNvPr id="0" name=""/>
        <dsp:cNvSpPr/>
      </dsp:nvSpPr>
      <dsp:spPr>
        <a:xfrm>
          <a:off x="3449558" y="2793"/>
          <a:ext cx="1363685" cy="681842"/>
        </a:xfrm>
        <a:prstGeom prst="roundRect">
          <a:avLst>
            <a:gd name="adj" fmla="val 10000"/>
          </a:avLst>
        </a:prstGeom>
        <a:solidFill>
          <a:srgbClr val="00006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0D23A"/>
              </a:solidFill>
            </a:rPr>
            <a:t>Modelado</a:t>
          </a:r>
          <a:endParaRPr lang="en-US" sz="1800" kern="1200" dirty="0">
            <a:solidFill>
              <a:srgbClr val="F0D23A"/>
            </a:solidFill>
          </a:endParaRPr>
        </a:p>
      </dsp:txBody>
      <dsp:txXfrm>
        <a:off x="3469528" y="22763"/>
        <a:ext cx="1323745" cy="641902"/>
      </dsp:txXfrm>
    </dsp:sp>
    <dsp:sp modelId="{79FB768B-2CDA-D245-80D6-A88DD6CE54BF}">
      <dsp:nvSpPr>
        <dsp:cNvPr id="0" name=""/>
        <dsp:cNvSpPr/>
      </dsp:nvSpPr>
      <dsp:spPr>
        <a:xfrm>
          <a:off x="3585927" y="684636"/>
          <a:ext cx="136368" cy="5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81"/>
              </a:lnTo>
              <a:lnTo>
                <a:pt x="136368" y="511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EC307-C302-9243-A8BE-C13B80AE3F56}">
      <dsp:nvSpPr>
        <dsp:cNvPr id="0" name=""/>
        <dsp:cNvSpPr/>
      </dsp:nvSpPr>
      <dsp:spPr>
        <a:xfrm>
          <a:off x="3722295" y="85509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Definición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granularidad</a:t>
          </a:r>
          <a:r>
            <a:rPr lang="en-US" sz="1100" kern="1200" dirty="0" smtClean="0"/>
            <a:t> del </a:t>
          </a:r>
          <a:r>
            <a:rPr lang="en-US" sz="1100" kern="1200" dirty="0" err="1" smtClean="0"/>
            <a:t>modelo</a:t>
          </a:r>
          <a:endParaRPr lang="en-US" sz="1100" kern="1200" dirty="0"/>
        </a:p>
      </dsp:txBody>
      <dsp:txXfrm>
        <a:off x="3742265" y="875066"/>
        <a:ext cx="1051008" cy="641902"/>
      </dsp:txXfrm>
    </dsp:sp>
    <dsp:sp modelId="{3FDE710C-1A51-B340-863A-B209990F9DDB}">
      <dsp:nvSpPr>
        <dsp:cNvPr id="0" name=""/>
        <dsp:cNvSpPr/>
      </dsp:nvSpPr>
      <dsp:spPr>
        <a:xfrm>
          <a:off x="3585927" y="684636"/>
          <a:ext cx="136368" cy="136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685"/>
              </a:lnTo>
              <a:lnTo>
                <a:pt x="136368" y="13636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0123E-4F4C-924D-869A-765ED77441DF}">
      <dsp:nvSpPr>
        <dsp:cNvPr id="0" name=""/>
        <dsp:cNvSpPr/>
      </dsp:nvSpPr>
      <dsp:spPr>
        <a:xfrm>
          <a:off x="3722295" y="1707400"/>
          <a:ext cx="1090948" cy="681842"/>
        </a:xfrm>
        <a:prstGeom prst="roundRect">
          <a:avLst>
            <a:gd name="adj" fmla="val 10000"/>
          </a:avLst>
        </a:prstGeom>
        <a:solidFill>
          <a:srgbClr val="F0D23A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6E"/>
              </a:solidFill>
            </a:rPr>
            <a:t> </a:t>
          </a:r>
          <a:r>
            <a:rPr lang="en-US" sz="1100" kern="1200" dirty="0" err="1" smtClean="0">
              <a:solidFill>
                <a:srgbClr val="00006E"/>
              </a:solidFill>
            </a:rPr>
            <a:t>Modelo</a:t>
          </a:r>
          <a:r>
            <a:rPr lang="en-US" sz="1100" kern="1200" dirty="0" smtClean="0">
              <a:solidFill>
                <a:srgbClr val="00006E"/>
              </a:solidFill>
            </a:rPr>
            <a:t>   </a:t>
          </a:r>
          <a:r>
            <a:rPr lang="en-US" sz="1100" kern="1200" dirty="0" err="1" smtClean="0">
              <a:solidFill>
                <a:srgbClr val="00006E"/>
              </a:solidFill>
            </a:rPr>
            <a:t>resumen</a:t>
          </a:r>
          <a:r>
            <a:rPr lang="en-US" sz="1100" kern="1200" dirty="0" smtClean="0">
              <a:solidFill>
                <a:srgbClr val="00006E"/>
              </a:solidFill>
            </a:rPr>
            <a:t> de </a:t>
          </a:r>
          <a:r>
            <a:rPr lang="en-US" sz="1100" kern="1200" dirty="0" err="1" smtClean="0">
              <a:solidFill>
                <a:srgbClr val="00006E"/>
              </a:solidFill>
            </a:rPr>
            <a:t>las</a:t>
          </a:r>
          <a:r>
            <a:rPr lang="en-US" sz="1100" kern="1200" dirty="0" smtClean="0">
              <a:solidFill>
                <a:srgbClr val="00006E"/>
              </a:solidFill>
            </a:rPr>
            <a:t> </a:t>
          </a:r>
          <a:r>
            <a:rPr lang="en-US" sz="1100" kern="1200" dirty="0" err="1" smtClean="0">
              <a:solidFill>
                <a:srgbClr val="00006E"/>
              </a:solidFill>
            </a:rPr>
            <a:t>reservas</a:t>
          </a:r>
          <a:endParaRPr lang="en-US" sz="1100" kern="1200" dirty="0">
            <a:solidFill>
              <a:srgbClr val="00006E"/>
            </a:solidFill>
          </a:endParaRPr>
        </a:p>
      </dsp:txBody>
      <dsp:txXfrm>
        <a:off x="3742265" y="1727370"/>
        <a:ext cx="1051008" cy="641902"/>
      </dsp:txXfrm>
    </dsp:sp>
    <dsp:sp modelId="{10D39B2A-31E0-B748-B684-BAA3B696F2DA}">
      <dsp:nvSpPr>
        <dsp:cNvPr id="0" name=""/>
        <dsp:cNvSpPr/>
      </dsp:nvSpPr>
      <dsp:spPr>
        <a:xfrm>
          <a:off x="3585927" y="684636"/>
          <a:ext cx="136368" cy="221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988"/>
              </a:lnTo>
              <a:lnTo>
                <a:pt x="136368" y="22159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510A-9669-D54E-BE98-A42060808B48}">
      <dsp:nvSpPr>
        <dsp:cNvPr id="0" name=""/>
        <dsp:cNvSpPr/>
      </dsp:nvSpPr>
      <dsp:spPr>
        <a:xfrm>
          <a:off x="3722295" y="2559703"/>
          <a:ext cx="1090948" cy="681842"/>
        </a:xfrm>
        <a:prstGeom prst="roundRect">
          <a:avLst>
            <a:gd name="adj" fmla="val 10000"/>
          </a:avLst>
        </a:prstGeom>
        <a:solidFill>
          <a:srgbClr val="F0D23A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rgbClr val="00006E"/>
              </a:solidFill>
            </a:rPr>
            <a:t>Modelo</a:t>
          </a:r>
          <a:r>
            <a:rPr lang="en-US" sz="1100" kern="1200" dirty="0" smtClean="0">
              <a:solidFill>
                <a:srgbClr val="00006E"/>
              </a:solidFill>
            </a:rPr>
            <a:t> </a:t>
          </a:r>
          <a:r>
            <a:rPr lang="en-US" sz="1100" kern="1200" dirty="0" err="1" smtClean="0">
              <a:solidFill>
                <a:srgbClr val="00006E"/>
              </a:solidFill>
            </a:rPr>
            <a:t>predictivo</a:t>
          </a:r>
          <a:endParaRPr lang="en-US" sz="1100" kern="1200" dirty="0">
            <a:solidFill>
              <a:srgbClr val="00006E"/>
            </a:solidFill>
          </a:endParaRPr>
        </a:p>
      </dsp:txBody>
      <dsp:txXfrm>
        <a:off x="3742265" y="2579673"/>
        <a:ext cx="1051008" cy="641902"/>
      </dsp:txXfrm>
    </dsp:sp>
    <dsp:sp modelId="{5C294301-CBE6-EF48-974F-2FD6E40CB040}">
      <dsp:nvSpPr>
        <dsp:cNvPr id="0" name=""/>
        <dsp:cNvSpPr/>
      </dsp:nvSpPr>
      <dsp:spPr>
        <a:xfrm>
          <a:off x="5154165" y="2793"/>
          <a:ext cx="1363685" cy="681842"/>
        </a:xfrm>
        <a:prstGeom prst="roundRect">
          <a:avLst>
            <a:gd name="adj" fmla="val 10000"/>
          </a:avLst>
        </a:prstGeom>
        <a:solidFill>
          <a:srgbClr val="00006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0D23A"/>
              </a:solidFill>
            </a:rPr>
            <a:t>Evaluación</a:t>
          </a:r>
          <a:endParaRPr lang="en-US" sz="1800" kern="1200" dirty="0">
            <a:solidFill>
              <a:srgbClr val="F0D23A"/>
            </a:solidFill>
          </a:endParaRPr>
        </a:p>
      </dsp:txBody>
      <dsp:txXfrm>
        <a:off x="5174135" y="22763"/>
        <a:ext cx="1323745" cy="641902"/>
      </dsp:txXfrm>
    </dsp:sp>
    <dsp:sp modelId="{DF3DAABE-16CD-E040-9EA6-A2ADF869EA6D}">
      <dsp:nvSpPr>
        <dsp:cNvPr id="0" name=""/>
        <dsp:cNvSpPr/>
      </dsp:nvSpPr>
      <dsp:spPr>
        <a:xfrm>
          <a:off x="5290533" y="684636"/>
          <a:ext cx="136368" cy="5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81"/>
              </a:lnTo>
              <a:lnTo>
                <a:pt x="136368" y="511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128B1-802E-2D42-89E7-50FA297FC77F}">
      <dsp:nvSpPr>
        <dsp:cNvPr id="0" name=""/>
        <dsp:cNvSpPr/>
      </dsp:nvSpPr>
      <dsp:spPr>
        <a:xfrm>
          <a:off x="5426902" y="85509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Preparación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predictores</a:t>
          </a:r>
          <a:endParaRPr lang="en-US" sz="1100" kern="1200" dirty="0"/>
        </a:p>
      </dsp:txBody>
      <dsp:txXfrm>
        <a:off x="5446872" y="875066"/>
        <a:ext cx="1051008" cy="641902"/>
      </dsp:txXfrm>
    </dsp:sp>
    <dsp:sp modelId="{118CE899-A71D-A649-A3E7-6A3ECE2C4DFA}">
      <dsp:nvSpPr>
        <dsp:cNvPr id="0" name=""/>
        <dsp:cNvSpPr/>
      </dsp:nvSpPr>
      <dsp:spPr>
        <a:xfrm>
          <a:off x="5290533" y="684636"/>
          <a:ext cx="136368" cy="136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685"/>
              </a:lnTo>
              <a:lnTo>
                <a:pt x="136368" y="13636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793EA-555D-0D43-8693-BDAB57E7F599}">
      <dsp:nvSpPr>
        <dsp:cNvPr id="0" name=""/>
        <dsp:cNvSpPr/>
      </dsp:nvSpPr>
      <dsp:spPr>
        <a:xfrm>
          <a:off x="5426902" y="1707400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Aplicación</a:t>
          </a:r>
          <a:r>
            <a:rPr lang="en-US" sz="1100" kern="1200" dirty="0" smtClean="0"/>
            <a:t> del </a:t>
          </a:r>
          <a:r>
            <a:rPr lang="en-US" sz="1100" kern="1200" dirty="0" err="1" smtClean="0"/>
            <a:t>modelo</a:t>
          </a:r>
          <a:endParaRPr lang="en-US" sz="1100" kern="1200" dirty="0"/>
        </a:p>
      </dsp:txBody>
      <dsp:txXfrm>
        <a:off x="5446872" y="1727370"/>
        <a:ext cx="1051008" cy="641902"/>
      </dsp:txXfrm>
    </dsp:sp>
    <dsp:sp modelId="{D46D58B6-F915-6940-83E3-ABB24C9DF18E}">
      <dsp:nvSpPr>
        <dsp:cNvPr id="0" name=""/>
        <dsp:cNvSpPr/>
      </dsp:nvSpPr>
      <dsp:spPr>
        <a:xfrm>
          <a:off x="5290533" y="684636"/>
          <a:ext cx="136368" cy="221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988"/>
              </a:lnTo>
              <a:lnTo>
                <a:pt x="136368" y="22159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37EDA-609F-9E40-ABE5-2F8926F7C88D}">
      <dsp:nvSpPr>
        <dsp:cNvPr id="0" name=""/>
        <dsp:cNvSpPr/>
      </dsp:nvSpPr>
      <dsp:spPr>
        <a:xfrm>
          <a:off x="5426902" y="2559703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Construcción</a:t>
          </a:r>
          <a:r>
            <a:rPr lang="en-US" sz="1100" kern="1200" dirty="0" smtClean="0"/>
            <a:t> de matrices de </a:t>
          </a:r>
          <a:r>
            <a:rPr lang="en-US" sz="1100" kern="1200" dirty="0" err="1" smtClean="0"/>
            <a:t>prueba</a:t>
          </a:r>
          <a:endParaRPr lang="en-US" sz="1100" kern="1200" dirty="0"/>
        </a:p>
      </dsp:txBody>
      <dsp:txXfrm>
        <a:off x="5446872" y="2579673"/>
        <a:ext cx="1051008" cy="641902"/>
      </dsp:txXfrm>
    </dsp:sp>
    <dsp:sp modelId="{55D46867-EA31-554D-AD5A-92064B4AFD3F}">
      <dsp:nvSpPr>
        <dsp:cNvPr id="0" name=""/>
        <dsp:cNvSpPr/>
      </dsp:nvSpPr>
      <dsp:spPr>
        <a:xfrm>
          <a:off x="6858772" y="2793"/>
          <a:ext cx="1363685" cy="681842"/>
        </a:xfrm>
        <a:prstGeom prst="roundRect">
          <a:avLst>
            <a:gd name="adj" fmla="val 10000"/>
          </a:avLst>
        </a:prstGeom>
        <a:solidFill>
          <a:srgbClr val="00006E">
            <a:alpha val="9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0D23A"/>
              </a:solidFill>
            </a:rPr>
            <a:t>Despliegue</a:t>
          </a:r>
          <a:endParaRPr lang="en-US" sz="1800" kern="1200" dirty="0">
            <a:solidFill>
              <a:srgbClr val="F0D23A"/>
            </a:solidFill>
          </a:endParaRPr>
        </a:p>
      </dsp:txBody>
      <dsp:txXfrm>
        <a:off x="6878742" y="22763"/>
        <a:ext cx="1323745" cy="641902"/>
      </dsp:txXfrm>
    </dsp:sp>
    <dsp:sp modelId="{290F1048-D025-CB4F-A141-EAF8B981B673}">
      <dsp:nvSpPr>
        <dsp:cNvPr id="0" name=""/>
        <dsp:cNvSpPr/>
      </dsp:nvSpPr>
      <dsp:spPr>
        <a:xfrm>
          <a:off x="6995140" y="684636"/>
          <a:ext cx="136368" cy="51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81"/>
              </a:lnTo>
              <a:lnTo>
                <a:pt x="136368" y="511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163B8-B2E2-9B44-AE77-AC657B27834B}">
      <dsp:nvSpPr>
        <dsp:cNvPr id="0" name=""/>
        <dsp:cNvSpPr/>
      </dsp:nvSpPr>
      <dsp:spPr>
        <a:xfrm>
          <a:off x="7131509" y="855096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Preparación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entorno</a:t>
          </a:r>
          <a:r>
            <a:rPr lang="en-US" sz="1100" kern="1200" dirty="0" smtClean="0"/>
            <a:t> local</a:t>
          </a:r>
          <a:endParaRPr lang="en-US" sz="1100" kern="1200" dirty="0"/>
        </a:p>
      </dsp:txBody>
      <dsp:txXfrm>
        <a:off x="7151479" y="875066"/>
        <a:ext cx="1051008" cy="641902"/>
      </dsp:txXfrm>
    </dsp:sp>
    <dsp:sp modelId="{C741FDEE-F9DA-314F-9C23-6B4D9108BB4D}">
      <dsp:nvSpPr>
        <dsp:cNvPr id="0" name=""/>
        <dsp:cNvSpPr/>
      </dsp:nvSpPr>
      <dsp:spPr>
        <a:xfrm>
          <a:off x="6995140" y="684636"/>
          <a:ext cx="136368" cy="136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685"/>
              </a:lnTo>
              <a:lnTo>
                <a:pt x="136368" y="13636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FBD7A-9AD9-6E43-9EE9-33BB02CCDC00}">
      <dsp:nvSpPr>
        <dsp:cNvPr id="0" name=""/>
        <dsp:cNvSpPr/>
      </dsp:nvSpPr>
      <dsp:spPr>
        <a:xfrm>
          <a:off x="7131509" y="1707400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Reporte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interactivo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para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evaluación</a:t>
          </a:r>
          <a:r>
            <a:rPr lang="en-US" sz="1100" kern="1200" dirty="0" smtClean="0"/>
            <a:t> del </a:t>
          </a:r>
          <a:r>
            <a:rPr lang="en-US" sz="1100" kern="1200" dirty="0" err="1" smtClean="0"/>
            <a:t>modelo</a:t>
          </a:r>
          <a:endParaRPr lang="en-US" sz="1100" kern="1200" dirty="0"/>
        </a:p>
      </dsp:txBody>
      <dsp:txXfrm>
        <a:off x="7151479" y="1727370"/>
        <a:ext cx="1051008" cy="641902"/>
      </dsp:txXfrm>
    </dsp:sp>
    <dsp:sp modelId="{2CC9703F-82A4-AB4F-A99F-ADED62E513E6}">
      <dsp:nvSpPr>
        <dsp:cNvPr id="0" name=""/>
        <dsp:cNvSpPr/>
      </dsp:nvSpPr>
      <dsp:spPr>
        <a:xfrm>
          <a:off x="6995140" y="684636"/>
          <a:ext cx="136368" cy="221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988"/>
              </a:lnTo>
              <a:lnTo>
                <a:pt x="136368" y="22159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B32C9-0B1A-E344-AB1E-D36B262D853F}">
      <dsp:nvSpPr>
        <dsp:cNvPr id="0" name=""/>
        <dsp:cNvSpPr/>
      </dsp:nvSpPr>
      <dsp:spPr>
        <a:xfrm>
          <a:off x="7131509" y="2559703"/>
          <a:ext cx="1090948" cy="681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6E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Diseño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interfaz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gráfica</a:t>
          </a:r>
          <a:endParaRPr lang="en-US" sz="1100" kern="1200" dirty="0"/>
        </a:p>
      </dsp:txBody>
      <dsp:txXfrm>
        <a:off x="7151479" y="2579673"/>
        <a:ext cx="1051008" cy="64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9F424-9075-5B4E-805B-0DD7DF477BAA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8EFC-ADBB-2E48-B7BD-95B96BA2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8EFC-ADBB-2E48-B7BD-95B96BA26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B64F-7C37-2144-BB64-9B9CE90B1A1C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B71A-0CF0-F047-B0B6-00F1629E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9050"/>
            <a:ext cx="7772400" cy="1470025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Modelo</a:t>
            </a:r>
            <a:r>
              <a:rPr lang="en-US" sz="4200" dirty="0" smtClean="0"/>
              <a:t> de </a:t>
            </a:r>
            <a:r>
              <a:rPr lang="en-US" sz="4200" dirty="0" err="1" smtClean="0"/>
              <a:t>tarificación</a:t>
            </a:r>
            <a:r>
              <a:rPr lang="en-US" sz="4200" dirty="0" smtClean="0"/>
              <a:t> </a:t>
            </a:r>
            <a:r>
              <a:rPr lang="en-US" sz="4200" dirty="0" err="1" smtClean="0"/>
              <a:t>basado</a:t>
            </a:r>
            <a:r>
              <a:rPr lang="en-US" sz="4200" dirty="0" smtClean="0"/>
              <a:t> en Yield Management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5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00008D"/>
                </a:solidFill>
              </a:rPr>
              <a:t>Predicción</a:t>
            </a:r>
            <a:r>
              <a:rPr lang="en-US" dirty="0" smtClean="0">
                <a:solidFill>
                  <a:srgbClr val="00008D"/>
                </a:solidFill>
              </a:rPr>
              <a:t> de </a:t>
            </a:r>
            <a:r>
              <a:rPr lang="en-US" dirty="0" err="1" smtClean="0">
                <a:solidFill>
                  <a:srgbClr val="00008D"/>
                </a:solidFill>
              </a:rPr>
              <a:t>curvas</a:t>
            </a:r>
            <a:r>
              <a:rPr lang="en-US" dirty="0" smtClean="0">
                <a:solidFill>
                  <a:srgbClr val="00008D"/>
                </a:solidFill>
              </a:rPr>
              <a:t> de Pick-Up</a:t>
            </a:r>
          </a:p>
          <a:p>
            <a:r>
              <a:rPr lang="en-US" sz="2400" dirty="0" smtClean="0">
                <a:solidFill>
                  <a:srgbClr val="00008D"/>
                </a:solidFill>
              </a:rPr>
              <a:t>(</a:t>
            </a:r>
            <a:r>
              <a:rPr lang="en-US" sz="2400" dirty="0" err="1" smtClean="0">
                <a:solidFill>
                  <a:srgbClr val="00008D"/>
                </a:solidFill>
              </a:rPr>
              <a:t>Primera</a:t>
            </a:r>
            <a:r>
              <a:rPr lang="en-US" sz="2400" dirty="0" smtClean="0">
                <a:solidFill>
                  <a:srgbClr val="00008D"/>
                </a:solidFill>
              </a:rPr>
              <a:t> </a:t>
            </a:r>
            <a:r>
              <a:rPr lang="en-US" sz="2400" dirty="0" err="1" smtClean="0">
                <a:solidFill>
                  <a:srgbClr val="00008D"/>
                </a:solidFill>
              </a:rPr>
              <a:t>iteración</a:t>
            </a:r>
            <a:r>
              <a:rPr lang="en-US" sz="2400" dirty="0" smtClean="0">
                <a:solidFill>
                  <a:srgbClr val="00008D"/>
                </a:solidFill>
              </a:rPr>
              <a:t> del </a:t>
            </a:r>
            <a:r>
              <a:rPr lang="en-US" sz="2400" dirty="0" err="1" smtClean="0">
                <a:solidFill>
                  <a:srgbClr val="00008D"/>
                </a:solidFill>
              </a:rPr>
              <a:t>modelo</a:t>
            </a:r>
            <a:r>
              <a:rPr lang="en-US" sz="2400" dirty="0" smtClean="0">
                <a:solidFill>
                  <a:srgbClr val="00008D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8D"/>
                </a:solidFill>
              </a:rPr>
              <a:t>9 de </a:t>
            </a:r>
            <a:r>
              <a:rPr lang="en-US" sz="2400" dirty="0" err="1" smtClean="0">
                <a:solidFill>
                  <a:srgbClr val="00008D"/>
                </a:solidFill>
              </a:rPr>
              <a:t>julio</a:t>
            </a:r>
            <a:r>
              <a:rPr lang="en-US" sz="2400" dirty="0" smtClean="0">
                <a:solidFill>
                  <a:srgbClr val="00008D"/>
                </a:solidFill>
              </a:rPr>
              <a:t> de 2015</a:t>
            </a:r>
            <a:endParaRPr lang="en-US" sz="2400" dirty="0">
              <a:solidFill>
                <a:srgbClr val="00008D"/>
              </a:solidFill>
            </a:endParaRPr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495300"/>
            <a:ext cx="5080000" cy="1371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10524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00008D"/>
                </a:solidFill>
              </a:rPr>
              <a:t>Entrenamiento</a:t>
            </a:r>
            <a:r>
              <a:rPr lang="en-US" sz="2800" dirty="0">
                <a:solidFill>
                  <a:srgbClr val="00008D"/>
                </a:solidFill>
              </a:rPr>
              <a:t> de </a:t>
            </a:r>
            <a:r>
              <a:rPr lang="en-US" sz="2800" dirty="0" err="1">
                <a:solidFill>
                  <a:srgbClr val="00008D"/>
                </a:solidFill>
              </a:rPr>
              <a:t>modelo</a:t>
            </a:r>
            <a:r>
              <a:rPr lang="en-US" sz="2800" dirty="0">
                <a:solidFill>
                  <a:srgbClr val="00008D"/>
                </a:solidFill>
              </a:rPr>
              <a:t> de </a:t>
            </a:r>
            <a:r>
              <a:rPr lang="en-US" sz="2800" dirty="0" err="1">
                <a:solidFill>
                  <a:srgbClr val="00008D"/>
                </a:solidFill>
              </a:rPr>
              <a:t>predicción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pic>
        <p:nvPicPr>
          <p:cNvPr id="8" name="Picture 7" descr="resumen_curv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10656"/>
            <a:ext cx="69596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Validación</a:t>
            </a:r>
            <a:r>
              <a:rPr lang="en-US" sz="2800" dirty="0" smtClean="0">
                <a:solidFill>
                  <a:srgbClr val="00008D"/>
                </a:solidFill>
              </a:rPr>
              <a:t> </a:t>
            </a:r>
            <a:r>
              <a:rPr lang="en-US" sz="2800" dirty="0">
                <a:solidFill>
                  <a:srgbClr val="00008D"/>
                </a:solidFill>
              </a:rPr>
              <a:t>de </a:t>
            </a:r>
            <a:r>
              <a:rPr lang="en-US" sz="2800" dirty="0" err="1">
                <a:solidFill>
                  <a:srgbClr val="00008D"/>
                </a:solidFill>
              </a:rPr>
              <a:t>modelo</a:t>
            </a:r>
            <a:r>
              <a:rPr lang="en-US" sz="2800" dirty="0">
                <a:solidFill>
                  <a:srgbClr val="00008D"/>
                </a:solidFill>
              </a:rPr>
              <a:t> de </a:t>
            </a:r>
            <a:r>
              <a:rPr lang="en-US" sz="2800" dirty="0" err="1">
                <a:solidFill>
                  <a:srgbClr val="00008D"/>
                </a:solidFill>
              </a:rPr>
              <a:t>predicción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27740"/>
              </p:ext>
            </p:extLst>
          </p:nvPr>
        </p:nvGraphicFramePr>
        <p:xfrm>
          <a:off x="457200" y="1253077"/>
          <a:ext cx="8314271" cy="4968096"/>
        </p:xfrm>
        <a:graphic>
          <a:graphicData uri="http://schemas.openxmlformats.org/drawingml/2006/table">
            <a:tbl>
              <a:tblPr/>
              <a:tblGrid>
                <a:gridCol w="676380"/>
                <a:gridCol w="759626"/>
                <a:gridCol w="676380"/>
                <a:gridCol w="676380"/>
                <a:gridCol w="676380"/>
                <a:gridCol w="676380"/>
                <a:gridCol w="676380"/>
                <a:gridCol w="676380"/>
                <a:gridCol w="676380"/>
                <a:gridCol w="676380"/>
                <a:gridCol w="676380"/>
                <a:gridCol w="114465"/>
                <a:gridCol w="676380"/>
              </a:tblGrid>
              <a:tr h="192856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MATRIZ DE PRUEBAS CEMID</a:t>
                      </a: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20-May</a:t>
                      </a: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8-Jun / Nueva Variable Occ</a:t>
                      </a: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1-Jul / Nuevas Variables </a:t>
                      </a: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Días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días de anticipación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días de anticipación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días de anticipación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Real (CN)</a:t>
                      </a:r>
                    </a:p>
                  </a:txBody>
                  <a:tcPr marL="9063" marR="9063" marT="90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33"/>
                    </a:solid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Día Semana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Inferior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Superior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Inferior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Superior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Inferior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Puntual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Superior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Jueves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Viernes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Sábado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Domingo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Miércoles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Jueves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30-Apr-2015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Viernes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Sábado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Domingo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Miércoles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Jueves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Viernes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Sábado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Domingo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Miércoles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Jueves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Viernes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Sábado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Domingo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2DCDB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upDiag">
                      <a:fgClr>
                        <a:srgbClr val="FFCC33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Miércoles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20-May-2015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063" marR="9063" marT="9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063" marR="9063" marT="9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1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00008D"/>
                </a:solidFill>
              </a:rPr>
              <a:t>Resultados</a:t>
            </a:r>
            <a:r>
              <a:rPr lang="en-US" sz="2800" dirty="0">
                <a:solidFill>
                  <a:srgbClr val="00008D"/>
                </a:solidFill>
              </a:rPr>
              <a:t> del </a:t>
            </a:r>
            <a:r>
              <a:rPr lang="en-US" sz="2800" dirty="0" err="1">
                <a:solidFill>
                  <a:srgbClr val="00008D"/>
                </a:solidFill>
              </a:rPr>
              <a:t>robustecimiento</a:t>
            </a:r>
            <a:r>
              <a:rPr lang="en-US" sz="2800" dirty="0">
                <a:solidFill>
                  <a:srgbClr val="00008D"/>
                </a:solidFill>
              </a:rPr>
              <a:t> del </a:t>
            </a:r>
            <a:r>
              <a:rPr lang="en-US" sz="2800" dirty="0" err="1">
                <a:solidFill>
                  <a:srgbClr val="00008D"/>
                </a:solidFill>
              </a:rPr>
              <a:t>modelo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El </a:t>
            </a:r>
            <a:r>
              <a:rPr lang="en-US" sz="1800" dirty="0" err="1" smtClean="0">
                <a:solidFill>
                  <a:srgbClr val="00006E"/>
                </a:solidFill>
              </a:rPr>
              <a:t>modelo</a:t>
            </a:r>
            <a:r>
              <a:rPr lang="en-US" sz="1800" dirty="0" smtClean="0">
                <a:solidFill>
                  <a:srgbClr val="00006E"/>
                </a:solidFill>
              </a:rPr>
              <a:t> se </a:t>
            </a:r>
            <a:r>
              <a:rPr lang="en-US" sz="1800" dirty="0" err="1" smtClean="0">
                <a:solidFill>
                  <a:srgbClr val="00006E"/>
                </a:solidFill>
              </a:rPr>
              <a:t>cambión</a:t>
            </a:r>
            <a:r>
              <a:rPr lang="en-US" sz="1800" dirty="0" smtClean="0">
                <a:solidFill>
                  <a:srgbClr val="00006E"/>
                </a:solidFill>
              </a:rPr>
              <a:t> en </a:t>
            </a:r>
            <a:r>
              <a:rPr lang="en-US" sz="1800" dirty="0" err="1" smtClean="0">
                <a:solidFill>
                  <a:srgbClr val="00006E"/>
                </a:solidFill>
              </a:rPr>
              <a:t>función</a:t>
            </a:r>
            <a:r>
              <a:rPr lang="en-US" sz="1800" dirty="0" smtClean="0">
                <a:solidFill>
                  <a:srgbClr val="00006E"/>
                </a:solidFill>
              </a:rPr>
              <a:t> del </a:t>
            </a:r>
            <a:r>
              <a:rPr lang="en-US" sz="1800" dirty="0" err="1" smtClean="0">
                <a:solidFill>
                  <a:srgbClr val="00006E"/>
                </a:solidFill>
              </a:rPr>
              <a:t>ajuste</a:t>
            </a:r>
            <a:r>
              <a:rPr lang="en-US" sz="1800" dirty="0" smtClean="0">
                <a:solidFill>
                  <a:srgbClr val="00006E"/>
                </a:solidFill>
              </a:rPr>
              <a:t> del </a:t>
            </a:r>
            <a:r>
              <a:rPr lang="en-US" sz="1800" dirty="0" err="1" smtClean="0">
                <a:solidFill>
                  <a:srgbClr val="00006E"/>
                </a:solidFill>
              </a:rPr>
              <a:t>modelo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cada</a:t>
            </a:r>
            <a:r>
              <a:rPr lang="en-US" sz="1800" dirty="0" smtClean="0">
                <a:solidFill>
                  <a:srgbClr val="00006E"/>
                </a:solidFill>
              </a:rPr>
              <a:t> hotel.</a:t>
            </a:r>
          </a:p>
          <a:p>
            <a:pPr lvl="1"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Se </a:t>
            </a:r>
            <a:r>
              <a:rPr lang="en-US" sz="1800" dirty="0" err="1" smtClean="0">
                <a:solidFill>
                  <a:srgbClr val="00006E"/>
                </a:solidFill>
              </a:rPr>
              <a:t>incluye</a:t>
            </a:r>
            <a:r>
              <a:rPr lang="en-US" sz="1800" dirty="0" smtClean="0">
                <a:solidFill>
                  <a:srgbClr val="00006E"/>
                </a:solidFill>
              </a:rPr>
              <a:t> un </a:t>
            </a:r>
            <a:r>
              <a:rPr lang="en-US" sz="1800" dirty="0" err="1" smtClean="0">
                <a:solidFill>
                  <a:srgbClr val="00006E"/>
                </a:solidFill>
              </a:rPr>
              <a:t>parámetro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adicional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que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hace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más</a:t>
            </a:r>
            <a:r>
              <a:rPr lang="en-US" sz="1800" dirty="0" smtClean="0">
                <a:solidFill>
                  <a:srgbClr val="00006E"/>
                </a:solidFill>
              </a:rPr>
              <a:t> flexible la </a:t>
            </a:r>
            <a:r>
              <a:rPr lang="en-US" sz="1800" dirty="0" err="1" smtClean="0">
                <a:solidFill>
                  <a:srgbClr val="00006E"/>
                </a:solidFill>
              </a:rPr>
              <a:t>curva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que</a:t>
            </a:r>
            <a:r>
              <a:rPr lang="en-US" sz="1800" dirty="0" smtClean="0">
                <a:solidFill>
                  <a:srgbClr val="00006E"/>
                </a:solidFill>
              </a:rPr>
              <a:t> se </a:t>
            </a:r>
            <a:r>
              <a:rPr lang="en-US" sz="1800" dirty="0" err="1" smtClean="0">
                <a:solidFill>
                  <a:srgbClr val="00006E"/>
                </a:solidFill>
              </a:rPr>
              <a:t>utiliza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predicción</a:t>
            </a:r>
            <a:r>
              <a:rPr lang="en-US" sz="1800" dirty="0" smtClean="0">
                <a:solidFill>
                  <a:srgbClr val="00006E"/>
                </a:solidFill>
              </a:rPr>
              <a:t>.</a:t>
            </a:r>
          </a:p>
          <a:p>
            <a:pPr lvl="1"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Se </a:t>
            </a:r>
            <a:r>
              <a:rPr lang="en-US" sz="1800" dirty="0" err="1" smtClean="0">
                <a:solidFill>
                  <a:srgbClr val="00006E"/>
                </a:solidFill>
              </a:rPr>
              <a:t>cambian</a:t>
            </a:r>
            <a:r>
              <a:rPr lang="en-US" sz="1800" dirty="0" smtClean="0">
                <a:solidFill>
                  <a:srgbClr val="00006E"/>
                </a:solidFill>
              </a:rPr>
              <a:t> los </a:t>
            </a:r>
            <a:r>
              <a:rPr lang="en-US" sz="1800" dirty="0" err="1" smtClean="0">
                <a:solidFill>
                  <a:srgbClr val="00006E"/>
                </a:solidFill>
              </a:rPr>
              <a:t>periodos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explotar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predicción</a:t>
            </a:r>
            <a:r>
              <a:rPr lang="en-US" sz="1800" dirty="0" smtClean="0">
                <a:solidFill>
                  <a:srgbClr val="00006E"/>
                </a:solidFill>
              </a:rPr>
              <a:t> en </a:t>
            </a:r>
            <a:r>
              <a:rPr lang="en-US" sz="1800" dirty="0" err="1" smtClean="0">
                <a:solidFill>
                  <a:srgbClr val="00006E"/>
                </a:solidFill>
              </a:rPr>
              <a:t>función</a:t>
            </a:r>
            <a:r>
              <a:rPr lang="en-US" sz="1800" dirty="0" smtClean="0">
                <a:solidFill>
                  <a:srgbClr val="00006E"/>
                </a:solidFill>
              </a:rPr>
              <a:t> del hotel</a:t>
            </a:r>
          </a:p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Las variables </a:t>
            </a:r>
            <a:r>
              <a:rPr lang="en-US" sz="1800" dirty="0" err="1" smtClean="0">
                <a:solidFill>
                  <a:srgbClr val="00006E"/>
                </a:solidFill>
              </a:rPr>
              <a:t>que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explican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predicción</a:t>
            </a:r>
            <a:r>
              <a:rPr lang="en-US" sz="1800" dirty="0" smtClean="0">
                <a:solidFill>
                  <a:srgbClr val="00006E"/>
                </a:solidFill>
              </a:rPr>
              <a:t> de </a:t>
            </a:r>
            <a:r>
              <a:rPr lang="en-US" sz="1800" dirty="0" err="1" smtClean="0">
                <a:solidFill>
                  <a:srgbClr val="00006E"/>
                </a:solidFill>
              </a:rPr>
              <a:t>las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reservas</a:t>
            </a:r>
            <a:r>
              <a:rPr lang="en-US" sz="1800" dirty="0" smtClean="0">
                <a:solidFill>
                  <a:srgbClr val="00006E"/>
                </a:solidFill>
              </a:rPr>
              <a:t> son </a:t>
            </a:r>
            <a:r>
              <a:rPr lang="en-US" sz="1800" dirty="0" err="1" smtClean="0">
                <a:solidFill>
                  <a:srgbClr val="00006E"/>
                </a:solidFill>
              </a:rPr>
              <a:t>distintas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lograr</a:t>
            </a:r>
            <a:r>
              <a:rPr lang="en-US" sz="1800" dirty="0" smtClean="0">
                <a:solidFill>
                  <a:srgbClr val="00006E"/>
                </a:solidFill>
              </a:rPr>
              <a:t> el </a:t>
            </a:r>
            <a:r>
              <a:rPr lang="en-US" sz="1800" dirty="0" err="1" smtClean="0">
                <a:solidFill>
                  <a:srgbClr val="00006E"/>
                </a:solidFill>
              </a:rPr>
              <a:t>ajuste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óptimo</a:t>
            </a:r>
            <a:endParaRPr lang="en-US" sz="1800" dirty="0" smtClean="0">
              <a:solidFill>
                <a:srgbClr val="00006E"/>
              </a:solidFill>
            </a:endParaRPr>
          </a:p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Se </a:t>
            </a:r>
            <a:r>
              <a:rPr lang="en-US" sz="1800" dirty="0" err="1" smtClean="0">
                <a:solidFill>
                  <a:srgbClr val="00006E"/>
                </a:solidFill>
              </a:rPr>
              <a:t>han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ampliado</a:t>
            </a:r>
            <a:r>
              <a:rPr lang="en-US" sz="1800" dirty="0" smtClean="0">
                <a:solidFill>
                  <a:srgbClr val="00006E"/>
                </a:solidFill>
              </a:rPr>
              <a:t> los </a:t>
            </a:r>
            <a:r>
              <a:rPr lang="en-US" sz="1800" dirty="0" err="1" smtClean="0">
                <a:solidFill>
                  <a:srgbClr val="00006E"/>
                </a:solidFill>
              </a:rPr>
              <a:t>rangos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el </a:t>
            </a:r>
            <a:r>
              <a:rPr lang="en-US" sz="1800" dirty="0" err="1" smtClean="0">
                <a:solidFill>
                  <a:srgbClr val="00006E"/>
                </a:solidFill>
              </a:rPr>
              <a:t>entrenamiento</a:t>
            </a:r>
            <a:r>
              <a:rPr lang="en-US" sz="1800" dirty="0" smtClean="0">
                <a:solidFill>
                  <a:srgbClr val="00006E"/>
                </a:solidFill>
              </a:rPr>
              <a:t> del </a:t>
            </a:r>
            <a:r>
              <a:rPr lang="en-US" sz="1800" dirty="0" err="1" smtClean="0">
                <a:solidFill>
                  <a:srgbClr val="00006E"/>
                </a:solidFill>
              </a:rPr>
              <a:t>modelo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predictivo</a:t>
            </a:r>
            <a:r>
              <a:rPr lang="en-US" sz="1800" dirty="0" smtClean="0">
                <a:solidFill>
                  <a:srgbClr val="00006E"/>
                </a:solidFill>
              </a:rPr>
              <a:t>. </a:t>
            </a:r>
          </a:p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s-ES_tradnl" sz="1800" dirty="0" smtClean="0">
                <a:solidFill>
                  <a:srgbClr val="00006E"/>
                </a:solidFill>
              </a:rPr>
              <a:t>Se han probado variables exógenas para determinar la predicción.</a:t>
            </a:r>
          </a:p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s-MX" sz="1800" dirty="0" smtClean="0">
                <a:solidFill>
                  <a:srgbClr val="00006E"/>
                </a:solidFill>
              </a:rPr>
              <a:t>Se incluyen variables que nos permita identificar la demanda censurada por cuestiones operativas.</a:t>
            </a:r>
          </a:p>
        </p:txBody>
      </p:sp>
    </p:spTree>
    <p:extLst>
      <p:ext uri="{BB962C8B-B14F-4D97-AF65-F5344CB8AC3E}">
        <p14:creationId xmlns:p14="http://schemas.microsoft.com/office/powerpoint/2010/main" val="21081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Cronograma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91072" y="1864173"/>
            <a:ext cx="2015066" cy="1845734"/>
          </a:xfrm>
          <a:prstGeom prst="homePlate">
            <a:avLst>
              <a:gd name="adj" fmla="val 26147"/>
            </a:avLst>
          </a:prstGeom>
          <a:solidFill>
            <a:srgbClr val="00008D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F0D23A"/>
                </a:solidFill>
              </a:rPr>
              <a:t>1ª </a:t>
            </a:r>
            <a:r>
              <a:rPr lang="en-US" b="1" dirty="0" err="1" smtClean="0">
                <a:solidFill>
                  <a:srgbClr val="F0D23A"/>
                </a:solidFill>
              </a:rPr>
              <a:t>Fase</a:t>
            </a:r>
            <a:endParaRPr lang="en-US" b="1" dirty="0" smtClean="0">
              <a:solidFill>
                <a:srgbClr val="F0D23A"/>
              </a:solidFill>
            </a:endParaRPr>
          </a:p>
          <a:p>
            <a:pPr algn="ctr"/>
            <a:endParaRPr lang="en-US" sz="1000" b="1" dirty="0">
              <a:solidFill>
                <a:srgbClr val="F0D23A"/>
              </a:solidFill>
            </a:endParaRPr>
          </a:p>
          <a:p>
            <a:r>
              <a:rPr lang="en-US" dirty="0" smtClean="0">
                <a:solidFill>
                  <a:srgbClr val="F0D23A"/>
                </a:solidFill>
              </a:rPr>
              <a:t>1ª </a:t>
            </a:r>
            <a:r>
              <a:rPr lang="en-US" dirty="0" err="1" smtClean="0">
                <a:solidFill>
                  <a:srgbClr val="F0D23A"/>
                </a:solidFill>
              </a:rPr>
              <a:t>Iteración</a:t>
            </a:r>
            <a:r>
              <a:rPr lang="en-US" dirty="0" smtClean="0">
                <a:solidFill>
                  <a:srgbClr val="F0D23A"/>
                </a:solidFill>
              </a:rPr>
              <a:t> del </a:t>
            </a:r>
            <a:r>
              <a:rPr lang="en-US" dirty="0" err="1" smtClean="0">
                <a:solidFill>
                  <a:srgbClr val="F0D23A"/>
                </a:solidFill>
              </a:rPr>
              <a:t>Modelo</a:t>
            </a:r>
            <a:r>
              <a:rPr lang="en-US" dirty="0" smtClean="0">
                <a:solidFill>
                  <a:srgbClr val="F0D23A"/>
                </a:solidFill>
              </a:rPr>
              <a:t> de </a:t>
            </a:r>
            <a:r>
              <a:rPr lang="en-US" dirty="0" err="1" smtClean="0">
                <a:solidFill>
                  <a:srgbClr val="F0D23A"/>
                </a:solidFill>
              </a:rPr>
              <a:t>predicción</a:t>
            </a:r>
            <a:r>
              <a:rPr lang="en-US" dirty="0" smtClean="0">
                <a:solidFill>
                  <a:srgbClr val="F0D23A"/>
                </a:solidFill>
              </a:rPr>
              <a:t> de </a:t>
            </a:r>
            <a:r>
              <a:rPr lang="en-US" dirty="0" err="1" smtClean="0">
                <a:solidFill>
                  <a:srgbClr val="F0D23A"/>
                </a:solidFill>
              </a:rPr>
              <a:t>demanda</a:t>
            </a:r>
            <a:r>
              <a:rPr lang="en-US" dirty="0" smtClean="0">
                <a:solidFill>
                  <a:srgbClr val="F0D23A"/>
                </a:solidFill>
              </a:rPr>
              <a:t> (</a:t>
            </a:r>
            <a:r>
              <a:rPr lang="en-US" dirty="0" err="1" smtClean="0">
                <a:solidFill>
                  <a:srgbClr val="F0D23A"/>
                </a:solidFill>
              </a:rPr>
              <a:t>algoritmo</a:t>
            </a:r>
            <a:r>
              <a:rPr lang="en-US" dirty="0" smtClean="0">
                <a:solidFill>
                  <a:srgbClr val="F0D23A"/>
                </a:solidFill>
              </a:rPr>
              <a:t> base)</a:t>
            </a:r>
            <a:endParaRPr lang="en-US" dirty="0">
              <a:solidFill>
                <a:srgbClr val="F0D23A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150548" y="1864173"/>
            <a:ext cx="2387600" cy="1845734"/>
          </a:xfrm>
          <a:prstGeom prst="chevron">
            <a:avLst>
              <a:gd name="adj" fmla="val 27065"/>
            </a:avLst>
          </a:prstGeom>
          <a:solidFill>
            <a:srgbClr val="F0D23A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solidFill>
                  <a:srgbClr val="00008D"/>
                </a:solidFill>
              </a:rPr>
              <a:t>Etapa</a:t>
            </a:r>
            <a:r>
              <a:rPr lang="en-US" b="1" dirty="0" smtClean="0">
                <a:solidFill>
                  <a:srgbClr val="00008D"/>
                </a:solidFill>
              </a:rPr>
              <a:t> 1</a:t>
            </a:r>
          </a:p>
          <a:p>
            <a:pPr algn="ctr"/>
            <a:r>
              <a:rPr lang="en-US" sz="1000" b="1" dirty="0" smtClean="0">
                <a:solidFill>
                  <a:srgbClr val="00008D"/>
                </a:solidFill>
              </a:rPr>
              <a:t>Fin 31/08/2015</a:t>
            </a:r>
          </a:p>
          <a:p>
            <a:r>
              <a:rPr lang="en-US" dirty="0" err="1" smtClean="0">
                <a:solidFill>
                  <a:srgbClr val="00008D"/>
                </a:solidFill>
              </a:rPr>
              <a:t>Robustecimiento</a:t>
            </a:r>
            <a:r>
              <a:rPr lang="en-US" dirty="0" smtClean="0">
                <a:solidFill>
                  <a:srgbClr val="00008D"/>
                </a:solidFill>
              </a:rPr>
              <a:t> y auto-</a:t>
            </a:r>
            <a:r>
              <a:rPr lang="en-US" dirty="0" err="1" smtClean="0">
                <a:solidFill>
                  <a:srgbClr val="00008D"/>
                </a:solidFill>
              </a:rPr>
              <a:t>matización</a:t>
            </a:r>
            <a:r>
              <a:rPr lang="en-US" dirty="0" smtClean="0">
                <a:solidFill>
                  <a:srgbClr val="00008D"/>
                </a:solidFill>
              </a:rPr>
              <a:t> </a:t>
            </a:r>
            <a:r>
              <a:rPr lang="en-US" dirty="0">
                <a:solidFill>
                  <a:srgbClr val="00008D"/>
                </a:solidFill>
              </a:rPr>
              <a:t>del </a:t>
            </a:r>
            <a:r>
              <a:rPr lang="en-US" dirty="0" err="1" smtClean="0">
                <a:solidFill>
                  <a:srgbClr val="00008D"/>
                </a:solidFill>
              </a:rPr>
              <a:t>Modelo</a:t>
            </a:r>
            <a:endParaRPr lang="en-US" sz="1000" b="1" dirty="0">
              <a:solidFill>
                <a:srgbClr val="00008D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250282" y="1864176"/>
            <a:ext cx="2387600" cy="1845734"/>
          </a:xfrm>
          <a:prstGeom prst="chevron">
            <a:avLst>
              <a:gd name="adj" fmla="val 27065"/>
            </a:avLst>
          </a:prstGeom>
          <a:solidFill>
            <a:srgbClr val="F0D23A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solidFill>
                  <a:srgbClr val="00008D"/>
                </a:solidFill>
              </a:rPr>
              <a:t>Etapa</a:t>
            </a:r>
            <a:r>
              <a:rPr lang="en-US" b="1" dirty="0" smtClean="0">
                <a:solidFill>
                  <a:srgbClr val="00008D"/>
                </a:solidFill>
              </a:rPr>
              <a:t> 2</a:t>
            </a:r>
          </a:p>
          <a:p>
            <a:pPr algn="ctr"/>
            <a:r>
              <a:rPr lang="en-US" sz="1000" b="1" dirty="0">
                <a:solidFill>
                  <a:srgbClr val="00008D"/>
                </a:solidFill>
              </a:rPr>
              <a:t>Fin </a:t>
            </a:r>
            <a:r>
              <a:rPr lang="en-US" sz="1000" b="1" dirty="0" smtClean="0">
                <a:solidFill>
                  <a:srgbClr val="00008D"/>
                </a:solidFill>
              </a:rPr>
              <a:t>30/10/2015</a:t>
            </a:r>
            <a:endParaRPr lang="en-US" sz="1000" b="1" dirty="0">
              <a:solidFill>
                <a:srgbClr val="00008D"/>
              </a:solidFill>
            </a:endParaRPr>
          </a:p>
          <a:p>
            <a:pPr algn="ctr"/>
            <a:r>
              <a:rPr lang="en-US" dirty="0" err="1" smtClean="0">
                <a:solidFill>
                  <a:srgbClr val="00008D"/>
                </a:solidFill>
              </a:rPr>
              <a:t>Generaliza-ción</a:t>
            </a:r>
            <a:r>
              <a:rPr lang="en-US" dirty="0" smtClean="0">
                <a:solidFill>
                  <a:srgbClr val="00008D"/>
                </a:solidFill>
              </a:rPr>
              <a:t> a </a:t>
            </a:r>
            <a:r>
              <a:rPr lang="en-US" dirty="0" err="1" smtClean="0">
                <a:solidFill>
                  <a:srgbClr val="00008D"/>
                </a:solidFill>
              </a:rPr>
              <a:t>todos</a:t>
            </a:r>
            <a:r>
              <a:rPr lang="en-US" dirty="0" smtClean="0">
                <a:solidFill>
                  <a:srgbClr val="00008D"/>
                </a:solidFill>
              </a:rPr>
              <a:t> los </a:t>
            </a:r>
            <a:r>
              <a:rPr lang="en-US" dirty="0" err="1" smtClean="0">
                <a:solidFill>
                  <a:srgbClr val="00008D"/>
                </a:solidFill>
              </a:rPr>
              <a:t>hoteles</a:t>
            </a:r>
            <a:r>
              <a:rPr lang="en-US" dirty="0" smtClean="0">
                <a:solidFill>
                  <a:srgbClr val="00008D"/>
                </a:solidFill>
              </a:rPr>
              <a:t> de la </a:t>
            </a:r>
            <a:r>
              <a:rPr lang="en-US" dirty="0" err="1" smtClean="0">
                <a:solidFill>
                  <a:srgbClr val="00008D"/>
                </a:solidFill>
              </a:rPr>
              <a:t>cadena</a:t>
            </a:r>
            <a:endParaRPr lang="en-US" dirty="0">
              <a:solidFill>
                <a:srgbClr val="00008D"/>
              </a:solidFill>
            </a:endParaRPr>
          </a:p>
          <a:p>
            <a:pPr algn="ctr"/>
            <a:endParaRPr lang="en-US" b="1" dirty="0">
              <a:solidFill>
                <a:srgbClr val="00008D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330954" y="1864173"/>
            <a:ext cx="2387600" cy="1845734"/>
          </a:xfrm>
          <a:prstGeom prst="chevron">
            <a:avLst>
              <a:gd name="adj" fmla="val 27065"/>
            </a:avLst>
          </a:prstGeom>
          <a:solidFill>
            <a:srgbClr val="F0D23A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 smtClean="0">
                <a:solidFill>
                  <a:srgbClr val="00008D"/>
                </a:solidFill>
              </a:rPr>
              <a:t>Etapa</a:t>
            </a:r>
            <a:r>
              <a:rPr lang="en-US" b="1" dirty="0" smtClean="0">
                <a:solidFill>
                  <a:srgbClr val="00008D"/>
                </a:solidFill>
              </a:rPr>
              <a:t> 3</a:t>
            </a:r>
          </a:p>
          <a:p>
            <a:pPr algn="ctr"/>
            <a:r>
              <a:rPr lang="en-US" sz="1000" b="1" dirty="0">
                <a:solidFill>
                  <a:srgbClr val="00008D"/>
                </a:solidFill>
              </a:rPr>
              <a:t>Fin </a:t>
            </a:r>
            <a:r>
              <a:rPr lang="en-US" sz="1000" b="1" dirty="0" smtClean="0">
                <a:solidFill>
                  <a:srgbClr val="00008D"/>
                </a:solidFill>
              </a:rPr>
              <a:t>30/11/2015</a:t>
            </a:r>
            <a:endParaRPr lang="en-US" sz="1000" b="1" dirty="0">
              <a:solidFill>
                <a:srgbClr val="00008D"/>
              </a:solidFill>
            </a:endParaRPr>
          </a:p>
          <a:p>
            <a:pPr algn="ctr"/>
            <a:r>
              <a:rPr lang="en-US" dirty="0" err="1" smtClean="0">
                <a:solidFill>
                  <a:srgbClr val="00008D"/>
                </a:solidFill>
              </a:rPr>
              <a:t>Reglas</a:t>
            </a:r>
            <a:r>
              <a:rPr lang="en-US" dirty="0" smtClean="0">
                <a:solidFill>
                  <a:srgbClr val="00008D"/>
                </a:solidFill>
              </a:rPr>
              <a:t> de</a:t>
            </a:r>
          </a:p>
          <a:p>
            <a:pPr algn="ctr"/>
            <a:r>
              <a:rPr lang="en-US" dirty="0" err="1" smtClean="0">
                <a:solidFill>
                  <a:srgbClr val="00008D"/>
                </a:solidFill>
              </a:rPr>
              <a:t>Negocio</a:t>
            </a:r>
            <a:r>
              <a:rPr lang="en-US" dirty="0" smtClean="0">
                <a:solidFill>
                  <a:srgbClr val="00008D"/>
                </a:solidFill>
              </a:rPr>
              <a:t> </a:t>
            </a:r>
            <a:r>
              <a:rPr lang="en-US" dirty="0" err="1" smtClean="0">
                <a:solidFill>
                  <a:srgbClr val="00008D"/>
                </a:solidFill>
              </a:rPr>
              <a:t>para</a:t>
            </a:r>
            <a:r>
              <a:rPr lang="en-US" dirty="0" smtClean="0">
                <a:solidFill>
                  <a:srgbClr val="00008D"/>
                </a:solidFill>
              </a:rPr>
              <a:t> Yield </a:t>
            </a:r>
            <a:r>
              <a:rPr lang="en-US" dirty="0" err="1" smtClean="0">
                <a:solidFill>
                  <a:srgbClr val="00008D"/>
                </a:solidFill>
              </a:rPr>
              <a:t>Mngmt</a:t>
            </a:r>
            <a:endParaRPr lang="en-US" dirty="0">
              <a:solidFill>
                <a:srgbClr val="00008D"/>
              </a:solidFill>
            </a:endParaRPr>
          </a:p>
          <a:p>
            <a:pPr algn="ctr"/>
            <a:endParaRPr lang="en-US" b="1" dirty="0">
              <a:solidFill>
                <a:srgbClr val="00008D"/>
              </a:solidFill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607388" y="4154081"/>
            <a:ext cx="7903832" cy="22043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1430" rIns="17145" bIns="1143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sz="2800" dirty="0" err="1" smtClean="0">
                <a:solidFill>
                  <a:srgbClr val="00008D"/>
                </a:solidFill>
              </a:rPr>
              <a:t>Siguientes</a:t>
            </a:r>
            <a:r>
              <a:rPr lang="en-US" sz="2800" dirty="0" smtClean="0">
                <a:solidFill>
                  <a:srgbClr val="00008D"/>
                </a:solidFill>
              </a:rPr>
              <a:t> </a:t>
            </a:r>
            <a:r>
              <a:rPr lang="en-US" sz="2800" dirty="0" err="1" smtClean="0">
                <a:solidFill>
                  <a:srgbClr val="00008D"/>
                </a:solidFill>
              </a:rPr>
              <a:t>pasos</a:t>
            </a:r>
            <a:endParaRPr lang="en-US" sz="2800" dirty="0" smtClean="0">
              <a:solidFill>
                <a:srgbClr val="00008D"/>
              </a:solidFill>
            </a:endParaRP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rgbClr val="00006E"/>
              </a:solidFill>
            </a:endParaRP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Mejorar</a:t>
            </a:r>
            <a:r>
              <a:rPr lang="en-US" dirty="0" smtClean="0">
                <a:solidFill>
                  <a:srgbClr val="00006E"/>
                </a:solidFill>
              </a:rPr>
              <a:t> el error de </a:t>
            </a:r>
            <a:r>
              <a:rPr lang="en-US" dirty="0" err="1" smtClean="0">
                <a:solidFill>
                  <a:srgbClr val="00006E"/>
                </a:solidFill>
              </a:rPr>
              <a:t>predicción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mediante</a:t>
            </a:r>
            <a:r>
              <a:rPr lang="en-US" dirty="0" smtClean="0">
                <a:solidFill>
                  <a:srgbClr val="00006E"/>
                </a:solidFill>
              </a:rPr>
              <a:t> la </a:t>
            </a:r>
            <a:r>
              <a:rPr lang="en-US" dirty="0" err="1" smtClean="0">
                <a:solidFill>
                  <a:srgbClr val="00006E"/>
                </a:solidFill>
              </a:rPr>
              <a:t>incorporación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nuevas</a:t>
            </a:r>
            <a:r>
              <a:rPr lang="en-US" dirty="0" smtClean="0">
                <a:solidFill>
                  <a:srgbClr val="00006E"/>
                </a:solidFill>
              </a:rPr>
              <a:t> variables.</a:t>
            </a:r>
            <a:endParaRPr lang="en-US" dirty="0">
              <a:solidFill>
                <a:srgbClr val="00006E"/>
              </a:solidFill>
            </a:endParaRP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 err="1" smtClean="0">
                <a:solidFill>
                  <a:srgbClr val="00006E"/>
                </a:solidFill>
              </a:rPr>
              <a:t>Adecuar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particularidades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cada</a:t>
            </a:r>
            <a:r>
              <a:rPr lang="en-US" dirty="0" smtClean="0">
                <a:solidFill>
                  <a:srgbClr val="00006E"/>
                </a:solidFill>
              </a:rPr>
              <a:t> hotel </a:t>
            </a:r>
            <a:r>
              <a:rPr lang="en-US" dirty="0" err="1" smtClean="0">
                <a:solidFill>
                  <a:srgbClr val="00006E"/>
                </a:solidFill>
              </a:rPr>
              <a:t>para</a:t>
            </a:r>
            <a:r>
              <a:rPr lang="en-US" dirty="0" smtClean="0">
                <a:solidFill>
                  <a:srgbClr val="00006E"/>
                </a:solidFill>
              </a:rPr>
              <a:t> la </a:t>
            </a:r>
            <a:r>
              <a:rPr lang="en-US" dirty="0" err="1" smtClean="0">
                <a:solidFill>
                  <a:srgbClr val="00006E"/>
                </a:solidFill>
              </a:rPr>
              <a:t>calibración</a:t>
            </a:r>
            <a:r>
              <a:rPr lang="en-US" dirty="0" smtClean="0">
                <a:solidFill>
                  <a:srgbClr val="00006E"/>
                </a:solidFill>
              </a:rPr>
              <a:t> de los </a:t>
            </a:r>
            <a:r>
              <a:rPr lang="en-US" dirty="0" err="1" smtClean="0">
                <a:solidFill>
                  <a:srgbClr val="00006E"/>
                </a:solidFill>
              </a:rPr>
              <a:t>modelos</a:t>
            </a:r>
            <a:r>
              <a:rPr lang="en-US" dirty="0" smtClean="0">
                <a:solidFill>
                  <a:srgbClr val="00006E"/>
                </a:solidFill>
              </a:rPr>
              <a:t>.</a:t>
            </a:r>
            <a:endParaRPr lang="en-US" dirty="0">
              <a:solidFill>
                <a:srgbClr val="00006E"/>
              </a:solidFill>
            </a:endParaRP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 err="1" smtClean="0">
                <a:solidFill>
                  <a:srgbClr val="00006E"/>
                </a:solidFill>
              </a:rPr>
              <a:t>Montar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modelo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predicción</a:t>
            </a:r>
            <a:r>
              <a:rPr lang="en-US" dirty="0" smtClean="0">
                <a:solidFill>
                  <a:srgbClr val="00006E"/>
                </a:solidFill>
              </a:rPr>
              <a:t> en </a:t>
            </a:r>
            <a:r>
              <a:rPr lang="en-US" dirty="0" err="1" smtClean="0">
                <a:solidFill>
                  <a:srgbClr val="00006E"/>
                </a:solidFill>
              </a:rPr>
              <a:t>ambiente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pruebas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para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su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validación</a:t>
            </a:r>
            <a:r>
              <a:rPr lang="en-US" dirty="0" smtClean="0">
                <a:solidFill>
                  <a:srgbClr val="00006E"/>
                </a:solidFill>
              </a:rPr>
              <a:t>.</a:t>
            </a:r>
            <a:endParaRPr lang="en-US" dirty="0">
              <a:solidFill>
                <a:srgbClr val="00006E"/>
              </a:solidFill>
            </a:endParaRP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rgbClr val="000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5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495300"/>
            <a:ext cx="5080000" cy="1371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559050"/>
            <a:ext cx="7772400" cy="1470025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Modelo</a:t>
            </a:r>
            <a:r>
              <a:rPr lang="en-US" sz="4200" dirty="0" smtClean="0"/>
              <a:t> de </a:t>
            </a:r>
            <a:r>
              <a:rPr lang="en-US" sz="4200" dirty="0" err="1" smtClean="0"/>
              <a:t>tarificación</a:t>
            </a:r>
            <a:r>
              <a:rPr lang="en-US" sz="4200" dirty="0" smtClean="0"/>
              <a:t> </a:t>
            </a:r>
            <a:r>
              <a:rPr lang="en-US" sz="4200" dirty="0" err="1" smtClean="0"/>
              <a:t>basado</a:t>
            </a:r>
            <a:r>
              <a:rPr lang="en-US" sz="4200" dirty="0" smtClean="0"/>
              <a:t> en Yield Management</a:t>
            </a:r>
            <a:endParaRPr lang="en-US" sz="42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5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00008D"/>
                </a:solidFill>
              </a:rPr>
              <a:t>Predicción</a:t>
            </a:r>
            <a:r>
              <a:rPr lang="en-US" dirty="0" smtClean="0">
                <a:solidFill>
                  <a:srgbClr val="00008D"/>
                </a:solidFill>
              </a:rPr>
              <a:t> de </a:t>
            </a:r>
            <a:r>
              <a:rPr lang="en-US" dirty="0" err="1" smtClean="0">
                <a:solidFill>
                  <a:srgbClr val="00008D"/>
                </a:solidFill>
              </a:rPr>
              <a:t>curvas</a:t>
            </a:r>
            <a:r>
              <a:rPr lang="en-US" dirty="0" smtClean="0">
                <a:solidFill>
                  <a:srgbClr val="00008D"/>
                </a:solidFill>
              </a:rPr>
              <a:t> de Pick-Up</a:t>
            </a:r>
          </a:p>
          <a:p>
            <a:r>
              <a:rPr lang="en-US" sz="2400" dirty="0" smtClean="0">
                <a:solidFill>
                  <a:srgbClr val="00008D"/>
                </a:solidFill>
              </a:rPr>
              <a:t>(</a:t>
            </a:r>
            <a:r>
              <a:rPr lang="en-US" sz="2400" dirty="0" err="1" smtClean="0">
                <a:solidFill>
                  <a:srgbClr val="00008D"/>
                </a:solidFill>
              </a:rPr>
              <a:t>Primera</a:t>
            </a:r>
            <a:r>
              <a:rPr lang="en-US" sz="2400" dirty="0" smtClean="0">
                <a:solidFill>
                  <a:srgbClr val="00008D"/>
                </a:solidFill>
              </a:rPr>
              <a:t> </a:t>
            </a:r>
            <a:r>
              <a:rPr lang="en-US" sz="2400" dirty="0" err="1" smtClean="0">
                <a:solidFill>
                  <a:srgbClr val="00008D"/>
                </a:solidFill>
              </a:rPr>
              <a:t>iteración</a:t>
            </a:r>
            <a:r>
              <a:rPr lang="en-US" sz="2400" dirty="0" smtClean="0">
                <a:solidFill>
                  <a:srgbClr val="00008D"/>
                </a:solidFill>
              </a:rPr>
              <a:t> del </a:t>
            </a:r>
            <a:r>
              <a:rPr lang="en-US" sz="2400" dirty="0" err="1" smtClean="0">
                <a:solidFill>
                  <a:srgbClr val="00008D"/>
                </a:solidFill>
              </a:rPr>
              <a:t>modelo</a:t>
            </a:r>
            <a:r>
              <a:rPr lang="en-US" sz="2400" dirty="0" smtClean="0">
                <a:solidFill>
                  <a:srgbClr val="00008D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8D"/>
                </a:solidFill>
              </a:rPr>
              <a:t>9 de </a:t>
            </a:r>
            <a:r>
              <a:rPr lang="en-US" sz="2400" dirty="0" err="1" smtClean="0">
                <a:solidFill>
                  <a:srgbClr val="00008D"/>
                </a:solidFill>
              </a:rPr>
              <a:t>julio</a:t>
            </a:r>
            <a:r>
              <a:rPr lang="en-US" sz="2400" dirty="0" smtClean="0">
                <a:solidFill>
                  <a:srgbClr val="00008D"/>
                </a:solidFill>
              </a:rPr>
              <a:t> de 2015</a:t>
            </a:r>
            <a:endParaRPr lang="en-US" sz="2400" dirty="0">
              <a:solidFill>
                <a:srgbClr val="000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2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Contenido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Contexto</a:t>
            </a:r>
            <a:r>
              <a:rPr lang="en-US" sz="2400" dirty="0" smtClean="0">
                <a:solidFill>
                  <a:srgbClr val="00006E"/>
                </a:solidFill>
              </a:rPr>
              <a:t> y </a:t>
            </a:r>
            <a:r>
              <a:rPr lang="en-US" sz="2400" dirty="0" err="1" smtClean="0">
                <a:solidFill>
                  <a:srgbClr val="00006E"/>
                </a:solidFill>
              </a:rPr>
              <a:t>antecedentes</a:t>
            </a:r>
            <a:r>
              <a:rPr lang="en-US" sz="2400" dirty="0" smtClean="0">
                <a:solidFill>
                  <a:srgbClr val="00006E"/>
                </a:solidFill>
              </a:rPr>
              <a:t> de la </a:t>
            </a:r>
            <a:r>
              <a:rPr lang="en-US" sz="2400" dirty="0" err="1" smtClean="0">
                <a:solidFill>
                  <a:srgbClr val="00006E"/>
                </a:solidFill>
              </a:rPr>
              <a:t>situación</a:t>
            </a:r>
            <a:endParaRPr lang="en-US" sz="2400" dirty="0" smtClean="0">
              <a:solidFill>
                <a:srgbClr val="00006E"/>
              </a:solidFill>
            </a:endParaRPr>
          </a:p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Alcance</a:t>
            </a:r>
            <a:r>
              <a:rPr lang="en-US" sz="2400" dirty="0" smtClean="0">
                <a:solidFill>
                  <a:srgbClr val="00006E"/>
                </a:solidFill>
              </a:rPr>
              <a:t> de la </a:t>
            </a:r>
            <a:r>
              <a:rPr lang="en-US" sz="2400" dirty="0" err="1" smtClean="0">
                <a:solidFill>
                  <a:srgbClr val="00006E"/>
                </a:solidFill>
              </a:rPr>
              <a:t>primera</a:t>
            </a:r>
            <a:r>
              <a:rPr lang="en-US" sz="2400" dirty="0" smtClean="0">
                <a:solidFill>
                  <a:srgbClr val="00006E"/>
                </a:solidFill>
              </a:rPr>
              <a:t> </a:t>
            </a:r>
            <a:r>
              <a:rPr lang="en-US" sz="2400" dirty="0" err="1" smtClean="0">
                <a:solidFill>
                  <a:srgbClr val="00006E"/>
                </a:solidFill>
              </a:rPr>
              <a:t>iteración</a:t>
            </a:r>
            <a:endParaRPr lang="en-US" sz="2400" dirty="0" smtClean="0">
              <a:solidFill>
                <a:srgbClr val="00006E"/>
              </a:solidFill>
            </a:endParaRPr>
          </a:p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Proceso</a:t>
            </a:r>
            <a:r>
              <a:rPr lang="en-US" sz="2400" dirty="0" smtClean="0">
                <a:solidFill>
                  <a:srgbClr val="00006E"/>
                </a:solidFill>
              </a:rPr>
              <a:t> de </a:t>
            </a:r>
            <a:r>
              <a:rPr lang="en-US" sz="2400" dirty="0" err="1" smtClean="0">
                <a:solidFill>
                  <a:srgbClr val="00006E"/>
                </a:solidFill>
              </a:rPr>
              <a:t>modelación</a:t>
            </a:r>
            <a:endParaRPr lang="en-US" sz="2400" dirty="0" smtClean="0">
              <a:solidFill>
                <a:srgbClr val="00006E"/>
              </a:solidFill>
            </a:endParaRPr>
          </a:p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Resultados</a:t>
            </a:r>
            <a:r>
              <a:rPr lang="en-US" sz="2400" dirty="0" smtClean="0">
                <a:solidFill>
                  <a:srgbClr val="00006E"/>
                </a:solidFill>
              </a:rPr>
              <a:t> de la </a:t>
            </a:r>
            <a:r>
              <a:rPr lang="en-US" sz="2400" dirty="0" err="1" smtClean="0">
                <a:solidFill>
                  <a:srgbClr val="00006E"/>
                </a:solidFill>
              </a:rPr>
              <a:t>primera</a:t>
            </a:r>
            <a:r>
              <a:rPr lang="en-US" sz="2400" dirty="0" smtClean="0">
                <a:solidFill>
                  <a:srgbClr val="00006E"/>
                </a:solidFill>
              </a:rPr>
              <a:t> </a:t>
            </a:r>
            <a:r>
              <a:rPr lang="en-US" sz="2400" dirty="0" err="1" smtClean="0">
                <a:solidFill>
                  <a:srgbClr val="00006E"/>
                </a:solidFill>
              </a:rPr>
              <a:t>iteración</a:t>
            </a:r>
            <a:endParaRPr lang="en-US" sz="2400" dirty="0" smtClean="0">
              <a:solidFill>
                <a:srgbClr val="00006E"/>
              </a:solidFill>
            </a:endParaRPr>
          </a:p>
          <a:p>
            <a:pPr lvl="1"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000" dirty="0" smtClean="0">
                <a:solidFill>
                  <a:srgbClr val="00006E"/>
                </a:solidFill>
              </a:rPr>
              <a:t>	</a:t>
            </a:r>
            <a:r>
              <a:rPr lang="en-US" sz="2000" dirty="0" err="1" smtClean="0">
                <a:solidFill>
                  <a:srgbClr val="00006E"/>
                </a:solidFill>
              </a:rPr>
              <a:t>Resumen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evolución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reservaciones</a:t>
            </a:r>
            <a:endParaRPr lang="en-US" sz="2000" dirty="0" smtClean="0">
              <a:solidFill>
                <a:srgbClr val="00006E"/>
              </a:solidFill>
            </a:endParaRPr>
          </a:p>
          <a:p>
            <a:pPr lvl="1"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000" dirty="0">
                <a:solidFill>
                  <a:srgbClr val="00006E"/>
                </a:solidFill>
              </a:rPr>
              <a:t>	</a:t>
            </a:r>
            <a:r>
              <a:rPr lang="en-US" sz="2000" dirty="0" err="1" smtClean="0">
                <a:solidFill>
                  <a:srgbClr val="00006E"/>
                </a:solidFill>
              </a:rPr>
              <a:t>Entrenamiento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modelo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predicción</a:t>
            </a:r>
            <a:endParaRPr lang="en-US" sz="2000" dirty="0" smtClean="0">
              <a:solidFill>
                <a:srgbClr val="00006E"/>
              </a:solidFill>
            </a:endParaRPr>
          </a:p>
          <a:p>
            <a:pPr lvl="1"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000" dirty="0">
                <a:solidFill>
                  <a:srgbClr val="00006E"/>
                </a:solidFill>
              </a:rPr>
              <a:t>	</a:t>
            </a:r>
            <a:r>
              <a:rPr lang="en-US" sz="2000" dirty="0" err="1" smtClean="0">
                <a:solidFill>
                  <a:srgbClr val="00006E"/>
                </a:solidFill>
              </a:rPr>
              <a:t>Validación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modelo</a:t>
            </a:r>
            <a:r>
              <a:rPr lang="en-US" sz="2000" dirty="0" smtClean="0">
                <a:solidFill>
                  <a:srgbClr val="00006E"/>
                </a:solidFill>
              </a:rPr>
              <a:t> de </a:t>
            </a:r>
            <a:r>
              <a:rPr lang="en-US" sz="2000" dirty="0" err="1" smtClean="0">
                <a:solidFill>
                  <a:srgbClr val="00006E"/>
                </a:solidFill>
              </a:rPr>
              <a:t>predicción</a:t>
            </a:r>
            <a:endParaRPr lang="en-US" sz="2000" dirty="0" smtClean="0">
              <a:solidFill>
                <a:srgbClr val="00006E"/>
              </a:solidFill>
            </a:endParaRPr>
          </a:p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Resultados</a:t>
            </a:r>
            <a:r>
              <a:rPr lang="en-US" sz="2400" dirty="0" smtClean="0">
                <a:solidFill>
                  <a:srgbClr val="00006E"/>
                </a:solidFill>
              </a:rPr>
              <a:t> del </a:t>
            </a:r>
            <a:r>
              <a:rPr lang="en-US" sz="2400" dirty="0" err="1" smtClean="0">
                <a:solidFill>
                  <a:srgbClr val="00006E"/>
                </a:solidFill>
              </a:rPr>
              <a:t>robustecimiento</a:t>
            </a:r>
            <a:r>
              <a:rPr lang="en-US" sz="2400" dirty="0" smtClean="0">
                <a:solidFill>
                  <a:srgbClr val="00006E"/>
                </a:solidFill>
              </a:rPr>
              <a:t> del </a:t>
            </a:r>
            <a:r>
              <a:rPr lang="en-US" sz="2400" dirty="0" err="1" smtClean="0">
                <a:solidFill>
                  <a:srgbClr val="00006E"/>
                </a:solidFill>
              </a:rPr>
              <a:t>modelo</a:t>
            </a:r>
            <a:endParaRPr lang="en-US" sz="2400" dirty="0" smtClean="0">
              <a:solidFill>
                <a:srgbClr val="00006E"/>
              </a:solidFill>
            </a:endParaRPr>
          </a:p>
          <a:p>
            <a:pPr algn="just">
              <a:lnSpc>
                <a:spcPct val="150000"/>
              </a:lnSpc>
              <a:buClr>
                <a:srgbClr val="F0D23A"/>
              </a:buClr>
              <a:buFont typeface="Wingdings" charset="2"/>
              <a:buChar char="u"/>
            </a:pPr>
            <a:r>
              <a:rPr lang="en-US" sz="2400" dirty="0" err="1" smtClean="0">
                <a:solidFill>
                  <a:srgbClr val="00006E"/>
                </a:solidFill>
              </a:rPr>
              <a:t>Cronograma</a:t>
            </a:r>
            <a:r>
              <a:rPr lang="en-US" sz="2400" dirty="0" smtClean="0">
                <a:solidFill>
                  <a:srgbClr val="00006E"/>
                </a:solidFill>
              </a:rPr>
              <a:t> y </a:t>
            </a:r>
            <a:r>
              <a:rPr lang="en-US" sz="2400" dirty="0" err="1">
                <a:solidFill>
                  <a:srgbClr val="00006E"/>
                </a:solidFill>
              </a:rPr>
              <a:t>s</a:t>
            </a:r>
            <a:r>
              <a:rPr lang="en-US" sz="2400" dirty="0" err="1" smtClean="0">
                <a:solidFill>
                  <a:srgbClr val="00006E"/>
                </a:solidFill>
              </a:rPr>
              <a:t>iguientes</a:t>
            </a:r>
            <a:r>
              <a:rPr lang="en-US" sz="2400" dirty="0" smtClean="0">
                <a:solidFill>
                  <a:srgbClr val="00006E"/>
                </a:solidFill>
              </a:rPr>
              <a:t> </a:t>
            </a:r>
            <a:r>
              <a:rPr lang="en-US" sz="2400" dirty="0" err="1" smtClean="0">
                <a:solidFill>
                  <a:srgbClr val="00006E"/>
                </a:solidFill>
              </a:rPr>
              <a:t>pasos</a:t>
            </a:r>
            <a:endParaRPr lang="en-US" sz="2400" dirty="0" smtClean="0">
              <a:solidFill>
                <a:srgbClr val="00006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376212" y="198744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Contexto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4" y="1546782"/>
            <a:ext cx="2769188" cy="20768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422945" y="1377516"/>
            <a:ext cx="5238457" cy="2386577"/>
            <a:chOff x="3078983" y="1052790"/>
            <a:chExt cx="910199" cy="568874"/>
          </a:xfrm>
        </p:grpSpPr>
        <p:sp>
          <p:nvSpPr>
            <p:cNvPr id="11" name="Rounded Rectangle 10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rgbClr val="00006E"/>
                  </a:solidFill>
                </a:rPr>
                <a:t>En </a:t>
              </a:r>
              <a:r>
                <a:rPr lang="en-US" dirty="0" err="1">
                  <a:solidFill>
                    <a:srgbClr val="00006E"/>
                  </a:solidFill>
                </a:rPr>
                <a:t>su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proceso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mejora</a:t>
              </a:r>
              <a:r>
                <a:rPr lang="en-US" dirty="0">
                  <a:solidFill>
                    <a:srgbClr val="00006E"/>
                  </a:solidFill>
                </a:rPr>
                <a:t> continua, el </a:t>
              </a:r>
              <a:r>
                <a:rPr lang="en-US" dirty="0" err="1">
                  <a:solidFill>
                    <a:srgbClr val="00006E"/>
                  </a:solidFill>
                </a:rPr>
                <a:t>área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Competitividad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Comercial</a:t>
              </a:r>
              <a:r>
                <a:rPr lang="en-US" dirty="0">
                  <a:solidFill>
                    <a:srgbClr val="00006E"/>
                  </a:solidFill>
                </a:rPr>
                <a:t> ha </a:t>
              </a:r>
              <a:r>
                <a:rPr lang="en-US" dirty="0" err="1">
                  <a:solidFill>
                    <a:srgbClr val="00006E"/>
                  </a:solidFill>
                </a:rPr>
                <a:t>venido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desarrollando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diferentes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b="1" dirty="0" err="1">
                  <a:solidFill>
                    <a:srgbClr val="00006E"/>
                  </a:solidFill>
                </a:rPr>
                <a:t>modelos</a:t>
              </a:r>
              <a:r>
                <a:rPr lang="en-US" b="1" dirty="0">
                  <a:solidFill>
                    <a:srgbClr val="00006E"/>
                  </a:solidFill>
                </a:rPr>
                <a:t> de </a:t>
              </a:r>
              <a:r>
                <a:rPr lang="en-US" b="1" dirty="0" err="1">
                  <a:solidFill>
                    <a:srgbClr val="00006E"/>
                  </a:solidFill>
                </a:rPr>
                <a:t>planeación</a:t>
              </a:r>
              <a:r>
                <a:rPr lang="en-US" b="1" dirty="0">
                  <a:solidFill>
                    <a:srgbClr val="00006E"/>
                  </a:solidFill>
                </a:rPr>
                <a:t> de </a:t>
              </a:r>
              <a:r>
                <a:rPr lang="en-US" b="1" dirty="0" err="1">
                  <a:solidFill>
                    <a:srgbClr val="00006E"/>
                  </a:solidFill>
                </a:rPr>
                <a:t>demanda</a:t>
              </a:r>
              <a:r>
                <a:rPr lang="en-US" dirty="0">
                  <a:solidFill>
                    <a:srgbClr val="00006E"/>
                  </a:solidFill>
                </a:rPr>
                <a:t>, con el </a:t>
              </a:r>
              <a:r>
                <a:rPr lang="en-US" dirty="0" err="1">
                  <a:solidFill>
                    <a:srgbClr val="00006E"/>
                  </a:solidFill>
                </a:rPr>
                <a:t>objetivo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contar</a:t>
              </a:r>
              <a:r>
                <a:rPr lang="en-US" dirty="0">
                  <a:solidFill>
                    <a:srgbClr val="00006E"/>
                  </a:solidFill>
                </a:rPr>
                <a:t> con </a:t>
              </a:r>
              <a:r>
                <a:rPr lang="en-US" dirty="0" err="1">
                  <a:solidFill>
                    <a:srgbClr val="00006E"/>
                  </a:solidFill>
                </a:rPr>
                <a:t>datos</a:t>
              </a:r>
              <a:r>
                <a:rPr lang="en-US" dirty="0">
                  <a:solidFill>
                    <a:srgbClr val="00006E"/>
                  </a:solidFill>
                </a:rPr>
                <a:t> e </a:t>
              </a:r>
              <a:r>
                <a:rPr lang="en-US" dirty="0" err="1">
                  <a:solidFill>
                    <a:srgbClr val="00006E"/>
                  </a:solidFill>
                </a:rPr>
                <a:t>información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que</a:t>
              </a:r>
              <a:r>
                <a:rPr lang="en-US" dirty="0">
                  <a:solidFill>
                    <a:srgbClr val="00006E"/>
                  </a:solidFill>
                </a:rPr>
                <a:t> le </a:t>
              </a:r>
              <a:r>
                <a:rPr lang="en-US" dirty="0" err="1">
                  <a:solidFill>
                    <a:srgbClr val="00006E"/>
                  </a:solidFill>
                </a:rPr>
                <a:t>permitan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tomar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mejores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decisiones</a:t>
              </a:r>
              <a:r>
                <a:rPr lang="en-US" dirty="0">
                  <a:solidFill>
                    <a:srgbClr val="00006E"/>
                  </a:solidFill>
                </a:rPr>
                <a:t> al </a:t>
              </a:r>
              <a:r>
                <a:rPr lang="en-US" dirty="0" err="1">
                  <a:solidFill>
                    <a:srgbClr val="00006E"/>
                  </a:solidFill>
                </a:rPr>
                <a:t>momento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establecer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precios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por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habitación</a:t>
              </a:r>
              <a:r>
                <a:rPr lang="en-US" dirty="0">
                  <a:solidFill>
                    <a:srgbClr val="00006E"/>
                  </a:solidFill>
                </a:rPr>
                <a:t>, </a:t>
              </a:r>
              <a:r>
                <a:rPr lang="en-US" dirty="0" err="1">
                  <a:solidFill>
                    <a:srgbClr val="00006E"/>
                  </a:solidFill>
                </a:rPr>
                <a:t>así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como</a:t>
              </a:r>
              <a:r>
                <a:rPr lang="en-US" dirty="0">
                  <a:solidFill>
                    <a:srgbClr val="00006E"/>
                  </a:solidFill>
                </a:rPr>
                <a:t> el </a:t>
              </a:r>
              <a:r>
                <a:rPr lang="en-US" dirty="0" err="1">
                  <a:solidFill>
                    <a:srgbClr val="00006E"/>
                  </a:solidFill>
                </a:rPr>
                <a:t>inventario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habitaciones</a:t>
              </a:r>
              <a:r>
                <a:rPr lang="en-US" dirty="0">
                  <a:solidFill>
                    <a:srgbClr val="00006E"/>
                  </a:solidFill>
                </a:rPr>
                <a:t> a vender </a:t>
              </a:r>
              <a:r>
                <a:rPr lang="en-US" dirty="0" err="1">
                  <a:solidFill>
                    <a:srgbClr val="00006E"/>
                  </a:solidFill>
                </a:rPr>
                <a:t>bajo</a:t>
              </a:r>
              <a:r>
                <a:rPr lang="en-US" dirty="0">
                  <a:solidFill>
                    <a:srgbClr val="00006E"/>
                  </a:solidFill>
                </a:rPr>
                <a:t> los </a:t>
              </a:r>
              <a:r>
                <a:rPr lang="en-US" dirty="0" err="1">
                  <a:solidFill>
                    <a:srgbClr val="00006E"/>
                  </a:solidFill>
                </a:rPr>
                <a:t>diferentes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canales</a:t>
              </a:r>
              <a:r>
                <a:rPr lang="en-US" dirty="0">
                  <a:solidFill>
                    <a:srgbClr val="00006E"/>
                  </a:solidFill>
                </a:rPr>
                <a:t> de </a:t>
              </a:r>
              <a:r>
                <a:rPr lang="en-US" dirty="0" err="1">
                  <a:solidFill>
                    <a:srgbClr val="00006E"/>
                  </a:solidFill>
                </a:rPr>
                <a:t>distribución</a:t>
              </a:r>
              <a:r>
                <a:rPr lang="en-US" dirty="0">
                  <a:solidFill>
                    <a:srgbClr val="00006E"/>
                  </a:solidFill>
                </a:rPr>
                <a:t> con los </a:t>
              </a:r>
              <a:r>
                <a:rPr lang="en-US" dirty="0" err="1">
                  <a:solidFill>
                    <a:srgbClr val="00006E"/>
                  </a:solidFill>
                </a:rPr>
                <a:t>que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actualmente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cuenta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Hoteles</a:t>
              </a:r>
              <a:r>
                <a:rPr lang="en-US" dirty="0">
                  <a:solidFill>
                    <a:srgbClr val="00006E"/>
                  </a:solidFill>
                </a:rPr>
                <a:t> City Express</a:t>
              </a:r>
              <a:endParaRPr lang="en-US" dirty="0" smtClean="0">
                <a:solidFill>
                  <a:srgbClr val="00006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1784" y="4003415"/>
            <a:ext cx="4855771" cy="2066279"/>
            <a:chOff x="3078983" y="1052790"/>
            <a:chExt cx="910199" cy="568874"/>
          </a:xfrm>
        </p:grpSpPr>
        <p:sp>
          <p:nvSpPr>
            <p:cNvPr id="14" name="Rounded Rectangle 13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rgbClr val="00006E"/>
                  </a:solidFill>
                </a:rPr>
                <a:t>Los </a:t>
              </a:r>
              <a:r>
                <a:rPr lang="en-US" dirty="0" err="1">
                  <a:solidFill>
                    <a:srgbClr val="00006E"/>
                  </a:solidFill>
                </a:rPr>
                <a:t>esfuerzos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desarrollados</a:t>
              </a:r>
              <a:r>
                <a:rPr lang="en-US" dirty="0">
                  <a:solidFill>
                    <a:srgbClr val="00006E"/>
                  </a:solidFill>
                </a:rPr>
                <a:t> a la </a:t>
              </a:r>
              <a:r>
                <a:rPr lang="en-US" dirty="0" err="1">
                  <a:solidFill>
                    <a:srgbClr val="00006E"/>
                  </a:solidFill>
                </a:rPr>
                <a:t>fecha</a:t>
              </a:r>
              <a:r>
                <a:rPr lang="en-US" dirty="0">
                  <a:solidFill>
                    <a:srgbClr val="00006E"/>
                  </a:solidFill>
                </a:rPr>
                <a:t>, </a:t>
              </a:r>
              <a:r>
                <a:rPr lang="en-US" dirty="0" err="1">
                  <a:solidFill>
                    <a:srgbClr val="00006E"/>
                  </a:solidFill>
                </a:rPr>
                <a:t>han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representado</a:t>
              </a:r>
              <a:r>
                <a:rPr lang="en-US" dirty="0">
                  <a:solidFill>
                    <a:srgbClr val="00006E"/>
                  </a:solidFill>
                </a:rPr>
                <a:t> un </a:t>
              </a:r>
              <a:r>
                <a:rPr lang="en-US" dirty="0" err="1">
                  <a:solidFill>
                    <a:srgbClr val="00006E"/>
                  </a:solidFill>
                </a:rPr>
                <a:t>muy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buen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 smtClean="0">
                  <a:solidFill>
                    <a:srgbClr val="00006E"/>
                  </a:solidFill>
                </a:rPr>
                <a:t>avance</a:t>
              </a:r>
              <a:r>
                <a:rPr lang="en-US" dirty="0" smtClean="0">
                  <a:solidFill>
                    <a:srgbClr val="00006E"/>
                  </a:solidFill>
                </a:rPr>
                <a:t>, </a:t>
              </a:r>
              <a:r>
                <a:rPr lang="en-US" dirty="0" err="1">
                  <a:solidFill>
                    <a:srgbClr val="00006E"/>
                  </a:solidFill>
                </a:rPr>
                <a:t>pero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es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necesario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b="1" dirty="0" err="1">
                  <a:solidFill>
                    <a:srgbClr val="00006E"/>
                  </a:solidFill>
                </a:rPr>
                <a:t>optimizar</a:t>
              </a:r>
              <a:r>
                <a:rPr lang="en-US" b="1" dirty="0">
                  <a:solidFill>
                    <a:srgbClr val="00006E"/>
                  </a:solidFill>
                </a:rPr>
                <a:t> y </a:t>
              </a:r>
              <a:r>
                <a:rPr lang="en-US" b="1" dirty="0" err="1">
                  <a:solidFill>
                    <a:srgbClr val="00006E"/>
                  </a:solidFill>
                </a:rPr>
                <a:t>robustecer</a:t>
              </a:r>
              <a:r>
                <a:rPr lang="en-US" b="1" dirty="0">
                  <a:solidFill>
                    <a:srgbClr val="00006E"/>
                  </a:solidFill>
                </a:rPr>
                <a:t> el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proceso</a:t>
              </a:r>
              <a:r>
                <a:rPr lang="en-US" b="1" dirty="0" smtClean="0">
                  <a:solidFill>
                    <a:srgbClr val="00006E"/>
                  </a:solidFill>
                </a:rPr>
                <a:t> de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planeación</a:t>
              </a:r>
              <a:r>
                <a:rPr lang="en-US" b="1" dirty="0" smtClean="0">
                  <a:solidFill>
                    <a:srgbClr val="00006E"/>
                  </a:solidFill>
                </a:rPr>
                <a:t>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mediante</a:t>
              </a:r>
              <a:r>
                <a:rPr lang="en-US" b="1" dirty="0" smtClean="0">
                  <a:solidFill>
                    <a:srgbClr val="00006E"/>
                  </a:solidFill>
                </a:rPr>
                <a:t>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modelos</a:t>
              </a:r>
              <a:r>
                <a:rPr lang="en-US" b="1" dirty="0" smtClean="0">
                  <a:solidFill>
                    <a:srgbClr val="00006E"/>
                  </a:solidFill>
                </a:rPr>
                <a:t>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predictivos</a:t>
              </a:r>
              <a:r>
                <a:rPr lang="en-US" b="1" dirty="0" smtClean="0">
                  <a:solidFill>
                    <a:srgbClr val="00006E"/>
                  </a:solidFill>
                </a:rPr>
                <a:t>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que</a:t>
              </a:r>
              <a:r>
                <a:rPr lang="en-US" b="1" dirty="0" smtClean="0">
                  <a:solidFill>
                    <a:srgbClr val="00006E"/>
                  </a:solidFill>
                </a:rPr>
                <a:t>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potencializan</a:t>
              </a:r>
              <a:r>
                <a:rPr lang="en-US" b="1" dirty="0" smtClean="0">
                  <a:solidFill>
                    <a:srgbClr val="00006E"/>
                  </a:solidFill>
                </a:rPr>
                <a:t> la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capacidad</a:t>
              </a:r>
              <a:r>
                <a:rPr lang="en-US" b="1" dirty="0" smtClean="0">
                  <a:solidFill>
                    <a:srgbClr val="00006E"/>
                  </a:solidFill>
                </a:rPr>
                <a:t> de los </a:t>
              </a:r>
              <a:r>
                <a:rPr lang="en-US" b="1" dirty="0" err="1" smtClean="0">
                  <a:solidFill>
                    <a:srgbClr val="00006E"/>
                  </a:solidFill>
                </a:rPr>
                <a:t>datos</a:t>
              </a:r>
              <a:r>
                <a:rPr lang="en-US" dirty="0" smtClean="0">
                  <a:solidFill>
                    <a:srgbClr val="00006E"/>
                  </a:solidFill>
                </a:rPr>
                <a:t>, </a:t>
              </a:r>
              <a:r>
                <a:rPr lang="en-US" dirty="0">
                  <a:solidFill>
                    <a:srgbClr val="00006E"/>
                  </a:solidFill>
                </a:rPr>
                <a:t>a fin de </a:t>
              </a:r>
              <a:r>
                <a:rPr lang="en-US" dirty="0" err="1">
                  <a:solidFill>
                    <a:srgbClr val="00006E"/>
                  </a:solidFill>
                </a:rPr>
                <a:t>que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permita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reaccionar</a:t>
              </a:r>
              <a:r>
                <a:rPr lang="en-US" dirty="0">
                  <a:solidFill>
                    <a:srgbClr val="00006E"/>
                  </a:solidFill>
                </a:rPr>
                <a:t> de forma </a:t>
              </a:r>
              <a:r>
                <a:rPr lang="en-US" dirty="0" err="1">
                  <a:solidFill>
                    <a:srgbClr val="00006E"/>
                  </a:solidFill>
                </a:rPr>
                <a:t>anticipada</a:t>
              </a:r>
              <a:r>
                <a:rPr lang="en-US" dirty="0">
                  <a:solidFill>
                    <a:srgbClr val="00006E"/>
                  </a:solidFill>
                </a:rPr>
                <a:t> ante </a:t>
              </a:r>
              <a:r>
                <a:rPr lang="en-US" dirty="0" err="1">
                  <a:solidFill>
                    <a:srgbClr val="00006E"/>
                  </a:solidFill>
                </a:rPr>
                <a:t>las</a:t>
              </a:r>
              <a:r>
                <a:rPr lang="en-US" dirty="0">
                  <a:solidFill>
                    <a:srgbClr val="00006E"/>
                  </a:solidFill>
                </a:rPr>
                <a:t> </a:t>
              </a:r>
              <a:r>
                <a:rPr lang="en-US" dirty="0" err="1">
                  <a:solidFill>
                    <a:srgbClr val="00006E"/>
                  </a:solidFill>
                </a:rPr>
                <a:t>variaciones</a:t>
              </a:r>
              <a:r>
                <a:rPr lang="en-US" dirty="0">
                  <a:solidFill>
                    <a:srgbClr val="00006E"/>
                  </a:solidFill>
                </a:rPr>
                <a:t> de la </a:t>
              </a:r>
              <a:r>
                <a:rPr lang="en-US" dirty="0" err="1">
                  <a:solidFill>
                    <a:srgbClr val="00006E"/>
                  </a:solidFill>
                </a:rPr>
                <a:t>demanda</a:t>
              </a:r>
              <a:r>
                <a:rPr lang="en-US" dirty="0">
                  <a:solidFill>
                    <a:srgbClr val="00006E"/>
                  </a:solidFill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00" y="3981887"/>
            <a:ext cx="3279152" cy="20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Antecedentes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50868"/>
            <a:ext cx="3977559" cy="44049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Se </a:t>
            </a:r>
            <a:r>
              <a:rPr lang="en-US" sz="1800" dirty="0" err="1">
                <a:solidFill>
                  <a:srgbClr val="00006E"/>
                </a:solidFill>
              </a:rPr>
              <a:t>desarrolló</a:t>
            </a:r>
            <a:r>
              <a:rPr lang="en-US" sz="1800" dirty="0">
                <a:solidFill>
                  <a:srgbClr val="00006E"/>
                </a:solidFill>
              </a:rPr>
              <a:t> la 1ª </a:t>
            </a:r>
            <a:r>
              <a:rPr lang="en-US" sz="1800" dirty="0" err="1">
                <a:solidFill>
                  <a:srgbClr val="00006E"/>
                </a:solidFill>
              </a:rPr>
              <a:t>iteración</a:t>
            </a:r>
            <a:r>
              <a:rPr lang="en-US" sz="1800" dirty="0">
                <a:solidFill>
                  <a:srgbClr val="00006E"/>
                </a:solidFill>
              </a:rPr>
              <a:t> de un </a:t>
            </a:r>
            <a:r>
              <a:rPr lang="en-US" sz="1800" dirty="0" err="1">
                <a:solidFill>
                  <a:srgbClr val="00006E"/>
                </a:solidFill>
              </a:rPr>
              <a:t>modelo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predicción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demanda</a:t>
            </a:r>
            <a:r>
              <a:rPr lang="en-US" sz="1800" dirty="0">
                <a:solidFill>
                  <a:srgbClr val="00006E"/>
                </a:solidFill>
              </a:rPr>
              <a:t>, </a:t>
            </a:r>
            <a:r>
              <a:rPr lang="en-US" sz="1800" dirty="0" err="1">
                <a:solidFill>
                  <a:srgbClr val="00006E"/>
                </a:solidFill>
              </a:rPr>
              <a:t>que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sentará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las</a:t>
            </a:r>
            <a:r>
              <a:rPr lang="en-US" sz="1800" dirty="0">
                <a:solidFill>
                  <a:srgbClr val="00006E"/>
                </a:solidFill>
              </a:rPr>
              <a:t> bases </a:t>
            </a:r>
            <a:r>
              <a:rPr lang="en-US" sz="1800" dirty="0" err="1">
                <a:solidFill>
                  <a:srgbClr val="00006E"/>
                </a:solidFill>
              </a:rPr>
              <a:t>para</a:t>
            </a:r>
            <a:r>
              <a:rPr lang="en-US" sz="1800" dirty="0">
                <a:solidFill>
                  <a:srgbClr val="00006E"/>
                </a:solidFill>
              </a:rPr>
              <a:t> el </a:t>
            </a:r>
            <a:r>
              <a:rPr lang="en-US" sz="1800" dirty="0" err="1">
                <a:solidFill>
                  <a:srgbClr val="00006E"/>
                </a:solidFill>
              </a:rPr>
              <a:t>desarrollo</a:t>
            </a:r>
            <a:r>
              <a:rPr lang="en-US" sz="1800" dirty="0">
                <a:solidFill>
                  <a:srgbClr val="00006E"/>
                </a:solidFill>
              </a:rPr>
              <a:t> de un </a:t>
            </a:r>
            <a:r>
              <a:rPr lang="en-US" sz="1800" dirty="0" err="1">
                <a:solidFill>
                  <a:srgbClr val="00006E"/>
                </a:solidFill>
              </a:rPr>
              <a:t>proyecto</a:t>
            </a:r>
            <a:r>
              <a:rPr lang="en-US" sz="1800" dirty="0">
                <a:solidFill>
                  <a:srgbClr val="00006E"/>
                </a:solidFill>
              </a:rPr>
              <a:t> de Yield Management.</a:t>
            </a:r>
          </a:p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endParaRPr lang="en-US" sz="1800" dirty="0">
              <a:solidFill>
                <a:srgbClr val="00006E"/>
              </a:solidFill>
            </a:endParaRPr>
          </a:p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>
                <a:solidFill>
                  <a:srgbClr val="00006E"/>
                </a:solidFill>
              </a:rPr>
              <a:t>Para el </a:t>
            </a:r>
            <a:r>
              <a:rPr lang="en-US" sz="1800" dirty="0" err="1">
                <a:solidFill>
                  <a:srgbClr val="00006E"/>
                </a:solidFill>
              </a:rPr>
              <a:t>desarrollo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esta</a:t>
            </a:r>
            <a:r>
              <a:rPr lang="en-US" sz="1800" dirty="0">
                <a:solidFill>
                  <a:srgbClr val="00006E"/>
                </a:solidFill>
              </a:rPr>
              <a:t> 1ª </a:t>
            </a:r>
            <a:r>
              <a:rPr lang="en-US" sz="1800" dirty="0" err="1">
                <a:solidFill>
                  <a:srgbClr val="00006E"/>
                </a:solidFill>
              </a:rPr>
              <a:t>iteración</a:t>
            </a:r>
            <a:r>
              <a:rPr lang="en-US" sz="1800" dirty="0">
                <a:solidFill>
                  <a:srgbClr val="00006E"/>
                </a:solidFill>
              </a:rPr>
              <a:t>, se </a:t>
            </a:r>
            <a:r>
              <a:rPr lang="en-US" sz="1800" dirty="0" err="1">
                <a:solidFill>
                  <a:srgbClr val="00006E"/>
                </a:solidFill>
              </a:rPr>
              <a:t>tuvieron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entrevistas</a:t>
            </a:r>
            <a:r>
              <a:rPr lang="en-US" sz="1800" dirty="0">
                <a:solidFill>
                  <a:srgbClr val="00006E"/>
                </a:solidFill>
              </a:rPr>
              <a:t> y </a:t>
            </a:r>
            <a:r>
              <a:rPr lang="en-US" sz="1800" dirty="0" err="1">
                <a:solidFill>
                  <a:srgbClr val="00006E"/>
                </a:solidFill>
              </a:rPr>
              <a:t>sesiones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trabajo</a:t>
            </a:r>
            <a:r>
              <a:rPr lang="en-US" sz="1800" dirty="0">
                <a:solidFill>
                  <a:srgbClr val="00006E"/>
                </a:solidFill>
              </a:rPr>
              <a:t> con </a:t>
            </a:r>
            <a:r>
              <a:rPr lang="en-US" sz="1800" dirty="0" err="1">
                <a:solidFill>
                  <a:srgbClr val="00006E"/>
                </a:solidFill>
              </a:rPr>
              <a:t>las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áreas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Tecnologías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Información</a:t>
            </a:r>
            <a:r>
              <a:rPr lang="en-US" sz="1800" dirty="0">
                <a:solidFill>
                  <a:srgbClr val="00006E"/>
                </a:solidFill>
              </a:rPr>
              <a:t>, </a:t>
            </a:r>
            <a:r>
              <a:rPr lang="en-US" sz="1800" dirty="0" err="1">
                <a:solidFill>
                  <a:srgbClr val="00006E"/>
                </a:solidFill>
              </a:rPr>
              <a:t>Competitividad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Comercial</a:t>
            </a:r>
            <a:r>
              <a:rPr lang="en-US" sz="1800" dirty="0">
                <a:solidFill>
                  <a:srgbClr val="00006E"/>
                </a:solidFill>
              </a:rPr>
              <a:t>, Marketing y Call Center.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10" y="1863664"/>
            <a:ext cx="3921918" cy="38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4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Contexto</a:t>
            </a:r>
            <a:r>
              <a:rPr lang="en-US" sz="2800" dirty="0" smtClean="0">
                <a:solidFill>
                  <a:srgbClr val="00008D"/>
                </a:solidFill>
              </a:rPr>
              <a:t> y </a:t>
            </a:r>
            <a:r>
              <a:rPr lang="en-US" sz="2800" dirty="0" err="1" smtClean="0">
                <a:solidFill>
                  <a:srgbClr val="00008D"/>
                </a:solidFill>
              </a:rPr>
              <a:t>antecedentes</a:t>
            </a:r>
            <a:r>
              <a:rPr lang="en-US" sz="2800" dirty="0" smtClean="0">
                <a:solidFill>
                  <a:srgbClr val="00008D"/>
                </a:solidFill>
              </a:rPr>
              <a:t> de la </a:t>
            </a:r>
            <a:r>
              <a:rPr lang="en-US" sz="2800" dirty="0" err="1" smtClean="0">
                <a:solidFill>
                  <a:srgbClr val="00008D"/>
                </a:solidFill>
              </a:rPr>
              <a:t>situación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Front2Go (F2G) </a:t>
            </a:r>
            <a:r>
              <a:rPr lang="en-US" sz="1800" dirty="0" err="1" smtClean="0">
                <a:solidFill>
                  <a:srgbClr val="00006E"/>
                </a:solidFill>
              </a:rPr>
              <a:t>registra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evolución</a:t>
            </a:r>
            <a:r>
              <a:rPr lang="en-US" sz="1800" dirty="0" smtClean="0">
                <a:solidFill>
                  <a:srgbClr val="00006E"/>
                </a:solidFill>
              </a:rPr>
              <a:t> de </a:t>
            </a:r>
            <a:r>
              <a:rPr lang="en-US" sz="1800" dirty="0" err="1" smtClean="0">
                <a:solidFill>
                  <a:srgbClr val="00006E"/>
                </a:solidFill>
              </a:rPr>
              <a:t>las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reservaciones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cada</a:t>
            </a:r>
            <a:r>
              <a:rPr lang="en-US" sz="1800" dirty="0" smtClean="0">
                <a:solidFill>
                  <a:srgbClr val="00006E"/>
                </a:solidFill>
              </a:rPr>
              <a:t> hotel y </a:t>
            </a:r>
            <a:r>
              <a:rPr lang="en-US" sz="1800" dirty="0" err="1" smtClean="0">
                <a:solidFill>
                  <a:srgbClr val="00006E"/>
                </a:solidFill>
              </a:rPr>
              <a:t>día</a:t>
            </a:r>
            <a:r>
              <a:rPr lang="en-US" sz="1800" dirty="0" smtClean="0">
                <a:solidFill>
                  <a:srgbClr val="00006E"/>
                </a:solidFill>
              </a:rPr>
              <a:t> de la </a:t>
            </a:r>
            <a:r>
              <a:rPr lang="en-US" sz="1800" dirty="0" err="1" smtClean="0">
                <a:solidFill>
                  <a:srgbClr val="00006E"/>
                </a:solidFill>
              </a:rPr>
              <a:t>cadena</a:t>
            </a:r>
            <a:r>
              <a:rPr lang="en-US" sz="1800" dirty="0" smtClean="0">
                <a:solidFill>
                  <a:srgbClr val="00006E"/>
                </a:solidFill>
              </a:rPr>
              <a:t> City Express (CE).</a:t>
            </a:r>
          </a:p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El principal </a:t>
            </a:r>
            <a:r>
              <a:rPr lang="en-US" sz="1800" dirty="0" err="1" smtClean="0">
                <a:solidFill>
                  <a:srgbClr val="00006E"/>
                </a:solidFill>
              </a:rPr>
              <a:t>insumo</a:t>
            </a:r>
            <a:r>
              <a:rPr lang="en-US" sz="1800" dirty="0" smtClean="0">
                <a:solidFill>
                  <a:srgbClr val="00006E"/>
                </a:solidFill>
              </a:rPr>
              <a:t> de </a:t>
            </a:r>
            <a:r>
              <a:rPr lang="en-US" sz="1800" dirty="0" err="1" smtClean="0">
                <a:solidFill>
                  <a:srgbClr val="00006E"/>
                </a:solidFill>
              </a:rPr>
              <a:t>datos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para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modelación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estadística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es</a:t>
            </a:r>
            <a:r>
              <a:rPr lang="en-US" sz="1800" dirty="0" smtClean="0">
                <a:solidFill>
                  <a:srgbClr val="00006E"/>
                </a:solidFill>
              </a:rPr>
              <a:t> F2G en </a:t>
            </a:r>
            <a:r>
              <a:rPr lang="en-US" sz="1800" dirty="0" err="1" smtClean="0">
                <a:solidFill>
                  <a:srgbClr val="00006E"/>
                </a:solidFill>
              </a:rPr>
              <a:t>complemento</a:t>
            </a:r>
            <a:r>
              <a:rPr lang="en-US" sz="1800" dirty="0" smtClean="0">
                <a:solidFill>
                  <a:srgbClr val="00006E"/>
                </a:solidFill>
              </a:rPr>
              <a:t> con la </a:t>
            </a:r>
            <a:r>
              <a:rPr lang="en-US" sz="1800" dirty="0" err="1" smtClean="0">
                <a:solidFill>
                  <a:srgbClr val="00006E"/>
                </a:solidFill>
              </a:rPr>
              <a:t>experiencia</a:t>
            </a:r>
            <a:r>
              <a:rPr lang="en-US" sz="1800" dirty="0" smtClean="0">
                <a:solidFill>
                  <a:srgbClr val="00006E"/>
                </a:solidFill>
              </a:rPr>
              <a:t> del </a:t>
            </a:r>
            <a:r>
              <a:rPr lang="en-US" sz="1800" dirty="0" err="1" smtClean="0">
                <a:solidFill>
                  <a:srgbClr val="00006E"/>
                </a:solidFill>
              </a:rPr>
              <a:t>equipo</a:t>
            </a:r>
            <a:r>
              <a:rPr lang="en-US" sz="1800" dirty="0" smtClean="0">
                <a:solidFill>
                  <a:srgbClr val="00006E"/>
                </a:solidFill>
              </a:rPr>
              <a:t> de CE.</a:t>
            </a:r>
          </a:p>
          <a:p>
            <a:pPr algn="just"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smtClean="0">
                <a:solidFill>
                  <a:srgbClr val="00006E"/>
                </a:solidFill>
              </a:rPr>
              <a:t>Para </a:t>
            </a:r>
            <a:r>
              <a:rPr lang="en-US" sz="1800" dirty="0" err="1" smtClean="0">
                <a:solidFill>
                  <a:srgbClr val="00006E"/>
                </a:solidFill>
              </a:rPr>
              <a:t>explotar</a:t>
            </a:r>
            <a:r>
              <a:rPr lang="en-US" sz="1800" dirty="0" smtClean="0">
                <a:solidFill>
                  <a:srgbClr val="00006E"/>
                </a:solidFill>
              </a:rPr>
              <a:t> la </a:t>
            </a:r>
            <a:r>
              <a:rPr lang="en-US" sz="1800" dirty="0" err="1" smtClean="0">
                <a:solidFill>
                  <a:srgbClr val="00006E"/>
                </a:solidFill>
              </a:rPr>
              <a:t>información</a:t>
            </a:r>
            <a:r>
              <a:rPr lang="en-US" sz="1800" dirty="0" smtClean="0">
                <a:solidFill>
                  <a:srgbClr val="00006E"/>
                </a:solidFill>
              </a:rPr>
              <a:t> se </a:t>
            </a:r>
            <a:r>
              <a:rPr lang="en-US" sz="1800" dirty="0" err="1" smtClean="0">
                <a:solidFill>
                  <a:srgbClr val="00006E"/>
                </a:solidFill>
              </a:rPr>
              <a:t>requiere</a:t>
            </a:r>
            <a:r>
              <a:rPr lang="en-US" sz="1800" dirty="0" smtClean="0">
                <a:solidFill>
                  <a:srgbClr val="00006E"/>
                </a:solidFill>
              </a:rPr>
              <a:t> el </a:t>
            </a:r>
            <a:r>
              <a:rPr lang="en-US" sz="1800" dirty="0" err="1" smtClean="0">
                <a:solidFill>
                  <a:srgbClr val="00006E"/>
                </a:solidFill>
              </a:rPr>
              <a:t>proceso</a:t>
            </a:r>
            <a:r>
              <a:rPr lang="en-US" sz="1800" dirty="0" smtClean="0">
                <a:solidFill>
                  <a:srgbClr val="00006E"/>
                </a:solidFill>
              </a:rPr>
              <a:t> de </a:t>
            </a:r>
            <a:r>
              <a:rPr lang="en-US" sz="1800" dirty="0" err="1" smtClean="0">
                <a:solidFill>
                  <a:srgbClr val="00006E"/>
                </a:solidFill>
              </a:rPr>
              <a:t>desdoblamiento</a:t>
            </a:r>
            <a:r>
              <a:rPr lang="en-US" sz="1800" dirty="0" smtClean="0">
                <a:solidFill>
                  <a:srgbClr val="00006E"/>
                </a:solidFill>
              </a:rPr>
              <a:t> de </a:t>
            </a:r>
            <a:r>
              <a:rPr lang="en-US" sz="1800" dirty="0" err="1" smtClean="0">
                <a:solidFill>
                  <a:srgbClr val="00006E"/>
                </a:solidFill>
              </a:rPr>
              <a:t>reservas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desarrollado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por</a:t>
            </a:r>
            <a:r>
              <a:rPr lang="en-US" sz="1800" dirty="0" smtClean="0">
                <a:solidFill>
                  <a:srgbClr val="00006E"/>
                </a:solidFill>
              </a:rPr>
              <a:t> el </a:t>
            </a:r>
            <a:r>
              <a:rPr lang="en-US" sz="1800" dirty="0" err="1" smtClean="0">
                <a:solidFill>
                  <a:srgbClr val="00006E"/>
                </a:solidFill>
              </a:rPr>
              <a:t>equipo</a:t>
            </a:r>
            <a:r>
              <a:rPr lang="en-US" sz="1800" dirty="0" smtClean="0">
                <a:solidFill>
                  <a:srgbClr val="00006E"/>
                </a:solidFill>
              </a:rPr>
              <a:t> de CE.</a:t>
            </a:r>
          </a:p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sz="1800" dirty="0" err="1">
                <a:solidFill>
                  <a:srgbClr val="00006E"/>
                </a:solidFill>
              </a:rPr>
              <a:t>Derivado</a:t>
            </a:r>
            <a:r>
              <a:rPr lang="en-US" sz="1800" dirty="0">
                <a:solidFill>
                  <a:srgbClr val="00006E"/>
                </a:solidFill>
              </a:rPr>
              <a:t> del </a:t>
            </a:r>
            <a:r>
              <a:rPr lang="en-US" sz="1800" dirty="0" err="1">
                <a:solidFill>
                  <a:srgbClr val="00006E"/>
                </a:solidFill>
              </a:rPr>
              <a:t>análisis</a:t>
            </a:r>
            <a:r>
              <a:rPr lang="en-US" sz="1800" dirty="0">
                <a:solidFill>
                  <a:srgbClr val="00006E"/>
                </a:solidFill>
              </a:rPr>
              <a:t> de los </a:t>
            </a:r>
            <a:r>
              <a:rPr lang="en-US" sz="1800" dirty="0" err="1">
                <a:solidFill>
                  <a:srgbClr val="00006E"/>
                </a:solidFill>
              </a:rPr>
              <a:t>datos</a:t>
            </a:r>
            <a:r>
              <a:rPr lang="en-US" sz="1800" dirty="0">
                <a:solidFill>
                  <a:srgbClr val="00006E"/>
                </a:solidFill>
              </a:rPr>
              <a:t>, se </a:t>
            </a:r>
            <a:r>
              <a:rPr lang="en-US" sz="1800" dirty="0" err="1" smtClean="0">
                <a:solidFill>
                  <a:srgbClr val="00006E"/>
                </a:solidFill>
              </a:rPr>
              <a:t>recupera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n-US" sz="1800" dirty="0">
                <a:solidFill>
                  <a:srgbClr val="00006E"/>
                </a:solidFill>
              </a:rPr>
              <a:t>el valor </a:t>
            </a:r>
            <a:r>
              <a:rPr lang="en-US" sz="1800" dirty="0" err="1">
                <a:solidFill>
                  <a:srgbClr val="00006E"/>
                </a:solidFill>
              </a:rPr>
              <a:t>esperado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número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cuartos-noche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>
                <a:solidFill>
                  <a:srgbClr val="00006E"/>
                </a:solidFill>
              </a:rPr>
              <a:t>reservados</a:t>
            </a:r>
            <a:r>
              <a:rPr lang="en-US" sz="1800" dirty="0">
                <a:solidFill>
                  <a:srgbClr val="00006E"/>
                </a:solidFill>
              </a:rPr>
              <a:t>, a </a:t>
            </a:r>
            <a:r>
              <a:rPr lang="en-US" sz="1800" dirty="0" err="1">
                <a:solidFill>
                  <a:srgbClr val="00006E"/>
                </a:solidFill>
              </a:rPr>
              <a:t>través</a:t>
            </a:r>
            <a:r>
              <a:rPr lang="en-US" sz="1800" dirty="0">
                <a:solidFill>
                  <a:srgbClr val="00006E"/>
                </a:solidFill>
              </a:rPr>
              <a:t> de los </a:t>
            </a:r>
            <a:r>
              <a:rPr lang="en-US" sz="1800" dirty="0" err="1">
                <a:solidFill>
                  <a:srgbClr val="00006E"/>
                </a:solidFill>
              </a:rPr>
              <a:t>días</a:t>
            </a:r>
            <a:r>
              <a:rPr lang="en-US" sz="1800" dirty="0">
                <a:solidFill>
                  <a:srgbClr val="00006E"/>
                </a:solidFill>
              </a:rPr>
              <a:t> de </a:t>
            </a:r>
            <a:r>
              <a:rPr lang="en-US" sz="1800" dirty="0" err="1">
                <a:solidFill>
                  <a:srgbClr val="00006E"/>
                </a:solidFill>
              </a:rPr>
              <a:t>reservación</a:t>
            </a:r>
            <a:r>
              <a:rPr lang="en-US" sz="1800" dirty="0">
                <a:solidFill>
                  <a:srgbClr val="00006E"/>
                </a:solidFill>
              </a:rPr>
              <a:t> </a:t>
            </a:r>
            <a:r>
              <a:rPr lang="en-US" sz="1800" dirty="0" err="1" smtClean="0">
                <a:solidFill>
                  <a:srgbClr val="00006E"/>
                </a:solidFill>
              </a:rPr>
              <a:t>previos</a:t>
            </a:r>
            <a:r>
              <a:rPr lang="en-US" sz="1800" dirty="0" smtClean="0">
                <a:solidFill>
                  <a:srgbClr val="00006E"/>
                </a:solidFill>
              </a:rPr>
              <a:t>, </a:t>
            </a:r>
            <a:r>
              <a:rPr lang="en-US" sz="1800" dirty="0" err="1" smtClean="0">
                <a:solidFill>
                  <a:srgbClr val="00006E"/>
                </a:solidFill>
              </a:rPr>
              <a:t>mediante</a:t>
            </a:r>
            <a:r>
              <a:rPr lang="en-US" sz="1800" dirty="0" smtClean="0">
                <a:solidFill>
                  <a:srgbClr val="00006E"/>
                </a:solidFill>
              </a:rPr>
              <a:t> </a:t>
            </a:r>
            <a:r>
              <a:rPr lang="es-MX" sz="1800" dirty="0">
                <a:solidFill>
                  <a:srgbClr val="00006E"/>
                </a:solidFill>
              </a:rPr>
              <a:t>un modelo de regresión Poisson</a:t>
            </a:r>
            <a:r>
              <a:rPr lang="es-ES_tradnl" sz="1800" dirty="0">
                <a:solidFill>
                  <a:srgbClr val="00006E"/>
                </a:solidFill>
              </a:rPr>
              <a:t> fundamentado </a:t>
            </a:r>
            <a:r>
              <a:rPr lang="es-MX" sz="1800" dirty="0">
                <a:solidFill>
                  <a:srgbClr val="00006E"/>
                </a:solidFill>
              </a:rPr>
              <a:t>en la distribución de la llegada de las reservaciones como un proceso discreto que depende del </a:t>
            </a:r>
            <a:r>
              <a:rPr lang="es-MX" sz="1800" dirty="0" smtClean="0">
                <a:solidFill>
                  <a:srgbClr val="00006E"/>
                </a:solidFill>
              </a:rPr>
              <a:t>tiempo.</a:t>
            </a:r>
          </a:p>
          <a:p>
            <a:pPr>
              <a:spcAft>
                <a:spcPts val="6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s-MX" sz="1800" dirty="0" smtClean="0">
                <a:solidFill>
                  <a:srgbClr val="00006E"/>
                </a:solidFill>
              </a:rPr>
              <a:t>Para darle un enfoque de uso predictivo al modelo, se utiliza un modelo de regresión lineal con predictores que dependen del tiempo para dar un valor estimado por día y por hotel de las curvas de Pick-Up.</a:t>
            </a:r>
          </a:p>
        </p:txBody>
      </p:sp>
    </p:spTree>
    <p:extLst>
      <p:ext uri="{BB962C8B-B14F-4D97-AF65-F5344CB8AC3E}">
        <p14:creationId xmlns:p14="http://schemas.microsoft.com/office/powerpoint/2010/main" val="38230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Alcance</a:t>
            </a:r>
            <a:r>
              <a:rPr lang="en-US" sz="2800" dirty="0" smtClean="0">
                <a:solidFill>
                  <a:srgbClr val="00008D"/>
                </a:solidFill>
              </a:rPr>
              <a:t> de la </a:t>
            </a:r>
            <a:r>
              <a:rPr lang="en-US" sz="2800" dirty="0" err="1" smtClean="0">
                <a:solidFill>
                  <a:srgbClr val="00008D"/>
                </a:solidFill>
              </a:rPr>
              <a:t>primera</a:t>
            </a:r>
            <a:r>
              <a:rPr lang="en-US" sz="2800" dirty="0" smtClean="0">
                <a:solidFill>
                  <a:srgbClr val="00008D"/>
                </a:solidFill>
              </a:rPr>
              <a:t> </a:t>
            </a:r>
            <a:r>
              <a:rPr lang="en-US" sz="2800" dirty="0" err="1" smtClean="0">
                <a:solidFill>
                  <a:srgbClr val="00008D"/>
                </a:solidFill>
              </a:rPr>
              <a:t>iteración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sp>
        <p:nvSpPr>
          <p:cNvPr id="11" name="Rounded Rectangle 4"/>
          <p:cNvSpPr/>
          <p:nvPr/>
        </p:nvSpPr>
        <p:spPr>
          <a:xfrm>
            <a:off x="607388" y="1527807"/>
            <a:ext cx="7903832" cy="48306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1430" rIns="17145" bIns="1143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 smtClean="0">
                <a:solidFill>
                  <a:srgbClr val="00006E"/>
                </a:solidFill>
              </a:rPr>
              <a:t>Objetivo</a:t>
            </a:r>
            <a:r>
              <a:rPr lang="en-US" b="1" dirty="0" smtClean="0">
                <a:solidFill>
                  <a:srgbClr val="00006E"/>
                </a:solidFill>
              </a:rPr>
              <a:t>: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 smtClean="0">
                <a:solidFill>
                  <a:srgbClr val="00006E"/>
                </a:solidFill>
              </a:rPr>
              <a:t>Diseñar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una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estrategia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analítica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para</a:t>
            </a:r>
            <a:r>
              <a:rPr lang="en-US" dirty="0">
                <a:solidFill>
                  <a:srgbClr val="00006E"/>
                </a:solidFill>
              </a:rPr>
              <a:t> el </a:t>
            </a:r>
            <a:r>
              <a:rPr lang="en-US" dirty="0" err="1">
                <a:solidFill>
                  <a:srgbClr val="00006E"/>
                </a:solidFill>
              </a:rPr>
              <a:t>desarrollo</a:t>
            </a:r>
            <a:r>
              <a:rPr lang="en-US" dirty="0">
                <a:solidFill>
                  <a:srgbClr val="00006E"/>
                </a:solidFill>
              </a:rPr>
              <a:t> del </a:t>
            </a:r>
            <a:r>
              <a:rPr lang="en-US" dirty="0" err="1">
                <a:solidFill>
                  <a:srgbClr val="00006E"/>
                </a:solidFill>
              </a:rPr>
              <a:t>Modelo</a:t>
            </a:r>
            <a:r>
              <a:rPr lang="en-US" dirty="0">
                <a:solidFill>
                  <a:srgbClr val="00006E"/>
                </a:solidFill>
              </a:rPr>
              <a:t> de Revenue Management </a:t>
            </a:r>
            <a:r>
              <a:rPr lang="en-US" dirty="0" err="1">
                <a:solidFill>
                  <a:srgbClr val="00006E"/>
                </a:solidFill>
              </a:rPr>
              <a:t>que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permita</a:t>
            </a:r>
            <a:r>
              <a:rPr lang="en-US" dirty="0">
                <a:solidFill>
                  <a:srgbClr val="00006E"/>
                </a:solidFill>
              </a:rPr>
              <a:t> al </a:t>
            </a:r>
            <a:r>
              <a:rPr lang="en-US" dirty="0" err="1">
                <a:solidFill>
                  <a:srgbClr val="00006E"/>
                </a:solidFill>
              </a:rPr>
              <a:t>equipo</a:t>
            </a:r>
            <a:r>
              <a:rPr lang="en-US" dirty="0">
                <a:solidFill>
                  <a:srgbClr val="00006E"/>
                </a:solidFill>
              </a:rPr>
              <a:t> de CE </a:t>
            </a:r>
            <a:r>
              <a:rPr lang="en-US" dirty="0" err="1">
                <a:solidFill>
                  <a:srgbClr val="00006E"/>
                </a:solidFill>
              </a:rPr>
              <a:t>optimizar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su</a:t>
            </a:r>
            <a:r>
              <a:rPr lang="en-US" dirty="0">
                <a:solidFill>
                  <a:srgbClr val="00006E"/>
                </a:solidFill>
              </a:rPr>
              <a:t> actual </a:t>
            </a:r>
            <a:r>
              <a:rPr lang="en-US" dirty="0" err="1">
                <a:solidFill>
                  <a:srgbClr val="00006E"/>
                </a:solidFill>
              </a:rPr>
              <a:t>esquema</a:t>
            </a:r>
            <a:r>
              <a:rPr lang="en-US" dirty="0">
                <a:solidFill>
                  <a:srgbClr val="00006E"/>
                </a:solidFill>
              </a:rPr>
              <a:t> de </a:t>
            </a:r>
            <a:r>
              <a:rPr lang="en-US" dirty="0" smtClean="0">
                <a:solidFill>
                  <a:srgbClr val="00006E"/>
                </a:solidFill>
              </a:rPr>
              <a:t>pricing, a </a:t>
            </a:r>
            <a:r>
              <a:rPr lang="en-US" dirty="0" err="1" smtClean="0">
                <a:solidFill>
                  <a:srgbClr val="00006E"/>
                </a:solidFill>
              </a:rPr>
              <a:t>través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una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primera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 smtClean="0">
                <a:solidFill>
                  <a:srgbClr val="00006E"/>
                </a:solidFill>
              </a:rPr>
              <a:t>iteración</a:t>
            </a:r>
            <a:r>
              <a:rPr lang="en-US" dirty="0" smtClean="0">
                <a:solidFill>
                  <a:srgbClr val="00006E"/>
                </a:solidFill>
              </a:rPr>
              <a:t> del </a:t>
            </a:r>
            <a:r>
              <a:rPr lang="en-US" dirty="0" err="1" smtClean="0">
                <a:solidFill>
                  <a:srgbClr val="00006E"/>
                </a:solidFill>
              </a:rPr>
              <a:t>modelo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predicción</a:t>
            </a:r>
            <a:r>
              <a:rPr lang="en-US" dirty="0" smtClean="0">
                <a:solidFill>
                  <a:srgbClr val="00006E"/>
                </a:solidFill>
              </a:rPr>
              <a:t> de </a:t>
            </a:r>
            <a:r>
              <a:rPr lang="en-US" dirty="0" err="1" smtClean="0">
                <a:solidFill>
                  <a:srgbClr val="00006E"/>
                </a:solidFill>
              </a:rPr>
              <a:t>demanda</a:t>
            </a:r>
            <a:r>
              <a:rPr lang="en-US" dirty="0" smtClean="0">
                <a:solidFill>
                  <a:srgbClr val="00006E"/>
                </a:solidFill>
              </a:rPr>
              <a:t>.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rgbClr val="00006E"/>
              </a:solidFill>
            </a:endParaRP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rgbClr val="00006E"/>
                </a:solidFill>
              </a:rPr>
              <a:t>Esta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primera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iteración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consideró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únicamente</a:t>
            </a:r>
            <a:r>
              <a:rPr lang="en-US" dirty="0">
                <a:solidFill>
                  <a:srgbClr val="00006E"/>
                </a:solidFill>
              </a:rPr>
              <a:t> la </a:t>
            </a:r>
            <a:r>
              <a:rPr lang="en-US" dirty="0" err="1">
                <a:solidFill>
                  <a:srgbClr val="00006E"/>
                </a:solidFill>
              </a:rPr>
              <a:t>información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histórica</a:t>
            </a:r>
            <a:r>
              <a:rPr lang="en-US" dirty="0">
                <a:solidFill>
                  <a:srgbClr val="00006E"/>
                </a:solidFill>
              </a:rPr>
              <a:t> de 2014 </a:t>
            </a:r>
            <a:r>
              <a:rPr lang="en-US" dirty="0" err="1">
                <a:solidFill>
                  <a:srgbClr val="00006E"/>
                </a:solidFill>
              </a:rPr>
              <a:t>para</a:t>
            </a:r>
            <a:r>
              <a:rPr lang="en-US" dirty="0">
                <a:solidFill>
                  <a:srgbClr val="00006E"/>
                </a:solidFill>
              </a:rPr>
              <a:t> el </a:t>
            </a:r>
            <a:r>
              <a:rPr lang="en-US" dirty="0" err="1">
                <a:solidFill>
                  <a:srgbClr val="00006E"/>
                </a:solidFill>
              </a:rPr>
              <a:t>entrenamiento</a:t>
            </a:r>
            <a:r>
              <a:rPr lang="en-US" dirty="0">
                <a:solidFill>
                  <a:srgbClr val="00006E"/>
                </a:solidFill>
              </a:rPr>
              <a:t> del </a:t>
            </a:r>
            <a:r>
              <a:rPr lang="en-US" dirty="0" err="1" smtClean="0">
                <a:solidFill>
                  <a:srgbClr val="00006E"/>
                </a:solidFill>
              </a:rPr>
              <a:t>modelo.Para</a:t>
            </a:r>
            <a:r>
              <a:rPr lang="en-US" dirty="0" smtClean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definir</a:t>
            </a:r>
            <a:r>
              <a:rPr lang="en-US" dirty="0">
                <a:solidFill>
                  <a:srgbClr val="00006E"/>
                </a:solidFill>
              </a:rPr>
              <a:t> el </a:t>
            </a:r>
            <a:r>
              <a:rPr lang="en-US" dirty="0" err="1">
                <a:solidFill>
                  <a:srgbClr val="00006E"/>
                </a:solidFill>
              </a:rPr>
              <a:t>alcance</a:t>
            </a:r>
            <a:r>
              <a:rPr lang="en-US" dirty="0">
                <a:solidFill>
                  <a:srgbClr val="00006E"/>
                </a:solidFill>
              </a:rPr>
              <a:t> se </a:t>
            </a:r>
            <a:r>
              <a:rPr lang="en-US" dirty="0" err="1">
                <a:solidFill>
                  <a:srgbClr val="00006E"/>
                </a:solidFill>
              </a:rPr>
              <a:t>analizaron</a:t>
            </a:r>
            <a:r>
              <a:rPr lang="en-US" dirty="0">
                <a:solidFill>
                  <a:srgbClr val="00006E"/>
                </a:solidFill>
              </a:rPr>
              <a:t> 6 </a:t>
            </a:r>
            <a:r>
              <a:rPr lang="en-US" dirty="0" err="1">
                <a:solidFill>
                  <a:srgbClr val="00006E"/>
                </a:solidFill>
              </a:rPr>
              <a:t>hoteles</a:t>
            </a:r>
            <a:r>
              <a:rPr lang="en-US" dirty="0">
                <a:solidFill>
                  <a:srgbClr val="00006E"/>
                </a:solidFill>
              </a:rPr>
              <a:t>, con un tope de 30 </a:t>
            </a:r>
            <a:r>
              <a:rPr lang="en-US" dirty="0" err="1">
                <a:solidFill>
                  <a:srgbClr val="00006E"/>
                </a:solidFill>
              </a:rPr>
              <a:t>días</a:t>
            </a:r>
            <a:r>
              <a:rPr lang="en-US" dirty="0">
                <a:solidFill>
                  <a:srgbClr val="00006E"/>
                </a:solidFill>
              </a:rPr>
              <a:t> de </a:t>
            </a:r>
            <a:r>
              <a:rPr lang="en-US" dirty="0" err="1">
                <a:solidFill>
                  <a:srgbClr val="00006E"/>
                </a:solidFill>
              </a:rPr>
              <a:t>predicción</a:t>
            </a:r>
            <a:r>
              <a:rPr lang="en-US" dirty="0">
                <a:solidFill>
                  <a:srgbClr val="00006E"/>
                </a:solidFill>
              </a:rPr>
              <a:t>. 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00006E"/>
                </a:solidFill>
              </a:rPr>
              <a:t>Los </a:t>
            </a:r>
            <a:r>
              <a:rPr lang="en-US" dirty="0" err="1">
                <a:solidFill>
                  <a:srgbClr val="00006E"/>
                </a:solidFill>
              </a:rPr>
              <a:t>hoteles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considerados</a:t>
            </a:r>
            <a:r>
              <a:rPr lang="en-US" dirty="0">
                <a:solidFill>
                  <a:srgbClr val="00006E"/>
                </a:solidFill>
              </a:rPr>
              <a:t> </a:t>
            </a:r>
            <a:r>
              <a:rPr lang="en-US" dirty="0" err="1">
                <a:solidFill>
                  <a:srgbClr val="00006E"/>
                </a:solidFill>
              </a:rPr>
              <a:t>fueron</a:t>
            </a:r>
            <a:r>
              <a:rPr lang="en-US" dirty="0">
                <a:solidFill>
                  <a:srgbClr val="00006E"/>
                </a:solidFill>
              </a:rPr>
              <a:t>: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CE-INS (</a:t>
            </a:r>
            <a:r>
              <a:rPr lang="en-US" dirty="0" err="1">
                <a:solidFill>
                  <a:srgbClr val="00006E"/>
                </a:solidFill>
              </a:rPr>
              <a:t>Insurgentes</a:t>
            </a:r>
            <a:r>
              <a:rPr lang="en-US" dirty="0">
                <a:solidFill>
                  <a:srgbClr val="00006E"/>
                </a:solidFill>
              </a:rPr>
              <a:t>)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CE-MTA (Monterrey </a:t>
            </a:r>
            <a:r>
              <a:rPr lang="en-US" dirty="0" err="1">
                <a:solidFill>
                  <a:srgbClr val="00006E"/>
                </a:solidFill>
              </a:rPr>
              <a:t>Aeropuerto</a:t>
            </a:r>
            <a:r>
              <a:rPr lang="en-US" dirty="0">
                <a:solidFill>
                  <a:srgbClr val="00006E"/>
                </a:solidFill>
              </a:rPr>
              <a:t>)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CE-MID (Mérida)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CE-PDC (Playa del Carmen)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CE-MZT (</a:t>
            </a:r>
            <a:r>
              <a:rPr lang="en-US" dirty="0" err="1">
                <a:solidFill>
                  <a:srgbClr val="00006E"/>
                </a:solidFill>
              </a:rPr>
              <a:t>Mazatlán</a:t>
            </a:r>
            <a:r>
              <a:rPr lang="en-US" dirty="0">
                <a:solidFill>
                  <a:srgbClr val="00006E"/>
                </a:solidFill>
              </a:rPr>
              <a:t>)</a:t>
            </a:r>
          </a:p>
          <a:p>
            <a:pPr marL="285750" lvl="0" indent="-2857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F0D23A"/>
              </a:buClr>
              <a:buFont typeface="Wingdings" charset="2"/>
              <a:buChar char="u"/>
            </a:pPr>
            <a:r>
              <a:rPr lang="en-US" dirty="0">
                <a:solidFill>
                  <a:srgbClr val="00006E"/>
                </a:solidFill>
              </a:rPr>
              <a:t> CE-PAZ (Poza Rica)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rgbClr val="00006E"/>
              </a:solidFill>
            </a:endParaRPr>
          </a:p>
        </p:txBody>
      </p:sp>
      <p:pic>
        <p:nvPicPr>
          <p:cNvPr id="7" name="Picture 6" descr="Screen Shot 2015-06-29 at 6.08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7" r="20895" b="6111"/>
          <a:stretch/>
        </p:blipFill>
        <p:spPr>
          <a:xfrm>
            <a:off x="4305591" y="3895808"/>
            <a:ext cx="4370173" cy="22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Proceso</a:t>
            </a:r>
            <a:r>
              <a:rPr lang="en-US" sz="2800" dirty="0" smtClean="0">
                <a:solidFill>
                  <a:srgbClr val="00008D"/>
                </a:solidFill>
              </a:rPr>
              <a:t> de </a:t>
            </a:r>
            <a:r>
              <a:rPr lang="en-US" sz="2800" dirty="0" err="1" smtClean="0">
                <a:solidFill>
                  <a:srgbClr val="00008D"/>
                </a:solidFill>
              </a:rPr>
              <a:t>modelación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05433575"/>
              </p:ext>
            </p:extLst>
          </p:nvPr>
        </p:nvGraphicFramePr>
        <p:xfrm>
          <a:off x="457199" y="1353066"/>
          <a:ext cx="8262803" cy="409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 13"/>
          <p:cNvSpPr/>
          <p:nvPr/>
        </p:nvSpPr>
        <p:spPr>
          <a:xfrm>
            <a:off x="758935" y="5471233"/>
            <a:ext cx="215596" cy="224046"/>
          </a:xfrm>
          <a:prstGeom prst="ellipse">
            <a:avLst/>
          </a:prstGeom>
          <a:solidFill>
            <a:srgbClr val="00006E">
              <a:alpha val="90000"/>
            </a:srgbClr>
          </a:solidFill>
          <a:ln>
            <a:solidFill>
              <a:srgbClr val="0000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6933" y="5560853"/>
            <a:ext cx="45719" cy="53045"/>
          </a:xfrm>
          <a:prstGeom prst="ellipse">
            <a:avLst/>
          </a:prstGeom>
          <a:solidFill>
            <a:srgbClr val="F0D23A">
              <a:alpha val="90000"/>
            </a:srgbClr>
          </a:solidFill>
          <a:ln>
            <a:solidFill>
              <a:srgbClr val="F0D2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8935" y="5768785"/>
            <a:ext cx="215596" cy="224046"/>
          </a:xfrm>
          <a:prstGeom prst="ellipse">
            <a:avLst/>
          </a:prstGeom>
          <a:solidFill>
            <a:srgbClr val="F0D23A">
              <a:alpha val="90000"/>
            </a:srgbClr>
          </a:solidFill>
          <a:ln>
            <a:solidFill>
              <a:srgbClr val="F0D2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6933" y="5858405"/>
            <a:ext cx="45719" cy="53045"/>
          </a:xfrm>
          <a:prstGeom prst="ellipse">
            <a:avLst/>
          </a:prstGeom>
          <a:solidFill>
            <a:srgbClr val="00006E">
              <a:alpha val="90000"/>
            </a:srgbClr>
          </a:solidFill>
          <a:ln>
            <a:solidFill>
              <a:srgbClr val="0000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935" y="6055969"/>
            <a:ext cx="215596" cy="224046"/>
          </a:xfrm>
          <a:prstGeom prst="ellipse">
            <a:avLst/>
          </a:prstGeom>
          <a:noFill/>
          <a:ln w="25400">
            <a:solidFill>
              <a:srgbClr val="0000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0052" y="5432157"/>
            <a:ext cx="7641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Etapas</a:t>
            </a:r>
            <a:r>
              <a:rPr lang="en-US" sz="1100" dirty="0" smtClean="0"/>
              <a:t> del </a:t>
            </a:r>
            <a:r>
              <a:rPr lang="en-US" sz="1100" dirty="0" err="1" smtClean="0"/>
              <a:t>proceso</a:t>
            </a:r>
            <a:r>
              <a:rPr lang="en-US" sz="1100" dirty="0" smtClean="0"/>
              <a:t> </a:t>
            </a:r>
            <a:r>
              <a:rPr lang="en-US" sz="1100" dirty="0" err="1" smtClean="0"/>
              <a:t>estándar</a:t>
            </a:r>
            <a:r>
              <a:rPr lang="en-US" sz="1100" dirty="0" smtClean="0"/>
              <a:t> </a:t>
            </a:r>
            <a:r>
              <a:rPr lang="en-US" sz="1100" dirty="0" err="1" smtClean="0"/>
              <a:t>para</a:t>
            </a:r>
            <a:r>
              <a:rPr lang="en-US" sz="1100" dirty="0" smtClean="0"/>
              <a:t> el </a:t>
            </a:r>
            <a:r>
              <a:rPr lang="en-US" sz="1100" dirty="0" err="1" smtClean="0"/>
              <a:t>desarrollo</a:t>
            </a:r>
            <a:r>
              <a:rPr lang="en-US" sz="1100" dirty="0" smtClean="0"/>
              <a:t> de </a:t>
            </a:r>
            <a:r>
              <a:rPr lang="en-US" sz="1100" dirty="0" err="1" smtClean="0"/>
              <a:t>minería</a:t>
            </a:r>
            <a:r>
              <a:rPr lang="en-US" sz="1100" dirty="0" smtClean="0"/>
              <a:t>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96148" y="5731092"/>
            <a:ext cx="7641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Actividades</a:t>
            </a:r>
            <a:r>
              <a:rPr lang="en-US" sz="1100" dirty="0" smtClean="0"/>
              <a:t> clave </a:t>
            </a:r>
            <a:r>
              <a:rPr lang="en-US" sz="1100" dirty="0" err="1" smtClean="0"/>
              <a:t>para</a:t>
            </a:r>
            <a:r>
              <a:rPr lang="en-US" sz="1100" dirty="0" smtClean="0"/>
              <a:t> </a:t>
            </a:r>
            <a:r>
              <a:rPr lang="en-US" sz="1100" dirty="0" err="1" smtClean="0"/>
              <a:t>determinar</a:t>
            </a:r>
            <a:r>
              <a:rPr lang="en-US" sz="1100" dirty="0" smtClean="0"/>
              <a:t> el </a:t>
            </a:r>
            <a:r>
              <a:rPr lang="en-US" sz="1100" dirty="0" err="1" smtClean="0"/>
              <a:t>pronóstico</a:t>
            </a:r>
            <a:r>
              <a:rPr lang="en-US" sz="1100" dirty="0" smtClean="0"/>
              <a:t> de </a:t>
            </a:r>
            <a:r>
              <a:rPr lang="en-US" sz="1100" dirty="0" err="1" smtClean="0"/>
              <a:t>las</a:t>
            </a:r>
            <a:r>
              <a:rPr lang="en-US" sz="1100" dirty="0" smtClean="0"/>
              <a:t> </a:t>
            </a:r>
            <a:r>
              <a:rPr lang="en-US" sz="1100" dirty="0" err="1" smtClean="0"/>
              <a:t>curvas</a:t>
            </a:r>
            <a:r>
              <a:rPr lang="en-US" sz="1100" dirty="0" smtClean="0"/>
              <a:t> de Pick-Up de </a:t>
            </a:r>
            <a:r>
              <a:rPr lang="en-US" sz="1100" dirty="0" err="1" smtClean="0"/>
              <a:t>las</a:t>
            </a:r>
            <a:r>
              <a:rPr lang="en-US" sz="1100" dirty="0" smtClean="0"/>
              <a:t> </a:t>
            </a:r>
            <a:r>
              <a:rPr lang="en-US" sz="1100" dirty="0" err="1" smtClean="0"/>
              <a:t>reservaciones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</a:t>
            </a:r>
            <a:r>
              <a:rPr lang="en-US" sz="1100" dirty="0" err="1" smtClean="0"/>
              <a:t>día</a:t>
            </a:r>
            <a:r>
              <a:rPr lang="en-US" sz="1100" dirty="0" smtClean="0"/>
              <a:t> y </a:t>
            </a:r>
            <a:r>
              <a:rPr lang="en-US" sz="1100" dirty="0" err="1" smtClean="0"/>
              <a:t>por</a:t>
            </a:r>
            <a:r>
              <a:rPr lang="en-US" sz="1100" dirty="0" smtClean="0"/>
              <a:t> hotel.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92244" y="6030027"/>
            <a:ext cx="7641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Actividades</a:t>
            </a:r>
            <a:r>
              <a:rPr lang="en-US" sz="1100" dirty="0" smtClean="0"/>
              <a:t> </a:t>
            </a:r>
            <a:r>
              <a:rPr lang="en-US" sz="1100" dirty="0" err="1" smtClean="0"/>
              <a:t>que</a:t>
            </a:r>
            <a:r>
              <a:rPr lang="en-US" sz="1100" dirty="0" smtClean="0"/>
              <a:t> </a:t>
            </a:r>
            <a:r>
              <a:rPr lang="en-US" sz="1100" dirty="0" err="1" smtClean="0"/>
              <a:t>han</a:t>
            </a:r>
            <a:r>
              <a:rPr lang="en-US" sz="1100" dirty="0" smtClean="0"/>
              <a:t> </a:t>
            </a:r>
            <a:r>
              <a:rPr lang="en-US" sz="1100" dirty="0" err="1" smtClean="0"/>
              <a:t>sido</a:t>
            </a:r>
            <a:r>
              <a:rPr lang="en-US" sz="1100" dirty="0" smtClean="0"/>
              <a:t> </a:t>
            </a:r>
            <a:r>
              <a:rPr lang="en-US" sz="1100" dirty="0" err="1" smtClean="0"/>
              <a:t>focalizadas</a:t>
            </a:r>
            <a:r>
              <a:rPr lang="en-US" sz="1100" dirty="0" smtClean="0"/>
              <a:t> en la </a:t>
            </a:r>
            <a:r>
              <a:rPr lang="en-US" sz="1100" dirty="0" err="1" smtClean="0"/>
              <a:t>etapa</a:t>
            </a:r>
            <a:r>
              <a:rPr lang="en-US" sz="1100" dirty="0" smtClean="0"/>
              <a:t> de </a:t>
            </a:r>
            <a:r>
              <a:rPr lang="en-US" sz="1100" dirty="0" err="1" smtClean="0"/>
              <a:t>robustecimiento</a:t>
            </a:r>
            <a:r>
              <a:rPr lang="en-US" sz="1100" dirty="0" smtClean="0"/>
              <a:t> del </a:t>
            </a:r>
            <a:r>
              <a:rPr lang="en-US" sz="1100" dirty="0" err="1" smtClean="0"/>
              <a:t>modelo</a:t>
            </a:r>
            <a:r>
              <a:rPr lang="en-US" sz="1100" dirty="0" smtClean="0"/>
              <a:t>, </a:t>
            </a:r>
            <a:r>
              <a:rPr lang="en-US" sz="1100" dirty="0" err="1" smtClean="0"/>
              <a:t>subsecuente</a:t>
            </a:r>
            <a:r>
              <a:rPr lang="en-US" sz="1100" dirty="0" smtClean="0"/>
              <a:t> a la </a:t>
            </a:r>
            <a:r>
              <a:rPr lang="en-US" sz="1100" dirty="0" err="1" smtClean="0"/>
              <a:t>primera</a:t>
            </a:r>
            <a:r>
              <a:rPr lang="en-US" sz="1100" dirty="0" smtClean="0"/>
              <a:t> </a:t>
            </a:r>
            <a:r>
              <a:rPr lang="en-US" sz="1100" dirty="0" err="1" smtClean="0"/>
              <a:t>iteración</a:t>
            </a:r>
            <a:r>
              <a:rPr lang="en-US" sz="1100" dirty="0" smtClean="0"/>
              <a:t>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9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00006E"/>
                </a:solidFill>
              </a:rPr>
              <a:t>Resumen</a:t>
            </a:r>
            <a:r>
              <a:rPr lang="en-US" sz="2800" dirty="0">
                <a:solidFill>
                  <a:srgbClr val="00006E"/>
                </a:solidFill>
              </a:rPr>
              <a:t> de </a:t>
            </a:r>
            <a:r>
              <a:rPr lang="en-US" sz="2800" dirty="0" err="1">
                <a:solidFill>
                  <a:srgbClr val="00006E"/>
                </a:solidFill>
              </a:rPr>
              <a:t>evolución</a:t>
            </a:r>
            <a:r>
              <a:rPr lang="en-US" sz="2800" dirty="0">
                <a:solidFill>
                  <a:srgbClr val="00006E"/>
                </a:solidFill>
              </a:rPr>
              <a:t> de </a:t>
            </a:r>
            <a:r>
              <a:rPr lang="en-US" sz="2800" dirty="0" err="1">
                <a:solidFill>
                  <a:srgbClr val="00006E"/>
                </a:solidFill>
              </a:rPr>
              <a:t>reservaciones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57200" y="1417634"/>
            <a:ext cx="8207023" cy="5091115"/>
            <a:chOff x="1656796" y="1026391"/>
            <a:chExt cx="910199" cy="595273"/>
          </a:xfrm>
        </p:grpSpPr>
        <p:sp>
          <p:nvSpPr>
            <p:cNvPr id="17" name="Rounded Rectangle 16"/>
            <p:cNvSpPr/>
            <p:nvPr/>
          </p:nvSpPr>
          <p:spPr>
            <a:xfrm>
              <a:off x="1656796" y="1052790"/>
              <a:ext cx="910199" cy="56887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673458" y="1026391"/>
              <a:ext cx="876875" cy="578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t" anchorCtr="0">
              <a:noAutofit/>
            </a:bodyPr>
            <a:lstStyle/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r>
                <a:rPr lang="en-US" sz="1400" kern="1200" dirty="0" smtClean="0"/>
                <a:t>Para </a:t>
              </a:r>
              <a:r>
                <a:rPr lang="en-US" sz="1400" kern="1200" dirty="0" err="1" smtClean="0"/>
                <a:t>cada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día</a:t>
              </a:r>
              <a:r>
                <a:rPr lang="en-US" sz="1400" kern="1200" dirty="0" smtClean="0"/>
                <a:t> y </a:t>
              </a:r>
              <a:r>
                <a:rPr lang="en-US" sz="1400" kern="1200" dirty="0" err="1" smtClean="0"/>
                <a:t>cada</a:t>
              </a:r>
              <a:r>
                <a:rPr lang="en-US" sz="1400" kern="1200" dirty="0" smtClean="0"/>
                <a:t> hotel se </a:t>
              </a:r>
              <a:r>
                <a:rPr lang="en-US" sz="1400" kern="1200" dirty="0" err="1" smtClean="0"/>
                <a:t>tiene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una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serie</a:t>
              </a:r>
              <a:r>
                <a:rPr lang="en-US" sz="1400" kern="1200" dirty="0" smtClean="0"/>
                <a:t> de </a:t>
              </a:r>
              <a:r>
                <a:rPr lang="en-US" sz="1400" kern="1200" dirty="0" err="1" smtClean="0"/>
                <a:t>reservaciones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que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muestra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cómo</a:t>
              </a:r>
              <a:r>
                <a:rPr lang="en-US" sz="1400" kern="1200" dirty="0" smtClean="0"/>
                <a:t> se </a:t>
              </a:r>
              <a:r>
                <a:rPr lang="en-US" sz="1400" kern="1200" dirty="0" err="1" smtClean="0"/>
                <a:t>va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llenando</a:t>
              </a:r>
              <a:r>
                <a:rPr lang="en-US" sz="1400" kern="1200" dirty="0" smtClean="0"/>
                <a:t> el hotel </a:t>
              </a:r>
              <a:r>
                <a:rPr lang="en-US" sz="1400" kern="1200" dirty="0" err="1" smtClean="0"/>
                <a:t>para</a:t>
              </a:r>
              <a:r>
                <a:rPr lang="en-US" sz="1400" kern="1200" dirty="0" smtClean="0"/>
                <a:t> el check-in del </a:t>
              </a:r>
              <a:r>
                <a:rPr lang="en-US" sz="1400" kern="1200" dirty="0" err="1" smtClean="0"/>
                <a:t>día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analizado</a:t>
              </a:r>
              <a:r>
                <a:rPr lang="en-US" sz="1400" dirty="0" smtClean="0"/>
                <a:t>. Se </a:t>
              </a:r>
              <a:r>
                <a:rPr lang="en-US" sz="1400" dirty="0" err="1" smtClean="0"/>
                <a:t>consider</a:t>
              </a:r>
              <a:r>
                <a:rPr lang="en-US" sz="1400" dirty="0" err="1"/>
                <a:t>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información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histórica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desde</a:t>
              </a:r>
              <a:r>
                <a:rPr lang="en-US" sz="1400" dirty="0" smtClean="0"/>
                <a:t> Julio de 2013.</a:t>
              </a:r>
              <a:endParaRPr lang="en-US" sz="1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7437" y="1262417"/>
            <a:ext cx="8056786" cy="183443"/>
            <a:chOff x="4501170" y="1763884"/>
            <a:chExt cx="910199" cy="568874"/>
          </a:xfrm>
        </p:grpSpPr>
        <p:sp>
          <p:nvSpPr>
            <p:cNvPr id="23" name="Rounded Rectangle 22"/>
            <p:cNvSpPr/>
            <p:nvPr/>
          </p:nvSpPr>
          <p:spPr>
            <a:xfrm>
              <a:off x="4501170" y="1763884"/>
              <a:ext cx="910199" cy="568874"/>
            </a:xfrm>
            <a:prstGeom prst="roundRect">
              <a:avLst>
                <a:gd name="adj" fmla="val 10000"/>
              </a:avLst>
            </a:prstGeom>
            <a:solidFill>
              <a:srgbClr val="F0D23A"/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517832" y="1780546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solidFill>
                    <a:srgbClr val="00006E"/>
                  </a:solidFill>
                </a:rPr>
                <a:t>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Modelo</a:t>
              </a:r>
              <a:r>
                <a:rPr lang="en-US" sz="900" kern="1200" dirty="0" smtClean="0">
                  <a:solidFill>
                    <a:srgbClr val="00006E"/>
                  </a:solidFill>
                </a:rPr>
                <a:t>  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resumen</a:t>
              </a:r>
              <a:r>
                <a:rPr lang="en-US" sz="900" kern="1200" dirty="0" smtClean="0">
                  <a:solidFill>
                    <a:srgbClr val="00006E"/>
                  </a:solidFill>
                </a:rPr>
                <a:t> de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las</a:t>
              </a:r>
              <a:r>
                <a:rPr lang="en-US" sz="900" kern="1200" dirty="0" smtClean="0">
                  <a:solidFill>
                    <a:srgbClr val="00006E"/>
                  </a:solidFill>
                </a:rPr>
                <a:t>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reservas</a:t>
              </a:r>
              <a:endParaRPr lang="en-US" sz="900" kern="1200" dirty="0">
                <a:solidFill>
                  <a:srgbClr val="00006E"/>
                </a:solidFill>
              </a:endParaRPr>
            </a:p>
          </p:txBody>
        </p:sp>
      </p:grpSp>
      <p:pic>
        <p:nvPicPr>
          <p:cNvPr id="26" name="Picture 25" descr="reserv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8" y="2667509"/>
            <a:ext cx="4024489" cy="29155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4923" y="2418732"/>
            <a:ext cx="39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Reservas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para</a:t>
            </a:r>
            <a:r>
              <a:rPr lang="en-US" sz="1200" b="1" dirty="0" smtClean="0"/>
              <a:t> el </a:t>
            </a:r>
            <a:r>
              <a:rPr lang="en-US" sz="1200" b="1" dirty="0" err="1" smtClean="0"/>
              <a:t>domingo</a:t>
            </a:r>
            <a:r>
              <a:rPr lang="en-US" sz="1200" b="1" dirty="0" smtClean="0"/>
              <a:t> 06 de </a:t>
            </a:r>
            <a:r>
              <a:rPr lang="en-US" sz="1200" b="1" dirty="0" err="1" smtClean="0"/>
              <a:t>julio</a:t>
            </a:r>
            <a:r>
              <a:rPr lang="en-US" sz="1200" b="1" dirty="0" smtClean="0"/>
              <a:t> de 2014 en CEINS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1122339" y="3993131"/>
            <a:ext cx="3661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Cuartos-Noche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213" y="5449776"/>
            <a:ext cx="3980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Días</a:t>
            </a:r>
            <a:r>
              <a:rPr lang="en-US" sz="900" dirty="0" smtClean="0"/>
              <a:t> de </a:t>
            </a:r>
            <a:r>
              <a:rPr lang="en-US" sz="900" dirty="0" err="1" smtClean="0"/>
              <a:t>antelación</a:t>
            </a:r>
            <a:r>
              <a:rPr lang="en-US" sz="900" dirty="0" smtClean="0"/>
              <a:t> con los </a:t>
            </a:r>
            <a:r>
              <a:rPr lang="en-US" sz="900" dirty="0" err="1" smtClean="0"/>
              <a:t>que</a:t>
            </a:r>
            <a:r>
              <a:rPr lang="en-US" sz="900" dirty="0" smtClean="0"/>
              <a:t> se </a:t>
            </a:r>
            <a:r>
              <a:rPr lang="en-US" sz="900" dirty="0" err="1" smtClean="0"/>
              <a:t>hace</a:t>
            </a:r>
            <a:r>
              <a:rPr lang="en-US" sz="900" dirty="0" smtClean="0"/>
              <a:t> la </a:t>
            </a:r>
            <a:r>
              <a:rPr lang="en-US" sz="900" dirty="0" err="1" smtClean="0"/>
              <a:t>reserva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66213" y="2766286"/>
            <a:ext cx="3980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0000FF"/>
                </a:solidFill>
              </a:rPr>
              <a:t>Inventario</a:t>
            </a:r>
            <a:endParaRPr lang="en-US" sz="900" b="1" dirty="0">
              <a:solidFill>
                <a:srgbClr val="0000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17302" y="2276872"/>
            <a:ext cx="3746921" cy="489414"/>
            <a:chOff x="3078983" y="1052790"/>
            <a:chExt cx="910199" cy="568874"/>
          </a:xfrm>
        </p:grpSpPr>
        <p:sp>
          <p:nvSpPr>
            <p:cNvPr id="33" name="Rounded Rectangle 32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srgbClr val="0000FF"/>
                  </a:solidFill>
                </a:rPr>
                <a:t>X 365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días</a:t>
              </a:r>
              <a:r>
                <a:rPr lang="en-US" sz="1400" dirty="0" smtClean="0">
                  <a:solidFill>
                    <a:srgbClr val="0000FF"/>
                  </a:solidFill>
                </a:rPr>
                <a:t> en un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año</a:t>
              </a:r>
              <a:r>
                <a:rPr lang="en-US" sz="1400" dirty="0" smtClean="0">
                  <a:solidFill>
                    <a:srgbClr val="0000FF"/>
                  </a:solidFill>
                </a:rPr>
                <a:t>          X 6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hoteles</a:t>
              </a:r>
              <a:endParaRPr lang="en-US" sz="1400" kern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14481" y="2951379"/>
            <a:ext cx="3746921" cy="1027954"/>
            <a:chOff x="3078983" y="1052790"/>
            <a:chExt cx="910199" cy="568874"/>
          </a:xfrm>
        </p:grpSpPr>
        <p:sp>
          <p:nvSpPr>
            <p:cNvPr id="36" name="Rounded Rectangle 35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>
                  <a:solidFill>
                    <a:srgbClr val="0000FF"/>
                  </a:solidFill>
                </a:rPr>
                <a:t>Resumir</a:t>
              </a:r>
              <a:r>
                <a:rPr lang="en-US" sz="1400" dirty="0" smtClean="0">
                  <a:solidFill>
                    <a:srgbClr val="0000FF"/>
                  </a:solidFill>
                </a:rPr>
                <a:t> la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información</a:t>
              </a:r>
              <a:r>
                <a:rPr lang="en-US" sz="1400" dirty="0" smtClean="0">
                  <a:solidFill>
                    <a:srgbClr val="0000FF"/>
                  </a:solidFill>
                </a:rPr>
                <a:t> en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una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curva</a:t>
              </a:r>
              <a:r>
                <a:rPr lang="en-US" sz="1400" dirty="0" smtClean="0">
                  <a:solidFill>
                    <a:srgbClr val="0000FF"/>
                  </a:solidFill>
                </a:rPr>
                <a:t>:</a:t>
              </a:r>
              <a:endParaRPr lang="en-US" sz="1400" dirty="0">
                <a:solidFill>
                  <a:srgbClr val="0000FF"/>
                </a:solidFill>
              </a:endParaRPr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²"/>
              </a:pPr>
              <a:r>
                <a:rPr lang="en-US" sz="1400" dirty="0" err="1" smtClean="0">
                  <a:solidFill>
                    <a:srgbClr val="0000FF"/>
                  </a:solidFill>
                </a:rPr>
                <a:t>Nivel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esperado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para</a:t>
              </a:r>
              <a:r>
                <a:rPr lang="en-US" sz="1400" dirty="0" smtClean="0">
                  <a:solidFill>
                    <a:srgbClr val="0000FF"/>
                  </a:solidFill>
                </a:rPr>
                <a:t> un “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día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como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ese</a:t>
              </a:r>
              <a:r>
                <a:rPr lang="en-US" sz="1400" dirty="0" smtClean="0">
                  <a:solidFill>
                    <a:srgbClr val="0000FF"/>
                  </a:solidFill>
                </a:rPr>
                <a:t>”</a:t>
              </a:r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²"/>
              </a:pPr>
              <a:r>
                <a:rPr lang="en-US" sz="1400" dirty="0" err="1" smtClean="0">
                  <a:solidFill>
                    <a:srgbClr val="0000FF"/>
                  </a:solidFill>
                </a:rPr>
                <a:t>Tasa</a:t>
              </a:r>
              <a:r>
                <a:rPr lang="en-US" sz="1400" dirty="0" smtClean="0">
                  <a:solidFill>
                    <a:srgbClr val="0000FF"/>
                  </a:solidFill>
                </a:rPr>
                <a:t> de “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llenado</a:t>
              </a:r>
              <a:r>
                <a:rPr lang="en-US" sz="1400" dirty="0" smtClean="0">
                  <a:solidFill>
                    <a:srgbClr val="0000FF"/>
                  </a:solidFill>
                </a:rPr>
                <a:t>” 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ese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nivel</a:t>
              </a:r>
              <a:r>
                <a:rPr lang="en-US" sz="1400" dirty="0" smtClean="0">
                  <a:solidFill>
                    <a:srgbClr val="0000FF"/>
                  </a:solidFill>
                </a:rPr>
                <a:t> de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ocupación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1269982" y="3365623"/>
            <a:ext cx="3172543" cy="1651424"/>
          </a:xfrm>
          <a:custGeom>
            <a:avLst/>
            <a:gdLst>
              <a:gd name="connsiteX0" fmla="*/ 0 w 3172543"/>
              <a:gd name="connsiteY0" fmla="*/ 0 h 1651424"/>
              <a:gd name="connsiteX1" fmla="*/ 4829 w 3172543"/>
              <a:gd name="connsiteY1" fmla="*/ 38629 h 1651424"/>
              <a:gd name="connsiteX2" fmla="*/ 14486 w 3172543"/>
              <a:gd name="connsiteY2" fmla="*/ 67602 h 1651424"/>
              <a:gd name="connsiteX3" fmla="*/ 19315 w 3172543"/>
              <a:gd name="connsiteY3" fmla="*/ 82088 h 1651424"/>
              <a:gd name="connsiteX4" fmla="*/ 38630 w 3172543"/>
              <a:gd name="connsiteY4" fmla="*/ 115889 h 1651424"/>
              <a:gd name="connsiteX5" fmla="*/ 48288 w 3172543"/>
              <a:gd name="connsiteY5" fmla="*/ 125547 h 1651424"/>
              <a:gd name="connsiteX6" fmla="*/ 72432 w 3172543"/>
              <a:gd name="connsiteY6" fmla="*/ 169005 h 1651424"/>
              <a:gd name="connsiteX7" fmla="*/ 82090 w 3172543"/>
              <a:gd name="connsiteY7" fmla="*/ 178663 h 1651424"/>
              <a:gd name="connsiteX8" fmla="*/ 106234 w 3172543"/>
              <a:gd name="connsiteY8" fmla="*/ 231779 h 1651424"/>
              <a:gd name="connsiteX9" fmla="*/ 111063 w 3172543"/>
              <a:gd name="connsiteY9" fmla="*/ 251094 h 1651424"/>
              <a:gd name="connsiteX10" fmla="*/ 130378 w 3172543"/>
              <a:gd name="connsiteY10" fmla="*/ 280066 h 1651424"/>
              <a:gd name="connsiteX11" fmla="*/ 135207 w 3172543"/>
              <a:gd name="connsiteY11" fmla="*/ 294552 h 1651424"/>
              <a:gd name="connsiteX12" fmla="*/ 140036 w 3172543"/>
              <a:gd name="connsiteY12" fmla="*/ 313867 h 1651424"/>
              <a:gd name="connsiteX13" fmla="*/ 154522 w 3172543"/>
              <a:gd name="connsiteY13" fmla="*/ 323524 h 1651424"/>
              <a:gd name="connsiteX14" fmla="*/ 178667 w 3172543"/>
              <a:gd name="connsiteY14" fmla="*/ 366983 h 1651424"/>
              <a:gd name="connsiteX15" fmla="*/ 207640 w 3172543"/>
              <a:gd name="connsiteY15" fmla="*/ 415270 h 1651424"/>
              <a:gd name="connsiteX16" fmla="*/ 222126 w 3172543"/>
              <a:gd name="connsiteY16" fmla="*/ 429756 h 1651424"/>
              <a:gd name="connsiteX17" fmla="*/ 246270 w 3172543"/>
              <a:gd name="connsiteY17" fmla="*/ 473215 h 1651424"/>
              <a:gd name="connsiteX18" fmla="*/ 265586 w 3172543"/>
              <a:gd name="connsiteY18" fmla="*/ 497359 h 1651424"/>
              <a:gd name="connsiteX19" fmla="*/ 280072 w 3172543"/>
              <a:gd name="connsiteY19" fmla="*/ 507016 h 1651424"/>
              <a:gd name="connsiteX20" fmla="*/ 299387 w 3172543"/>
              <a:gd name="connsiteY20" fmla="*/ 540817 h 1651424"/>
              <a:gd name="connsiteX21" fmla="*/ 304216 w 3172543"/>
              <a:gd name="connsiteY21" fmla="*/ 560132 h 1651424"/>
              <a:gd name="connsiteX22" fmla="*/ 318703 w 3172543"/>
              <a:gd name="connsiteY22" fmla="*/ 569790 h 1651424"/>
              <a:gd name="connsiteX23" fmla="*/ 338018 w 3172543"/>
              <a:gd name="connsiteY23" fmla="*/ 608419 h 1651424"/>
              <a:gd name="connsiteX24" fmla="*/ 366991 w 3172543"/>
              <a:gd name="connsiteY24" fmla="*/ 632563 h 1651424"/>
              <a:gd name="connsiteX25" fmla="*/ 395964 w 3172543"/>
              <a:gd name="connsiteY25" fmla="*/ 671193 h 1651424"/>
              <a:gd name="connsiteX26" fmla="*/ 405622 w 3172543"/>
              <a:gd name="connsiteY26" fmla="*/ 685679 h 1651424"/>
              <a:gd name="connsiteX27" fmla="*/ 424937 w 3172543"/>
              <a:gd name="connsiteY27" fmla="*/ 700165 h 1651424"/>
              <a:gd name="connsiteX28" fmla="*/ 449081 w 3172543"/>
              <a:gd name="connsiteY28" fmla="*/ 724309 h 1651424"/>
              <a:gd name="connsiteX29" fmla="*/ 473225 w 3172543"/>
              <a:gd name="connsiteY29" fmla="*/ 753281 h 1651424"/>
              <a:gd name="connsiteX30" fmla="*/ 482883 w 3172543"/>
              <a:gd name="connsiteY30" fmla="*/ 772596 h 1651424"/>
              <a:gd name="connsiteX31" fmla="*/ 492541 w 3172543"/>
              <a:gd name="connsiteY31" fmla="*/ 782254 h 1651424"/>
              <a:gd name="connsiteX32" fmla="*/ 511856 w 3172543"/>
              <a:gd name="connsiteY32" fmla="*/ 816055 h 1651424"/>
              <a:gd name="connsiteX33" fmla="*/ 536000 w 3172543"/>
              <a:gd name="connsiteY33" fmla="*/ 849856 h 1651424"/>
              <a:gd name="connsiteX34" fmla="*/ 560144 w 3172543"/>
              <a:gd name="connsiteY34" fmla="*/ 893314 h 1651424"/>
              <a:gd name="connsiteX35" fmla="*/ 589117 w 3172543"/>
              <a:gd name="connsiteY35" fmla="*/ 917458 h 1651424"/>
              <a:gd name="connsiteX36" fmla="*/ 603604 w 3172543"/>
              <a:gd name="connsiteY36" fmla="*/ 927115 h 1651424"/>
              <a:gd name="connsiteX37" fmla="*/ 632577 w 3172543"/>
              <a:gd name="connsiteY37" fmla="*/ 951259 h 1651424"/>
              <a:gd name="connsiteX38" fmla="*/ 651892 w 3172543"/>
              <a:gd name="connsiteY38" fmla="*/ 980231 h 1651424"/>
              <a:gd name="connsiteX39" fmla="*/ 680865 w 3172543"/>
              <a:gd name="connsiteY39" fmla="*/ 1009204 h 1651424"/>
              <a:gd name="connsiteX40" fmla="*/ 705009 w 3172543"/>
              <a:gd name="connsiteY40" fmla="*/ 1033347 h 1651424"/>
              <a:gd name="connsiteX41" fmla="*/ 748469 w 3172543"/>
              <a:gd name="connsiteY41" fmla="*/ 1052662 h 1651424"/>
              <a:gd name="connsiteX42" fmla="*/ 782271 w 3172543"/>
              <a:gd name="connsiteY42" fmla="*/ 1071977 h 1651424"/>
              <a:gd name="connsiteX43" fmla="*/ 830559 w 3172543"/>
              <a:gd name="connsiteY43" fmla="*/ 1096121 h 1651424"/>
              <a:gd name="connsiteX44" fmla="*/ 869190 w 3172543"/>
              <a:gd name="connsiteY44" fmla="*/ 1125093 h 1651424"/>
              <a:gd name="connsiteX45" fmla="*/ 898163 w 3172543"/>
              <a:gd name="connsiteY45" fmla="*/ 1149237 h 1651424"/>
              <a:gd name="connsiteX46" fmla="*/ 922307 w 3172543"/>
              <a:gd name="connsiteY46" fmla="*/ 1163723 h 1651424"/>
              <a:gd name="connsiteX47" fmla="*/ 951280 w 3172543"/>
              <a:gd name="connsiteY47" fmla="*/ 1178209 h 1651424"/>
              <a:gd name="connsiteX48" fmla="*/ 965766 w 3172543"/>
              <a:gd name="connsiteY48" fmla="*/ 1187867 h 1651424"/>
              <a:gd name="connsiteX49" fmla="*/ 980253 w 3172543"/>
              <a:gd name="connsiteY49" fmla="*/ 1202353 h 1651424"/>
              <a:gd name="connsiteX50" fmla="*/ 999568 w 3172543"/>
              <a:gd name="connsiteY50" fmla="*/ 1212010 h 1651424"/>
              <a:gd name="connsiteX51" fmla="*/ 1028541 w 3172543"/>
              <a:gd name="connsiteY51" fmla="*/ 1226496 h 1651424"/>
              <a:gd name="connsiteX52" fmla="*/ 1057514 w 3172543"/>
              <a:gd name="connsiteY52" fmla="*/ 1250640 h 1651424"/>
              <a:gd name="connsiteX53" fmla="*/ 1086487 w 3172543"/>
              <a:gd name="connsiteY53" fmla="*/ 1265126 h 1651424"/>
              <a:gd name="connsiteX54" fmla="*/ 1105803 w 3172543"/>
              <a:gd name="connsiteY54" fmla="*/ 1289270 h 1651424"/>
              <a:gd name="connsiteX55" fmla="*/ 1120289 w 3172543"/>
              <a:gd name="connsiteY55" fmla="*/ 1294099 h 1651424"/>
              <a:gd name="connsiteX56" fmla="*/ 1163749 w 3172543"/>
              <a:gd name="connsiteY56" fmla="*/ 1323071 h 1651424"/>
              <a:gd name="connsiteX57" fmla="*/ 1178235 w 3172543"/>
              <a:gd name="connsiteY57" fmla="*/ 1327900 h 1651424"/>
              <a:gd name="connsiteX58" fmla="*/ 1197550 w 3172543"/>
              <a:gd name="connsiteY58" fmla="*/ 1342386 h 1651424"/>
              <a:gd name="connsiteX59" fmla="*/ 1216866 w 3172543"/>
              <a:gd name="connsiteY59" fmla="*/ 1366530 h 1651424"/>
              <a:gd name="connsiteX60" fmla="*/ 1236181 w 3172543"/>
              <a:gd name="connsiteY60" fmla="*/ 1376187 h 1651424"/>
              <a:gd name="connsiteX61" fmla="*/ 1250668 w 3172543"/>
              <a:gd name="connsiteY61" fmla="*/ 1385844 h 1651424"/>
              <a:gd name="connsiteX62" fmla="*/ 1269983 w 3172543"/>
              <a:gd name="connsiteY62" fmla="*/ 1400331 h 1651424"/>
              <a:gd name="connsiteX63" fmla="*/ 1284469 w 3172543"/>
              <a:gd name="connsiteY63" fmla="*/ 1405159 h 1651424"/>
              <a:gd name="connsiteX64" fmla="*/ 1298956 w 3172543"/>
              <a:gd name="connsiteY64" fmla="*/ 1414817 h 1651424"/>
              <a:gd name="connsiteX65" fmla="*/ 1318271 w 3172543"/>
              <a:gd name="connsiteY65" fmla="*/ 1419646 h 1651424"/>
              <a:gd name="connsiteX66" fmla="*/ 1332758 w 3172543"/>
              <a:gd name="connsiteY66" fmla="*/ 1424474 h 1651424"/>
              <a:gd name="connsiteX67" fmla="*/ 1381046 w 3172543"/>
              <a:gd name="connsiteY67" fmla="*/ 1443789 h 1651424"/>
              <a:gd name="connsiteX68" fmla="*/ 1395533 w 3172543"/>
              <a:gd name="connsiteY68" fmla="*/ 1453447 h 1651424"/>
              <a:gd name="connsiteX69" fmla="*/ 1438992 w 3172543"/>
              <a:gd name="connsiteY69" fmla="*/ 1477590 h 1651424"/>
              <a:gd name="connsiteX70" fmla="*/ 1458307 w 3172543"/>
              <a:gd name="connsiteY70" fmla="*/ 1482419 h 1651424"/>
              <a:gd name="connsiteX71" fmla="*/ 1525911 w 3172543"/>
              <a:gd name="connsiteY71" fmla="*/ 1501734 h 1651424"/>
              <a:gd name="connsiteX72" fmla="*/ 1554884 w 3172543"/>
              <a:gd name="connsiteY72" fmla="*/ 1506563 h 1651424"/>
              <a:gd name="connsiteX73" fmla="*/ 1598344 w 3172543"/>
              <a:gd name="connsiteY73" fmla="*/ 1521049 h 1651424"/>
              <a:gd name="connsiteX74" fmla="*/ 1612830 w 3172543"/>
              <a:gd name="connsiteY74" fmla="*/ 1525878 h 1651424"/>
              <a:gd name="connsiteX75" fmla="*/ 1646632 w 3172543"/>
              <a:gd name="connsiteY75" fmla="*/ 1530706 h 1651424"/>
              <a:gd name="connsiteX76" fmla="*/ 1661118 w 3172543"/>
              <a:gd name="connsiteY76" fmla="*/ 1535535 h 1651424"/>
              <a:gd name="connsiteX77" fmla="*/ 1723893 w 3172543"/>
              <a:gd name="connsiteY77" fmla="*/ 1559679 h 1651424"/>
              <a:gd name="connsiteX78" fmla="*/ 1762524 w 3172543"/>
              <a:gd name="connsiteY78" fmla="*/ 1569336 h 1651424"/>
              <a:gd name="connsiteX79" fmla="*/ 1805983 w 3172543"/>
              <a:gd name="connsiteY79" fmla="*/ 1574165 h 1651424"/>
              <a:gd name="connsiteX80" fmla="*/ 1839785 w 3172543"/>
              <a:gd name="connsiteY80" fmla="*/ 1578994 h 1651424"/>
              <a:gd name="connsiteX81" fmla="*/ 1950849 w 3172543"/>
              <a:gd name="connsiteY81" fmla="*/ 1588651 h 1651424"/>
              <a:gd name="connsiteX82" fmla="*/ 1999137 w 3172543"/>
              <a:gd name="connsiteY82" fmla="*/ 1598308 h 1651424"/>
              <a:gd name="connsiteX83" fmla="*/ 2182633 w 3172543"/>
              <a:gd name="connsiteY83" fmla="*/ 1603137 h 1651424"/>
              <a:gd name="connsiteX84" fmla="*/ 2284038 w 3172543"/>
              <a:gd name="connsiteY84" fmla="*/ 1607966 h 1651424"/>
              <a:gd name="connsiteX85" fmla="*/ 2327498 w 3172543"/>
              <a:gd name="connsiteY85" fmla="*/ 1612795 h 1651424"/>
              <a:gd name="connsiteX86" fmla="*/ 2578597 w 3172543"/>
              <a:gd name="connsiteY86" fmla="*/ 1622452 h 1651424"/>
              <a:gd name="connsiteX87" fmla="*/ 2805552 w 3172543"/>
              <a:gd name="connsiteY87" fmla="*/ 1622452 h 1651424"/>
              <a:gd name="connsiteX88" fmla="*/ 2820039 w 3172543"/>
              <a:gd name="connsiteY88" fmla="*/ 1632110 h 1651424"/>
              <a:gd name="connsiteX89" fmla="*/ 2858669 w 3172543"/>
              <a:gd name="connsiteY89" fmla="*/ 1641767 h 1651424"/>
              <a:gd name="connsiteX90" fmla="*/ 2931102 w 3172543"/>
              <a:gd name="connsiteY90" fmla="*/ 1651424 h 1651424"/>
              <a:gd name="connsiteX91" fmla="*/ 3080796 w 3172543"/>
              <a:gd name="connsiteY91" fmla="*/ 1646596 h 1651424"/>
              <a:gd name="connsiteX92" fmla="*/ 3138742 w 3172543"/>
              <a:gd name="connsiteY92" fmla="*/ 1641767 h 1651424"/>
              <a:gd name="connsiteX93" fmla="*/ 3153228 w 3172543"/>
              <a:gd name="connsiteY93" fmla="*/ 1636938 h 1651424"/>
              <a:gd name="connsiteX94" fmla="*/ 3172543 w 3172543"/>
              <a:gd name="connsiteY94" fmla="*/ 1632110 h 16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2543" h="1651424">
                <a:moveTo>
                  <a:pt x="0" y="0"/>
                </a:moveTo>
                <a:cubicBezTo>
                  <a:pt x="1610" y="12876"/>
                  <a:pt x="2110" y="25940"/>
                  <a:pt x="4829" y="38629"/>
                </a:cubicBezTo>
                <a:cubicBezTo>
                  <a:pt x="6962" y="48583"/>
                  <a:pt x="11267" y="57944"/>
                  <a:pt x="14486" y="67602"/>
                </a:cubicBezTo>
                <a:cubicBezTo>
                  <a:pt x="16096" y="72431"/>
                  <a:pt x="17039" y="77536"/>
                  <a:pt x="19315" y="82088"/>
                </a:cubicBezTo>
                <a:cubicBezTo>
                  <a:pt x="25923" y="95303"/>
                  <a:pt x="29532" y="104516"/>
                  <a:pt x="38630" y="115889"/>
                </a:cubicBezTo>
                <a:cubicBezTo>
                  <a:pt x="41474" y="119444"/>
                  <a:pt x="45069" y="122328"/>
                  <a:pt x="48288" y="125547"/>
                </a:cubicBezTo>
                <a:cubicBezTo>
                  <a:pt x="54360" y="143763"/>
                  <a:pt x="55828" y="152401"/>
                  <a:pt x="72432" y="169005"/>
                </a:cubicBezTo>
                <a:cubicBezTo>
                  <a:pt x="75651" y="172224"/>
                  <a:pt x="79748" y="174759"/>
                  <a:pt x="82090" y="178663"/>
                </a:cubicBezTo>
                <a:cubicBezTo>
                  <a:pt x="92521" y="196047"/>
                  <a:pt x="100799" y="212756"/>
                  <a:pt x="106234" y="231779"/>
                </a:cubicBezTo>
                <a:cubicBezTo>
                  <a:pt x="108057" y="238160"/>
                  <a:pt x="108095" y="245158"/>
                  <a:pt x="111063" y="251094"/>
                </a:cubicBezTo>
                <a:cubicBezTo>
                  <a:pt x="116254" y="261475"/>
                  <a:pt x="126707" y="269055"/>
                  <a:pt x="130378" y="280066"/>
                </a:cubicBezTo>
                <a:cubicBezTo>
                  <a:pt x="131988" y="284895"/>
                  <a:pt x="133809" y="289658"/>
                  <a:pt x="135207" y="294552"/>
                </a:cubicBezTo>
                <a:cubicBezTo>
                  <a:pt x="137030" y="300933"/>
                  <a:pt x="136355" y="308345"/>
                  <a:pt x="140036" y="313867"/>
                </a:cubicBezTo>
                <a:cubicBezTo>
                  <a:pt x="143255" y="318696"/>
                  <a:pt x="149693" y="320305"/>
                  <a:pt x="154522" y="323524"/>
                </a:cubicBezTo>
                <a:cubicBezTo>
                  <a:pt x="166340" y="358976"/>
                  <a:pt x="156981" y="345299"/>
                  <a:pt x="178667" y="366983"/>
                </a:cubicBezTo>
                <a:cubicBezTo>
                  <a:pt x="186289" y="382228"/>
                  <a:pt x="195982" y="403612"/>
                  <a:pt x="207640" y="415270"/>
                </a:cubicBezTo>
                <a:lnTo>
                  <a:pt x="222126" y="429756"/>
                </a:lnTo>
                <a:cubicBezTo>
                  <a:pt x="230625" y="455254"/>
                  <a:pt x="224132" y="440009"/>
                  <a:pt x="246270" y="473215"/>
                </a:cubicBezTo>
                <a:cubicBezTo>
                  <a:pt x="253440" y="483970"/>
                  <a:pt x="255757" y="489496"/>
                  <a:pt x="265586" y="497359"/>
                </a:cubicBezTo>
                <a:cubicBezTo>
                  <a:pt x="270118" y="500984"/>
                  <a:pt x="275243" y="503797"/>
                  <a:pt x="280072" y="507016"/>
                </a:cubicBezTo>
                <a:cubicBezTo>
                  <a:pt x="288080" y="519026"/>
                  <a:pt x="294135" y="526810"/>
                  <a:pt x="299387" y="540817"/>
                </a:cubicBezTo>
                <a:cubicBezTo>
                  <a:pt x="301717" y="547031"/>
                  <a:pt x="300535" y="554610"/>
                  <a:pt x="304216" y="560132"/>
                </a:cubicBezTo>
                <a:cubicBezTo>
                  <a:pt x="307435" y="564961"/>
                  <a:pt x="313874" y="566571"/>
                  <a:pt x="318703" y="569790"/>
                </a:cubicBezTo>
                <a:cubicBezTo>
                  <a:pt x="324954" y="588541"/>
                  <a:pt x="323764" y="588464"/>
                  <a:pt x="338018" y="608419"/>
                </a:cubicBezTo>
                <a:cubicBezTo>
                  <a:pt x="343922" y="616684"/>
                  <a:pt x="360729" y="627867"/>
                  <a:pt x="366991" y="632563"/>
                </a:cubicBezTo>
                <a:cubicBezTo>
                  <a:pt x="379554" y="670251"/>
                  <a:pt x="358974" y="615713"/>
                  <a:pt x="395964" y="671193"/>
                </a:cubicBezTo>
                <a:cubicBezTo>
                  <a:pt x="399183" y="676022"/>
                  <a:pt x="401518" y="681575"/>
                  <a:pt x="405622" y="685679"/>
                </a:cubicBezTo>
                <a:cubicBezTo>
                  <a:pt x="411313" y="691370"/>
                  <a:pt x="419246" y="694474"/>
                  <a:pt x="424937" y="700165"/>
                </a:cubicBezTo>
                <a:cubicBezTo>
                  <a:pt x="457132" y="732359"/>
                  <a:pt x="410448" y="698552"/>
                  <a:pt x="449081" y="724309"/>
                </a:cubicBezTo>
                <a:cubicBezTo>
                  <a:pt x="478267" y="782679"/>
                  <a:pt x="439098" y="712330"/>
                  <a:pt x="473225" y="753281"/>
                </a:cubicBezTo>
                <a:cubicBezTo>
                  <a:pt x="477833" y="758811"/>
                  <a:pt x="478890" y="766607"/>
                  <a:pt x="482883" y="772596"/>
                </a:cubicBezTo>
                <a:cubicBezTo>
                  <a:pt x="485409" y="776384"/>
                  <a:pt x="489322" y="779035"/>
                  <a:pt x="492541" y="782254"/>
                </a:cubicBezTo>
                <a:cubicBezTo>
                  <a:pt x="518913" y="848186"/>
                  <a:pt x="488177" y="780538"/>
                  <a:pt x="511856" y="816055"/>
                </a:cubicBezTo>
                <a:cubicBezTo>
                  <a:pt x="537280" y="854190"/>
                  <a:pt x="504365" y="818221"/>
                  <a:pt x="536000" y="849856"/>
                </a:cubicBezTo>
                <a:cubicBezTo>
                  <a:pt x="541032" y="864951"/>
                  <a:pt x="545913" y="883826"/>
                  <a:pt x="560144" y="893314"/>
                </a:cubicBezTo>
                <a:cubicBezTo>
                  <a:pt x="596120" y="917298"/>
                  <a:pt x="551928" y="886469"/>
                  <a:pt x="589117" y="917458"/>
                </a:cubicBezTo>
                <a:cubicBezTo>
                  <a:pt x="593575" y="921173"/>
                  <a:pt x="599146" y="923400"/>
                  <a:pt x="603604" y="927115"/>
                </a:cubicBezTo>
                <a:cubicBezTo>
                  <a:pt x="640784" y="958099"/>
                  <a:pt x="596609" y="927282"/>
                  <a:pt x="632577" y="951259"/>
                </a:cubicBezTo>
                <a:cubicBezTo>
                  <a:pt x="639015" y="960916"/>
                  <a:pt x="643685" y="972024"/>
                  <a:pt x="651892" y="980231"/>
                </a:cubicBezTo>
                <a:cubicBezTo>
                  <a:pt x="661550" y="989889"/>
                  <a:pt x="673289" y="997840"/>
                  <a:pt x="680865" y="1009204"/>
                </a:cubicBezTo>
                <a:cubicBezTo>
                  <a:pt x="691761" y="1025547"/>
                  <a:pt x="687675" y="1023442"/>
                  <a:pt x="705009" y="1033347"/>
                </a:cubicBezTo>
                <a:cubicBezTo>
                  <a:pt x="725819" y="1045238"/>
                  <a:pt x="725177" y="1042310"/>
                  <a:pt x="748469" y="1052662"/>
                </a:cubicBezTo>
                <a:cubicBezTo>
                  <a:pt x="793108" y="1072501"/>
                  <a:pt x="745562" y="1052211"/>
                  <a:pt x="782271" y="1071977"/>
                </a:cubicBezTo>
                <a:cubicBezTo>
                  <a:pt x="798116" y="1080509"/>
                  <a:pt x="817834" y="1083396"/>
                  <a:pt x="830559" y="1096121"/>
                </a:cubicBezTo>
                <a:cubicBezTo>
                  <a:pt x="861872" y="1127432"/>
                  <a:pt x="825186" y="1093091"/>
                  <a:pt x="869190" y="1125093"/>
                </a:cubicBezTo>
                <a:cubicBezTo>
                  <a:pt x="879357" y="1132487"/>
                  <a:pt x="887996" y="1141843"/>
                  <a:pt x="898163" y="1149237"/>
                </a:cubicBezTo>
                <a:cubicBezTo>
                  <a:pt x="905753" y="1154757"/>
                  <a:pt x="914348" y="1158749"/>
                  <a:pt x="922307" y="1163723"/>
                </a:cubicBezTo>
                <a:cubicBezTo>
                  <a:pt x="943703" y="1177095"/>
                  <a:pt x="928942" y="1170763"/>
                  <a:pt x="951280" y="1178209"/>
                </a:cubicBezTo>
                <a:cubicBezTo>
                  <a:pt x="956109" y="1181428"/>
                  <a:pt x="961308" y="1184152"/>
                  <a:pt x="965766" y="1187867"/>
                </a:cubicBezTo>
                <a:cubicBezTo>
                  <a:pt x="971012" y="1192239"/>
                  <a:pt x="974696" y="1198384"/>
                  <a:pt x="980253" y="1202353"/>
                </a:cubicBezTo>
                <a:cubicBezTo>
                  <a:pt x="986111" y="1206537"/>
                  <a:pt x="993318" y="1208439"/>
                  <a:pt x="999568" y="1212010"/>
                </a:cubicBezTo>
                <a:cubicBezTo>
                  <a:pt x="1025779" y="1226987"/>
                  <a:pt x="1001982" y="1217644"/>
                  <a:pt x="1028541" y="1226496"/>
                </a:cubicBezTo>
                <a:cubicBezTo>
                  <a:pt x="1039221" y="1237176"/>
                  <a:pt x="1044068" y="1243917"/>
                  <a:pt x="1057514" y="1250640"/>
                </a:cubicBezTo>
                <a:cubicBezTo>
                  <a:pt x="1097498" y="1270631"/>
                  <a:pt x="1044974" y="1237452"/>
                  <a:pt x="1086487" y="1265126"/>
                </a:cubicBezTo>
                <a:cubicBezTo>
                  <a:pt x="1090874" y="1271705"/>
                  <a:pt x="1098158" y="1284683"/>
                  <a:pt x="1105803" y="1289270"/>
                </a:cubicBezTo>
                <a:cubicBezTo>
                  <a:pt x="1110168" y="1291889"/>
                  <a:pt x="1115460" y="1292489"/>
                  <a:pt x="1120289" y="1294099"/>
                </a:cubicBezTo>
                <a:cubicBezTo>
                  <a:pt x="1136467" y="1306233"/>
                  <a:pt x="1145118" y="1313756"/>
                  <a:pt x="1163749" y="1323071"/>
                </a:cubicBezTo>
                <a:cubicBezTo>
                  <a:pt x="1168302" y="1325347"/>
                  <a:pt x="1173406" y="1326290"/>
                  <a:pt x="1178235" y="1327900"/>
                </a:cubicBezTo>
                <a:cubicBezTo>
                  <a:pt x="1184673" y="1332729"/>
                  <a:pt x="1191859" y="1336695"/>
                  <a:pt x="1197550" y="1342386"/>
                </a:cubicBezTo>
                <a:cubicBezTo>
                  <a:pt x="1210464" y="1355299"/>
                  <a:pt x="1202531" y="1356974"/>
                  <a:pt x="1216866" y="1366530"/>
                </a:cubicBezTo>
                <a:cubicBezTo>
                  <a:pt x="1222855" y="1370523"/>
                  <a:pt x="1229931" y="1372616"/>
                  <a:pt x="1236181" y="1376187"/>
                </a:cubicBezTo>
                <a:cubicBezTo>
                  <a:pt x="1241220" y="1379066"/>
                  <a:pt x="1245945" y="1382471"/>
                  <a:pt x="1250668" y="1385844"/>
                </a:cubicBezTo>
                <a:cubicBezTo>
                  <a:pt x="1257217" y="1390522"/>
                  <a:pt x="1262995" y="1396338"/>
                  <a:pt x="1269983" y="1400331"/>
                </a:cubicBezTo>
                <a:cubicBezTo>
                  <a:pt x="1274402" y="1402856"/>
                  <a:pt x="1279640" y="1403550"/>
                  <a:pt x="1284469" y="1405159"/>
                </a:cubicBezTo>
                <a:cubicBezTo>
                  <a:pt x="1289298" y="1408378"/>
                  <a:pt x="1293622" y="1412531"/>
                  <a:pt x="1298956" y="1414817"/>
                </a:cubicBezTo>
                <a:cubicBezTo>
                  <a:pt x="1305056" y="1417431"/>
                  <a:pt x="1311890" y="1417823"/>
                  <a:pt x="1318271" y="1419646"/>
                </a:cubicBezTo>
                <a:cubicBezTo>
                  <a:pt x="1323165" y="1421044"/>
                  <a:pt x="1328007" y="1422647"/>
                  <a:pt x="1332758" y="1424474"/>
                </a:cubicBezTo>
                <a:cubicBezTo>
                  <a:pt x="1348938" y="1430697"/>
                  <a:pt x="1365306" y="1436524"/>
                  <a:pt x="1381046" y="1443789"/>
                </a:cubicBezTo>
                <a:cubicBezTo>
                  <a:pt x="1386316" y="1446221"/>
                  <a:pt x="1390611" y="1450371"/>
                  <a:pt x="1395533" y="1453447"/>
                </a:cubicBezTo>
                <a:cubicBezTo>
                  <a:pt x="1404755" y="1459211"/>
                  <a:pt x="1427461" y="1473266"/>
                  <a:pt x="1438992" y="1477590"/>
                </a:cubicBezTo>
                <a:cubicBezTo>
                  <a:pt x="1445206" y="1479920"/>
                  <a:pt x="1451950" y="1480512"/>
                  <a:pt x="1458307" y="1482419"/>
                </a:cubicBezTo>
                <a:cubicBezTo>
                  <a:pt x="1487006" y="1491028"/>
                  <a:pt x="1494180" y="1496445"/>
                  <a:pt x="1525911" y="1501734"/>
                </a:cubicBezTo>
                <a:cubicBezTo>
                  <a:pt x="1535569" y="1503344"/>
                  <a:pt x="1545424" y="1504040"/>
                  <a:pt x="1554884" y="1506563"/>
                </a:cubicBezTo>
                <a:cubicBezTo>
                  <a:pt x="1569639" y="1510497"/>
                  <a:pt x="1583857" y="1516220"/>
                  <a:pt x="1598344" y="1521049"/>
                </a:cubicBezTo>
                <a:cubicBezTo>
                  <a:pt x="1603173" y="1522659"/>
                  <a:pt x="1607791" y="1525158"/>
                  <a:pt x="1612830" y="1525878"/>
                </a:cubicBezTo>
                <a:lnTo>
                  <a:pt x="1646632" y="1530706"/>
                </a:lnTo>
                <a:cubicBezTo>
                  <a:pt x="1651461" y="1532316"/>
                  <a:pt x="1656367" y="1533708"/>
                  <a:pt x="1661118" y="1535535"/>
                </a:cubicBezTo>
                <a:cubicBezTo>
                  <a:pt x="1664323" y="1536768"/>
                  <a:pt x="1707585" y="1555231"/>
                  <a:pt x="1723893" y="1559679"/>
                </a:cubicBezTo>
                <a:cubicBezTo>
                  <a:pt x="1736699" y="1563171"/>
                  <a:pt x="1749332" y="1567870"/>
                  <a:pt x="1762524" y="1569336"/>
                </a:cubicBezTo>
                <a:lnTo>
                  <a:pt x="1805983" y="1574165"/>
                </a:lnTo>
                <a:cubicBezTo>
                  <a:pt x="1817277" y="1575577"/>
                  <a:pt x="1828455" y="1577915"/>
                  <a:pt x="1839785" y="1578994"/>
                </a:cubicBezTo>
                <a:cubicBezTo>
                  <a:pt x="1876881" y="1582527"/>
                  <a:pt x="1913998" y="1582833"/>
                  <a:pt x="1950849" y="1588651"/>
                </a:cubicBezTo>
                <a:cubicBezTo>
                  <a:pt x="1967063" y="1591211"/>
                  <a:pt x="1982754" y="1597284"/>
                  <a:pt x="1999137" y="1598308"/>
                </a:cubicBezTo>
                <a:cubicBezTo>
                  <a:pt x="2060204" y="1602125"/>
                  <a:pt x="2121482" y="1601064"/>
                  <a:pt x="2182633" y="1603137"/>
                </a:cubicBezTo>
                <a:cubicBezTo>
                  <a:pt x="2216454" y="1604283"/>
                  <a:pt x="2250236" y="1606356"/>
                  <a:pt x="2284038" y="1607966"/>
                </a:cubicBezTo>
                <a:cubicBezTo>
                  <a:pt x="2298525" y="1609576"/>
                  <a:pt x="2312965" y="1611677"/>
                  <a:pt x="2327498" y="1612795"/>
                </a:cubicBezTo>
                <a:cubicBezTo>
                  <a:pt x="2414041" y="1619452"/>
                  <a:pt x="2488715" y="1619884"/>
                  <a:pt x="2578597" y="1622452"/>
                </a:cubicBezTo>
                <a:cubicBezTo>
                  <a:pt x="2672704" y="1615730"/>
                  <a:pt x="2685960" y="1612486"/>
                  <a:pt x="2805552" y="1622452"/>
                </a:cubicBezTo>
                <a:cubicBezTo>
                  <a:pt x="2811336" y="1622934"/>
                  <a:pt x="2814585" y="1630127"/>
                  <a:pt x="2820039" y="1632110"/>
                </a:cubicBezTo>
                <a:cubicBezTo>
                  <a:pt x="2832513" y="1636646"/>
                  <a:pt x="2845577" y="1639585"/>
                  <a:pt x="2858669" y="1641767"/>
                </a:cubicBezTo>
                <a:cubicBezTo>
                  <a:pt x="2902019" y="1648992"/>
                  <a:pt x="2877911" y="1645515"/>
                  <a:pt x="2931102" y="1651424"/>
                </a:cubicBezTo>
                <a:lnTo>
                  <a:pt x="3080796" y="1646596"/>
                </a:lnTo>
                <a:cubicBezTo>
                  <a:pt x="3100157" y="1645696"/>
                  <a:pt x="3119530" y="1644329"/>
                  <a:pt x="3138742" y="1641767"/>
                </a:cubicBezTo>
                <a:cubicBezTo>
                  <a:pt x="3143787" y="1641094"/>
                  <a:pt x="3148334" y="1638336"/>
                  <a:pt x="3153228" y="1636938"/>
                </a:cubicBezTo>
                <a:cubicBezTo>
                  <a:pt x="3159609" y="1635115"/>
                  <a:pt x="3172543" y="1632110"/>
                  <a:pt x="3172543" y="1632110"/>
                </a:cubicBezTo>
              </a:path>
            </a:pathLst>
          </a:custGeom>
          <a:ln>
            <a:solidFill>
              <a:srgbClr val="F0D2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916185" y="4158455"/>
            <a:ext cx="3746921" cy="858592"/>
            <a:chOff x="3078983" y="1052790"/>
            <a:chExt cx="910199" cy="568874"/>
          </a:xfrm>
        </p:grpSpPr>
        <p:sp>
          <p:nvSpPr>
            <p:cNvPr id="41" name="Rounded Rectangle 40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srgbClr val="0000FF"/>
                  </a:solidFill>
                </a:rPr>
                <a:t>Para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cada</a:t>
              </a:r>
              <a:r>
                <a:rPr lang="en-US" sz="1400" dirty="0" smtClean="0">
                  <a:solidFill>
                    <a:srgbClr val="0000FF"/>
                  </a:solidFill>
                </a:rPr>
                <a:t> hotel y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cada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día</a:t>
              </a:r>
              <a:r>
                <a:rPr lang="en-US" sz="1400" dirty="0" smtClean="0">
                  <a:solidFill>
                    <a:srgbClr val="0000FF"/>
                  </a:solidFill>
                </a:rPr>
                <a:t> se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tiene</a:t>
              </a:r>
              <a:r>
                <a:rPr lang="en-US" sz="1400" dirty="0" smtClean="0">
                  <a:solidFill>
                    <a:srgbClr val="0000FF"/>
                  </a:solidFill>
                </a:rPr>
                <a:t> un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resumen</a:t>
              </a:r>
              <a:r>
                <a:rPr lang="en-US" sz="1400" dirty="0" smtClean="0">
                  <a:solidFill>
                    <a:srgbClr val="0000FF"/>
                  </a:solidFill>
                </a:rPr>
                <a:t> del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llenado</a:t>
              </a:r>
              <a:r>
                <a:rPr lang="en-US" sz="1400" dirty="0" smtClean="0">
                  <a:solidFill>
                    <a:srgbClr val="0000FF"/>
                  </a:solidFill>
                </a:rPr>
                <a:t> del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cuarto</a:t>
              </a:r>
              <a:r>
                <a:rPr lang="en-US" sz="1400" dirty="0" smtClean="0">
                  <a:solidFill>
                    <a:srgbClr val="0000FF"/>
                  </a:solidFill>
                </a:rPr>
                <a:t> hasta el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nivel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esperado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representado</a:t>
              </a:r>
              <a:r>
                <a:rPr lang="en-US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por</a:t>
              </a:r>
              <a:r>
                <a:rPr lang="en-US" sz="1400" dirty="0" smtClean="0">
                  <a:solidFill>
                    <a:srgbClr val="0000FF"/>
                  </a:solidFill>
                </a:rPr>
                <a:t> dos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parámetros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37250" y="5191488"/>
            <a:ext cx="2726974" cy="510643"/>
            <a:chOff x="3078983" y="1052790"/>
            <a:chExt cx="910199" cy="568874"/>
          </a:xfrm>
        </p:grpSpPr>
        <p:sp>
          <p:nvSpPr>
            <p:cNvPr id="45" name="Rounded Rectangle 44"/>
            <p:cNvSpPr/>
            <p:nvPr/>
          </p:nvSpPr>
          <p:spPr>
            <a:xfrm>
              <a:off x="3078983" y="1052790"/>
              <a:ext cx="910199" cy="5688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3095645" y="1069452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solidFill>
                    <a:srgbClr val="0000FF"/>
                  </a:solidFill>
                </a:rPr>
                <a:t>El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resumen</a:t>
              </a:r>
              <a:r>
                <a:rPr lang="en-US" sz="1400" dirty="0" smtClean="0">
                  <a:solidFill>
                    <a:srgbClr val="0000FF"/>
                  </a:solidFill>
                </a:rPr>
                <a:t> se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almacena</a:t>
              </a:r>
              <a:r>
                <a:rPr lang="en-US" sz="1400" dirty="0" smtClean="0">
                  <a:solidFill>
                    <a:srgbClr val="0000FF"/>
                  </a:solidFill>
                </a:rPr>
                <a:t> en variables a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predecir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7" name="Right Arrow 46"/>
          <p:cNvSpPr/>
          <p:nvPr/>
        </p:nvSpPr>
        <p:spPr>
          <a:xfrm>
            <a:off x="5072005" y="5234536"/>
            <a:ext cx="525264" cy="489698"/>
          </a:xfrm>
          <a:prstGeom prst="rightArrow">
            <a:avLst/>
          </a:prstGeom>
          <a:solidFill>
            <a:srgbClr val="F0D23A">
              <a:alpha val="9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005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8D"/>
                </a:solidFill>
              </a:rPr>
              <a:t>Resultados</a:t>
            </a:r>
            <a:r>
              <a:rPr lang="en-US" sz="2800" dirty="0" smtClean="0">
                <a:solidFill>
                  <a:srgbClr val="00008D"/>
                </a:solidFill>
              </a:rPr>
              <a:t> de la </a:t>
            </a:r>
            <a:r>
              <a:rPr lang="en-US" sz="2800" dirty="0" err="1" smtClean="0">
                <a:solidFill>
                  <a:srgbClr val="00008D"/>
                </a:solidFill>
              </a:rPr>
              <a:t>primera</a:t>
            </a:r>
            <a:r>
              <a:rPr lang="en-US" sz="2800" dirty="0" smtClean="0">
                <a:solidFill>
                  <a:srgbClr val="00008D"/>
                </a:solidFill>
              </a:rPr>
              <a:t> </a:t>
            </a:r>
            <a:r>
              <a:rPr lang="en-US" sz="2800" dirty="0" err="1" smtClean="0">
                <a:solidFill>
                  <a:srgbClr val="00008D"/>
                </a:solidFill>
              </a:rPr>
              <a:t>iteración</a:t>
            </a:r>
            <a:endParaRPr lang="en-US" sz="2800" dirty="0">
              <a:solidFill>
                <a:srgbClr val="00008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950" y="206375"/>
            <a:ext cx="8686800" cy="6302375"/>
          </a:xfrm>
          <a:prstGeom prst="round2SameRect">
            <a:avLst>
              <a:gd name="adj1" fmla="val 8607"/>
              <a:gd name="adj2" fmla="val 0"/>
            </a:avLst>
          </a:prstGeom>
          <a:ln w="38100" cmpd="sng">
            <a:solidFill>
              <a:srgbClr val="00008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4475" y="6572250"/>
            <a:ext cx="8686800" cy="108000"/>
          </a:xfrm>
          <a:prstGeom prst="round2SameRect">
            <a:avLst>
              <a:gd name="adj1" fmla="val 8607"/>
              <a:gd name="adj2" fmla="val 0"/>
            </a:avLst>
          </a:prstGeom>
          <a:solidFill>
            <a:srgbClr val="F0D23A"/>
          </a:solidFill>
          <a:ln w="38100" cmpd="sng">
            <a:solidFill>
              <a:srgbClr val="F0D23A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 descr="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79375"/>
            <a:ext cx="3143250" cy="8486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57200" y="1417634"/>
            <a:ext cx="8207023" cy="5091115"/>
            <a:chOff x="1656796" y="1026391"/>
            <a:chExt cx="910199" cy="595273"/>
          </a:xfrm>
        </p:grpSpPr>
        <p:sp>
          <p:nvSpPr>
            <p:cNvPr id="17" name="Rounded Rectangle 16"/>
            <p:cNvSpPr/>
            <p:nvPr/>
          </p:nvSpPr>
          <p:spPr>
            <a:xfrm>
              <a:off x="1656796" y="1052790"/>
              <a:ext cx="910199" cy="56887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673458" y="1026391"/>
              <a:ext cx="876875" cy="578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t" anchorCtr="0">
              <a:noAutofit/>
            </a:bodyPr>
            <a:lstStyle/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r>
                <a:rPr lang="en-US" sz="1400" kern="1200" dirty="0" err="1" smtClean="0"/>
                <a:t>Utilizando</a:t>
              </a:r>
              <a:r>
                <a:rPr lang="en-US" sz="1400" kern="1200" dirty="0" smtClean="0"/>
                <a:t> los </a:t>
              </a:r>
              <a:r>
                <a:rPr lang="en-US" sz="1400" kern="1200" dirty="0" err="1" smtClean="0"/>
                <a:t>parámetros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que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resumen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las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curvas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como</a:t>
              </a:r>
              <a:r>
                <a:rPr lang="en-US" sz="1400" kern="1200" dirty="0" smtClean="0"/>
                <a:t> variables de </a:t>
              </a:r>
              <a:r>
                <a:rPr lang="en-US" sz="1400" kern="1200" dirty="0" err="1" smtClean="0"/>
                <a:t>respuesta</a:t>
              </a:r>
              <a:r>
                <a:rPr lang="en-US" sz="1400" kern="1200" dirty="0" smtClean="0"/>
                <a:t> se </a:t>
              </a:r>
              <a:r>
                <a:rPr lang="en-US" sz="1400" kern="1200" dirty="0" err="1" smtClean="0"/>
                <a:t>diseña</a:t>
              </a:r>
              <a:r>
                <a:rPr lang="en-US" sz="1400" kern="1200" dirty="0" smtClean="0"/>
                <a:t> un </a:t>
              </a:r>
              <a:r>
                <a:rPr lang="en-US" sz="1400" kern="1200" dirty="0" err="1" smtClean="0"/>
                <a:t>modelo</a:t>
              </a:r>
              <a:r>
                <a:rPr lang="en-US" sz="1400" kern="1200" dirty="0" smtClean="0"/>
                <a:t> </a:t>
              </a:r>
              <a:r>
                <a:rPr lang="en-US" sz="1400" kern="1200" dirty="0" err="1" smtClean="0"/>
                <a:t>predictivo</a:t>
              </a:r>
              <a:r>
                <a:rPr lang="en-US" sz="1400" kern="1200" dirty="0" smtClean="0"/>
                <a:t> con variables </a:t>
              </a:r>
              <a:r>
                <a:rPr lang="en-US" sz="1400" kern="1200" dirty="0" err="1" smtClean="0"/>
                <a:t>temporales</a:t>
              </a:r>
              <a:r>
                <a:rPr lang="en-US" sz="1400" kern="1200" dirty="0" smtClean="0"/>
                <a:t>.</a:t>
              </a:r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dirty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 smtClean="0"/>
            </a:p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</a:pPr>
              <a:endParaRPr lang="en-US" sz="1400" kern="1200" dirty="0" smtClean="0"/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r>
                <a:rPr lang="en-US" sz="1400" dirty="0" smtClean="0"/>
                <a:t>Se </a:t>
              </a:r>
              <a:r>
                <a:rPr lang="en-US" sz="1400" dirty="0" err="1" smtClean="0"/>
                <a:t>utilizan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las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mismas</a:t>
              </a:r>
              <a:r>
                <a:rPr lang="en-US" sz="1400" dirty="0" smtClean="0"/>
                <a:t> series </a:t>
              </a:r>
              <a:r>
                <a:rPr lang="en-US" sz="1400" dirty="0" err="1" smtClean="0"/>
                <a:t>temporales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explicativas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para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todos</a:t>
              </a:r>
              <a:r>
                <a:rPr lang="en-US" sz="1400" dirty="0" smtClean="0"/>
                <a:t> los </a:t>
              </a:r>
              <a:r>
                <a:rPr lang="en-US" sz="1400" dirty="0" err="1" smtClean="0"/>
                <a:t>hoteles</a:t>
              </a:r>
              <a:r>
                <a:rPr lang="en-US" sz="1400" dirty="0" smtClean="0"/>
                <a:t>. La </a:t>
              </a:r>
              <a:r>
                <a:rPr lang="en-US" sz="1400" dirty="0" err="1" smtClean="0"/>
                <a:t>etapa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robustecimiento</a:t>
              </a:r>
              <a:r>
                <a:rPr lang="en-US" sz="1400" dirty="0" smtClean="0"/>
                <a:t> del </a:t>
              </a:r>
              <a:r>
                <a:rPr lang="en-US" sz="1400" dirty="0" err="1" smtClean="0"/>
                <a:t>modelo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busca</a:t>
              </a:r>
              <a:r>
                <a:rPr lang="en-US" sz="1400" dirty="0" smtClean="0"/>
                <a:t> el </a:t>
              </a:r>
              <a:r>
                <a:rPr lang="en-US" sz="1400" dirty="0" err="1" smtClean="0"/>
                <a:t>mejor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modelo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para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cada</a:t>
              </a:r>
              <a:r>
                <a:rPr lang="en-US" sz="1400" dirty="0" smtClean="0"/>
                <a:t> hotel.</a:t>
              </a:r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r>
                <a:rPr lang="en-US" sz="1400" dirty="0" err="1" smtClean="0"/>
                <a:t>Resumen</a:t>
              </a:r>
              <a:r>
                <a:rPr lang="en-US" sz="1400" dirty="0" smtClean="0"/>
                <a:t> del </a:t>
              </a:r>
              <a:r>
                <a:rPr lang="en-US" sz="1400" dirty="0" err="1" smtClean="0"/>
                <a:t>año</a:t>
              </a:r>
              <a:r>
                <a:rPr lang="en-US" sz="1400" dirty="0" smtClean="0"/>
                <a:t> anterior, </a:t>
              </a:r>
              <a:r>
                <a:rPr lang="en-US" sz="1400" dirty="0" err="1" smtClean="0"/>
                <a:t>día</a:t>
              </a:r>
              <a:r>
                <a:rPr lang="en-US" sz="1400" dirty="0" smtClean="0"/>
                <a:t> de la </a:t>
              </a:r>
              <a:r>
                <a:rPr lang="en-US" sz="1400" dirty="0" err="1" smtClean="0"/>
                <a:t>semana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eventos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ocupación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tarifa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tipo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cambio</a:t>
              </a:r>
              <a:r>
                <a:rPr lang="en-US" sz="1400" dirty="0"/>
                <a:t>.</a:t>
              </a:r>
            </a:p>
            <a:p>
              <a:pPr marL="285750" lvl="0" indent="-28575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0D23A"/>
                </a:buClr>
                <a:buFont typeface="Wingdings" charset="2"/>
                <a:buChar char="u"/>
              </a:pPr>
              <a:endParaRPr lang="en-US" sz="1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7437" y="1262417"/>
            <a:ext cx="8056786" cy="183443"/>
            <a:chOff x="4501170" y="1763884"/>
            <a:chExt cx="910199" cy="568874"/>
          </a:xfrm>
        </p:grpSpPr>
        <p:sp>
          <p:nvSpPr>
            <p:cNvPr id="23" name="Rounded Rectangle 22"/>
            <p:cNvSpPr/>
            <p:nvPr/>
          </p:nvSpPr>
          <p:spPr>
            <a:xfrm>
              <a:off x="4501170" y="1763884"/>
              <a:ext cx="910199" cy="568874"/>
            </a:xfrm>
            <a:prstGeom prst="roundRect">
              <a:avLst>
                <a:gd name="adj" fmla="val 10000"/>
              </a:avLst>
            </a:prstGeom>
            <a:solidFill>
              <a:srgbClr val="F0D23A"/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517832" y="1780546"/>
              <a:ext cx="876875" cy="535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solidFill>
                    <a:srgbClr val="00006E"/>
                  </a:solidFill>
                </a:rPr>
                <a:t>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Modelo</a:t>
              </a:r>
              <a:r>
                <a:rPr lang="en-US" sz="900" kern="1200" dirty="0" smtClean="0">
                  <a:solidFill>
                    <a:srgbClr val="00006E"/>
                  </a:solidFill>
                </a:rPr>
                <a:t> </a:t>
              </a:r>
              <a:r>
                <a:rPr lang="en-US" sz="900" kern="1200" dirty="0" err="1" smtClean="0">
                  <a:solidFill>
                    <a:srgbClr val="00006E"/>
                  </a:solidFill>
                </a:rPr>
                <a:t>predictivo</a:t>
              </a:r>
              <a:endParaRPr lang="en-US" sz="900" kern="1200" dirty="0">
                <a:solidFill>
                  <a:srgbClr val="00006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11561" y="2319920"/>
            <a:ext cx="805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Modelo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que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explica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por</a:t>
            </a:r>
            <a:r>
              <a:rPr lang="en-US" sz="1200" b="1" dirty="0" smtClean="0"/>
              <a:t> variables </a:t>
            </a:r>
            <a:r>
              <a:rPr lang="en-US" sz="1200" b="1" dirty="0" err="1" smtClean="0"/>
              <a:t>temporales</a:t>
            </a:r>
            <a:r>
              <a:rPr lang="en-US" sz="1200" b="1" dirty="0" smtClean="0"/>
              <a:t> los </a:t>
            </a:r>
            <a:r>
              <a:rPr lang="en-US" sz="1200" b="1" dirty="0" err="1" smtClean="0"/>
              <a:t>parámetros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que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resumen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las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curvas</a:t>
            </a:r>
            <a:r>
              <a:rPr lang="en-US" sz="1200" b="1" dirty="0" smtClean="0"/>
              <a:t> de Pick-Up</a:t>
            </a:r>
            <a:endParaRPr lang="en-US" sz="1200" b="1" dirty="0"/>
          </a:p>
        </p:txBody>
      </p:sp>
      <p:pic>
        <p:nvPicPr>
          <p:cNvPr id="7" name="Picture 6" descr="beta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" y="2630902"/>
            <a:ext cx="4059174" cy="262089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-1095698" y="3985825"/>
            <a:ext cx="3661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Predicción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1" y="5115743"/>
            <a:ext cx="7905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Parámetros</a:t>
            </a:r>
            <a:r>
              <a:rPr lang="en-US" sz="900" dirty="0" smtClean="0"/>
              <a:t> </a:t>
            </a:r>
            <a:r>
              <a:rPr lang="en-US" sz="900" dirty="0" err="1" smtClean="0"/>
              <a:t>que</a:t>
            </a:r>
            <a:r>
              <a:rPr lang="en-US" sz="900" dirty="0" smtClean="0"/>
              <a:t> </a:t>
            </a:r>
            <a:r>
              <a:rPr lang="en-US" sz="900" dirty="0" err="1" smtClean="0"/>
              <a:t>resumen</a:t>
            </a:r>
            <a:r>
              <a:rPr lang="en-US" sz="900" dirty="0" smtClean="0"/>
              <a:t> </a:t>
            </a:r>
            <a:r>
              <a:rPr lang="en-US" sz="900" dirty="0" err="1" smtClean="0"/>
              <a:t>las</a:t>
            </a:r>
            <a:r>
              <a:rPr lang="en-US" sz="900" dirty="0" smtClean="0"/>
              <a:t> </a:t>
            </a:r>
            <a:r>
              <a:rPr lang="en-US" sz="900" dirty="0" err="1" smtClean="0"/>
              <a:t>curvas</a:t>
            </a:r>
            <a:r>
              <a:rPr lang="en-US" sz="900" dirty="0" smtClean="0"/>
              <a:t> de Pick-Up</a:t>
            </a:r>
            <a:endParaRPr lang="en-US" sz="900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096597"/>
              </p:ext>
            </p:extLst>
          </p:nvPr>
        </p:nvGraphicFramePr>
        <p:xfrm>
          <a:off x="4774710" y="2630902"/>
          <a:ext cx="39283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35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1633</Words>
  <Application>Microsoft Macintosh PowerPoint</Application>
  <PresentationFormat>On-screen Show (4:3)</PresentationFormat>
  <Paragraphs>490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Modelo de tarificación basado en Yield Management</vt:lpstr>
      <vt:lpstr>Contenido</vt:lpstr>
      <vt:lpstr>Contexto</vt:lpstr>
      <vt:lpstr>Antecedentes</vt:lpstr>
      <vt:lpstr>Contexto y antecedentes de la situación</vt:lpstr>
      <vt:lpstr>Alcance de la primera iteración</vt:lpstr>
      <vt:lpstr>Proceso de modelación</vt:lpstr>
      <vt:lpstr>Resumen de evolución de reservaciones</vt:lpstr>
      <vt:lpstr>Resultados de la primera iteración</vt:lpstr>
      <vt:lpstr>Entrenamiento de modelo de predicción</vt:lpstr>
      <vt:lpstr>Validación de modelo de predicción</vt:lpstr>
      <vt:lpstr>Resultados del robustecimiento del modelo</vt:lpstr>
      <vt:lpstr>Cronograma</vt:lpstr>
      <vt:lpstr>Modelo de tarificación basado en Yield Management</vt:lpstr>
    </vt:vector>
  </TitlesOfParts>
  <Company>Aprentte, S.C.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Rueda</dc:creator>
  <cp:lastModifiedBy>David Lampon</cp:lastModifiedBy>
  <cp:revision>52</cp:revision>
  <dcterms:created xsi:type="dcterms:W3CDTF">2015-03-24T18:45:32Z</dcterms:created>
  <dcterms:modified xsi:type="dcterms:W3CDTF">2015-07-08T17:57:37Z</dcterms:modified>
</cp:coreProperties>
</file>