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6A8F9-5EEB-4FDF-B7DC-49378773B918}">
  <a:tblStyle styleId="{9926A8F9-5EEB-4FDF-B7DC-49378773B9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62" b="1" i="0" u="none" strike="noStrike" cap="none" baseline="0" dirty="0" smtClean="0">
                <a:effectLst/>
              </a:rPr>
              <a:t>Tiempo X </a:t>
            </a:r>
            <a:r>
              <a:rPr lang="es-ES" dirty="0" smtClean="0"/>
              <a:t>Número </a:t>
            </a:r>
            <a:r>
              <a:rPr lang="es-ES" dirty="0"/>
              <a:t>de </a:t>
            </a:r>
            <a:r>
              <a:rPr lang="es-ES" dirty="0" smtClean="0"/>
              <a:t>Procesos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Hoja1!$B$2</c:f>
              <c:strCache>
                <c:ptCount val="1"/>
                <c:pt idx="0">
                  <c:v>MPI_Wtime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numRef>
              <c:f>Hoja1!$A$3:$A$13</c:f>
              <c:numCache>
                <c:formatCode>General</c:formatCode>
                <c:ptCount val="11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  <c:pt idx="6">
                  <c:v>71</c:v>
                </c:pt>
                <c:pt idx="7">
                  <c:v>81</c:v>
                </c:pt>
                <c:pt idx="8">
                  <c:v>91</c:v>
                </c:pt>
                <c:pt idx="9">
                  <c:v>101</c:v>
                </c:pt>
                <c:pt idx="10">
                  <c:v>111</c:v>
                </c:pt>
              </c:numCache>
            </c:numRef>
          </c:cat>
          <c:val>
            <c:numRef>
              <c:f>Hoja1!$B$3:$B$13</c:f>
              <c:numCache>
                <c:formatCode>General</c:formatCode>
                <c:ptCount val="11"/>
                <c:pt idx="0">
                  <c:v>4.3525000000000001E-2</c:v>
                </c:pt>
                <c:pt idx="1">
                  <c:v>8.4692000000000003E-2</c:v>
                </c:pt>
                <c:pt idx="2">
                  <c:v>0.13100999999999999</c:v>
                </c:pt>
                <c:pt idx="3">
                  <c:v>0.16458200000000001</c:v>
                </c:pt>
                <c:pt idx="4">
                  <c:v>0.20569299999999999</c:v>
                </c:pt>
                <c:pt idx="5">
                  <c:v>0.23977399999999999</c:v>
                </c:pt>
                <c:pt idx="6">
                  <c:v>0.28572500000000001</c:v>
                </c:pt>
                <c:pt idx="7">
                  <c:v>0.37111</c:v>
                </c:pt>
                <c:pt idx="8">
                  <c:v>0.38586199999999998</c:v>
                </c:pt>
                <c:pt idx="9">
                  <c:v>0.43446899999999999</c:v>
                </c:pt>
                <c:pt idx="10">
                  <c:v>0.47954999999999998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Hoja1!$C$2</c:f>
              <c:strCache>
                <c:ptCount val="1"/>
                <c:pt idx="0">
                  <c:v>C Clock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numRef>
              <c:f>Hoja1!$A$3:$A$13</c:f>
              <c:numCache>
                <c:formatCode>General</c:formatCode>
                <c:ptCount val="11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  <c:pt idx="6">
                  <c:v>71</c:v>
                </c:pt>
                <c:pt idx="7">
                  <c:v>81</c:v>
                </c:pt>
                <c:pt idx="8">
                  <c:v>91</c:v>
                </c:pt>
                <c:pt idx="9">
                  <c:v>101</c:v>
                </c:pt>
                <c:pt idx="10">
                  <c:v>111</c:v>
                </c:pt>
              </c:numCache>
            </c:numRef>
          </c:cat>
          <c:val>
            <c:numRef>
              <c:f>Hoja1!$C$3:$C$13</c:f>
              <c:numCache>
                <c:formatCode>General</c:formatCode>
                <c:ptCount val="11"/>
                <c:pt idx="0">
                  <c:v>6.1892999999999997E-2</c:v>
                </c:pt>
                <c:pt idx="1">
                  <c:v>6.4826999999999996E-2</c:v>
                </c:pt>
                <c:pt idx="2">
                  <c:v>6.0727999999999997E-2</c:v>
                </c:pt>
                <c:pt idx="3">
                  <c:v>6.1421000000000003E-2</c:v>
                </c:pt>
                <c:pt idx="4">
                  <c:v>6.2181E-2</c:v>
                </c:pt>
                <c:pt idx="5">
                  <c:v>6.4304E-2</c:v>
                </c:pt>
                <c:pt idx="6">
                  <c:v>6.3372999999999999E-2</c:v>
                </c:pt>
                <c:pt idx="7">
                  <c:v>6.1634000000000001E-2</c:v>
                </c:pt>
                <c:pt idx="8">
                  <c:v>6.0115000000000002E-2</c:v>
                </c:pt>
                <c:pt idx="9">
                  <c:v>6.2135000000000003E-2</c:v>
                </c:pt>
                <c:pt idx="10">
                  <c:v>6.0683000000000001E-2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08030696"/>
        <c:axId val="5080287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Hoja1!$A$2</c15:sqref>
                        </c15:formulaRef>
                      </c:ext>
                    </c:extLst>
                    <c:strCache>
                      <c:ptCount val="1"/>
                      <c:pt idx="0">
                        <c:v># Procesos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E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Hoja1!$A$3:$A$13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11</c:v>
                      </c:pt>
                      <c:pt idx="1">
                        <c:v>21</c:v>
                      </c:pt>
                      <c:pt idx="2">
                        <c:v>31</c:v>
                      </c:pt>
                      <c:pt idx="3">
                        <c:v>41</c:v>
                      </c:pt>
                      <c:pt idx="4">
                        <c:v>51</c:v>
                      </c:pt>
                      <c:pt idx="5">
                        <c:v>61</c:v>
                      </c:pt>
                      <c:pt idx="6">
                        <c:v>71</c:v>
                      </c:pt>
                      <c:pt idx="7">
                        <c:v>81</c:v>
                      </c:pt>
                      <c:pt idx="8">
                        <c:v>91</c:v>
                      </c:pt>
                      <c:pt idx="9">
                        <c:v>101</c:v>
                      </c:pt>
                      <c:pt idx="10">
                        <c:v>111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Hoja1!$A$3:$A$13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11</c:v>
                      </c:pt>
                      <c:pt idx="1">
                        <c:v>21</c:v>
                      </c:pt>
                      <c:pt idx="2">
                        <c:v>31</c:v>
                      </c:pt>
                      <c:pt idx="3">
                        <c:v>41</c:v>
                      </c:pt>
                      <c:pt idx="4">
                        <c:v>51</c:v>
                      </c:pt>
                      <c:pt idx="5">
                        <c:v>61</c:v>
                      </c:pt>
                      <c:pt idx="6">
                        <c:v>71</c:v>
                      </c:pt>
                      <c:pt idx="7">
                        <c:v>81</c:v>
                      </c:pt>
                      <c:pt idx="8">
                        <c:v>91</c:v>
                      </c:pt>
                      <c:pt idx="9">
                        <c:v>101</c:v>
                      </c:pt>
                      <c:pt idx="10">
                        <c:v>111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5080306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08028736"/>
        <c:crosses val="autoZero"/>
        <c:auto val="1"/>
        <c:lblAlgn val="ctr"/>
        <c:lblOffset val="100"/>
        <c:noMultiLvlLbl val="0"/>
      </c:catAx>
      <c:valAx>
        <c:axId val="5080287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08030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21999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92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61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54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34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3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18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02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2.0/man3/MPI_Wtime.3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utorialspoint.com/c_standard_library/c_function_clock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801385" y="1736332"/>
            <a:ext cx="7988879" cy="2270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!Ping-Pong!</a:t>
            </a:r>
            <a:br>
              <a:rPr lang="es-ES" dirty="0" smtClean="0"/>
            </a:br>
            <a:r>
              <a:rPr lang="es-ES" dirty="0" err="1" smtClean="0"/>
              <a:t>MPI_Wtime</a:t>
            </a:r>
            <a:r>
              <a:rPr lang="es-ES" dirty="0" smtClean="0"/>
              <a:t> VS C </a:t>
            </a:r>
            <a:r>
              <a:rPr lang="es-ES" dirty="0" err="1" smtClean="0"/>
              <a:t>Clock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5373385" y="4335695"/>
            <a:ext cx="363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1800" b="1" dirty="0" smtClean="0">
                <a:solidFill>
                  <a:schemeClr val="bg1"/>
                </a:solidFill>
                <a:latin typeface="Montserrat" panose="020B0604020202020204" charset="0"/>
              </a:rPr>
              <a:t>Oscar David Díaz Hernández</a:t>
            </a:r>
          </a:p>
          <a:p>
            <a:r>
              <a:rPr lang="es-HN" sz="1800" b="1" dirty="0" smtClean="0">
                <a:solidFill>
                  <a:schemeClr val="bg1"/>
                </a:solidFill>
                <a:latin typeface="Montserrat" panose="020B0604020202020204" charset="0"/>
              </a:rPr>
              <a:t>11511308</a:t>
            </a:r>
            <a:endParaRPr lang="es-ES" sz="1800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2462200" y="361950"/>
            <a:ext cx="2856600" cy="3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800" b="1" dirty="0" err="1" smtClean="0"/>
              <a:t>MPI_Wtime</a:t>
            </a:r>
            <a:endParaRPr lang="es-ES" sz="1800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 smtClean="0"/>
              <a:t>Es</a:t>
            </a:r>
            <a:r>
              <a:rPr lang="en-US" sz="1200" dirty="0" smtClean="0"/>
              <a:t> </a:t>
            </a:r>
            <a:r>
              <a:rPr lang="en-US" sz="1200" dirty="0" err="1" smtClean="0"/>
              <a:t>una</a:t>
            </a:r>
            <a:r>
              <a:rPr lang="en-US" sz="1200" dirty="0" smtClean="0"/>
              <a:t> </a:t>
            </a:r>
            <a:r>
              <a:rPr lang="en-US" sz="1200" dirty="0" err="1" smtClean="0"/>
              <a:t>función</a:t>
            </a:r>
            <a:r>
              <a:rPr lang="en-US" sz="1200" dirty="0" smtClean="0"/>
              <a:t> </a:t>
            </a:r>
            <a:r>
              <a:rPr lang="en-US" sz="1200" dirty="0" err="1" smtClean="0"/>
              <a:t>propia</a:t>
            </a:r>
            <a:r>
              <a:rPr lang="en-US" sz="1200" dirty="0" smtClean="0"/>
              <a:t> de MPI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retorna</a:t>
            </a:r>
            <a:r>
              <a:rPr lang="en-US" sz="1200" dirty="0" smtClean="0"/>
              <a:t> el n</a:t>
            </a:r>
            <a:r>
              <a:rPr lang="pt-BR" sz="1200" dirty="0" smtClean="0"/>
              <a:t>úmero de segundos que </a:t>
            </a:r>
            <a:r>
              <a:rPr lang="pt-BR" sz="1200" dirty="0" err="1" smtClean="0"/>
              <a:t>han</a:t>
            </a:r>
            <a:r>
              <a:rPr lang="pt-BR" sz="1200" dirty="0" smtClean="0"/>
              <a:t> </a:t>
            </a:r>
            <a:r>
              <a:rPr lang="pt-BR" sz="1200" dirty="0" err="1" smtClean="0"/>
              <a:t>pasado</a:t>
            </a:r>
            <a:r>
              <a:rPr lang="pt-BR" sz="1200" dirty="0" smtClean="0"/>
              <a:t> desde u</a:t>
            </a:r>
            <a:r>
              <a:rPr lang="es-HN" sz="1200" dirty="0" smtClean="0"/>
              <a:t>n tiempo en el pasado.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504929" y="361950"/>
            <a:ext cx="3181800" cy="3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/>
              <a:t>C Clock</a:t>
            </a: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HN" sz="1200" dirty="0" smtClean="0"/>
              <a:t>Retorna la cantidad de ciclos qu</a:t>
            </a:r>
            <a:r>
              <a:rPr lang="es-HN" sz="1200" dirty="0" smtClean="0"/>
              <a:t>e ha realizado el procesador desde ese que se inició el programa hasta el punto en donde se llama la función </a:t>
            </a:r>
            <a:r>
              <a:rPr lang="es-HN" sz="1200" dirty="0" err="1" smtClean="0"/>
              <a:t>clock</a:t>
            </a:r>
            <a:r>
              <a:rPr lang="es-HN" sz="1200" dirty="0" smtClean="0"/>
              <a:t>().</a:t>
            </a:r>
            <a:endParaRPr sz="12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2462200" y="3601124"/>
            <a:ext cx="6224700" cy="1381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en" sz="1200" b="1" dirty="0" smtClean="0"/>
              <a:t>Más información sobre MPI_Wtime: </a:t>
            </a:r>
            <a:r>
              <a:rPr lang="es-ES" sz="1200" b="1" u="sng" dirty="0">
                <a:hlinkClick r:id="rId3"/>
              </a:rPr>
              <a:t>https://</a:t>
            </a:r>
            <a:r>
              <a:rPr lang="es-ES" sz="1200" b="1" u="sng" dirty="0" smtClean="0">
                <a:hlinkClick r:id="rId3"/>
              </a:rPr>
              <a:t>www.open-mpi.org/doc/v2.0/man3/MPI_Wtime.3.php</a:t>
            </a:r>
            <a:endParaRPr lang="es-ES" sz="1200" b="1" u="sng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en" sz="1200" b="1" dirty="0"/>
              <a:t>Más información sobre </a:t>
            </a:r>
            <a:r>
              <a:rPr lang="en" sz="1200" b="1" dirty="0" smtClean="0"/>
              <a:t>C Clock: </a:t>
            </a:r>
            <a:r>
              <a:rPr lang="es-ES" sz="1200" b="1" u="sng" dirty="0">
                <a:hlinkClick r:id="rId4"/>
              </a:rPr>
              <a:t>https://</a:t>
            </a:r>
            <a:r>
              <a:rPr lang="es-ES" sz="1200" b="1" u="sng" dirty="0" smtClean="0">
                <a:hlinkClick r:id="rId4"/>
              </a:rPr>
              <a:t>www.tutorialspoint.com/c_standard_library/c_function_clock.htm</a:t>
            </a:r>
            <a:endParaRPr lang="es-ES" sz="1200" b="1" u="sng" dirty="0" smtClean="0"/>
          </a:p>
          <a:p>
            <a:pPr marL="0" indent="0">
              <a:spcBef>
                <a:spcPts val="1000"/>
              </a:spcBef>
              <a:buNone/>
            </a:pP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/>
              <a:t>Diferencias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2701924" y="192524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6000" dirty="0" smtClean="0">
                <a:solidFill>
                  <a:srgbClr val="9FC5E8"/>
                </a:solidFill>
              </a:rPr>
              <a:t>¡</a:t>
            </a:r>
            <a:r>
              <a:rPr lang="en" sz="6000" dirty="0" smtClean="0">
                <a:solidFill>
                  <a:srgbClr val="9FC5E8"/>
                </a:solidFill>
              </a:rPr>
              <a:t>Ping-Pong</a:t>
            </a:r>
            <a:r>
              <a:rPr lang="en" sz="6600" dirty="0" smtClean="0">
                <a:solidFill>
                  <a:srgbClr val="9FC5E8"/>
                </a:solidFill>
              </a:rPr>
              <a:t>!</a:t>
            </a:r>
            <a:endParaRPr sz="6600" dirty="0">
              <a:solidFill>
                <a:srgbClr val="9FC5E8"/>
              </a:solidFill>
            </a:endParaRPr>
          </a:p>
        </p:txBody>
      </p:sp>
      <p:pic>
        <p:nvPicPr>
          <p:cNvPr id="77" name="Shape 7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055046" y="1856820"/>
            <a:ext cx="339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4800" b="1" dirty="0" smtClean="0">
                <a:latin typeface="Montserrat" panose="020B0604020202020204" charset="0"/>
              </a:rPr>
              <a:t>A</a:t>
            </a:r>
            <a:endParaRPr lang="es-ES" b="1" dirty="0">
              <a:latin typeface="Montserrat" panose="020B0604020202020204" charset="0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2701924" y="2224335"/>
            <a:ext cx="5229399" cy="4798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 flipV="1">
            <a:off x="2701925" y="2554668"/>
            <a:ext cx="4911226" cy="1708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931323" y="1856820"/>
            <a:ext cx="117144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4800" b="1" dirty="0" smtClean="0">
                <a:latin typeface="Montserrat" panose="020B0604020202020204" charset="0"/>
              </a:rPr>
              <a:t>B</a:t>
            </a:r>
          </a:p>
          <a:p>
            <a:r>
              <a:rPr lang="es-HN" sz="1100" b="1" dirty="0" smtClean="0">
                <a:latin typeface="Montserrat" panose="020B0604020202020204" charset="0"/>
              </a:rPr>
              <a:t>(A+1)</a:t>
            </a:r>
            <a:endParaRPr lang="es-ES" sz="1100" b="1" dirty="0">
              <a:latin typeface="Montserrat" panose="020B060402020202020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636998" y="1906240"/>
            <a:ext cx="2685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200" b="1" dirty="0" smtClean="0">
                <a:latin typeface="Montserrat" panose="020B0604020202020204" charset="0"/>
              </a:rPr>
              <a:t>Ping </a:t>
            </a:r>
            <a:r>
              <a:rPr lang="pt-BR" sz="1200" b="1" dirty="0" smtClean="0">
                <a:latin typeface="Montserrat" panose="020B0604020202020204" charset="0"/>
              </a:rPr>
              <a:t>=&gt; </a:t>
            </a:r>
            <a:r>
              <a:rPr lang="pt-BR" sz="1200" b="1" dirty="0" err="1" smtClean="0">
                <a:latin typeface="Montserrat" panose="020B0604020202020204" charset="0"/>
              </a:rPr>
              <a:t>MPI_Send</a:t>
            </a:r>
            <a:r>
              <a:rPr lang="pt-BR" sz="1200" b="1" dirty="0" smtClean="0">
                <a:latin typeface="Montserrat" panose="020B0604020202020204" charset="0"/>
              </a:rPr>
              <a:t>(TIME, TO B)</a:t>
            </a:r>
            <a:endParaRPr lang="es-ES" sz="1200" b="1" dirty="0">
              <a:latin typeface="Montserrat" panose="020B060402020202020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640185" y="1906240"/>
            <a:ext cx="248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>
                <a:latin typeface="Montserrat" panose="020B0604020202020204" charset="0"/>
              </a:rPr>
              <a:t>MPI_Recv</a:t>
            </a:r>
            <a:r>
              <a:rPr lang="pt-BR" sz="1200" b="1" dirty="0" smtClean="0">
                <a:latin typeface="Montserrat" panose="020B0604020202020204" charset="0"/>
              </a:rPr>
              <a:t>(TIME, FROM A)</a:t>
            </a:r>
            <a:endParaRPr lang="es-ES" sz="1200" b="1" dirty="0">
              <a:latin typeface="Montserrat" panose="020B060402020202020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729464" y="2687817"/>
            <a:ext cx="2685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>
                <a:latin typeface="Montserrat" panose="020B0604020202020204" charset="0"/>
              </a:rPr>
              <a:t>MPI_Recv</a:t>
            </a:r>
            <a:r>
              <a:rPr lang="pt-BR" sz="1200" b="1" dirty="0" smtClean="0">
                <a:latin typeface="Montserrat" panose="020B0604020202020204" charset="0"/>
              </a:rPr>
              <a:t>(TIME, FROM B)</a:t>
            </a:r>
            <a:endParaRPr lang="es-ES" sz="1200" b="1" dirty="0">
              <a:latin typeface="Montserrat" panose="020B060402020202020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157538" y="2687817"/>
            <a:ext cx="2663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 smtClean="0">
                <a:latin typeface="Montserrat" panose="020B0604020202020204" charset="0"/>
              </a:rPr>
              <a:t>MPI_Send</a:t>
            </a:r>
            <a:r>
              <a:rPr lang="pt-BR" sz="1200" b="1" dirty="0" smtClean="0">
                <a:latin typeface="Montserrat" panose="020B0604020202020204" charset="0"/>
              </a:rPr>
              <a:t>(TIME, TO A) &lt;=PONG</a:t>
            </a:r>
            <a:endParaRPr lang="es-ES" sz="1200" b="1" dirty="0">
              <a:latin typeface="Montserrat" panose="020B060402020202020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102796" y="4339174"/>
            <a:ext cx="4602822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Montserrat" panose="020B0604020202020204" charset="0"/>
              </a:rPr>
              <a:t>MASTER PROCESS</a:t>
            </a:r>
          </a:p>
          <a:p>
            <a:r>
              <a:rPr lang="pt-BR" sz="1200" b="1" dirty="0" smtClean="0">
                <a:latin typeface="Montserrat" panose="020B0604020202020204" charset="0"/>
              </a:rPr>
              <a:t>TOTAL TIME = TOTAL TIME A TO B + TOTAL TIME B TO A</a:t>
            </a:r>
            <a:endParaRPr lang="es-ES" sz="1200" b="1" dirty="0">
              <a:latin typeface="Montserrat" panose="020B0604020202020204" charset="0"/>
            </a:endParaRPr>
          </a:p>
        </p:txBody>
      </p:sp>
      <p:cxnSp>
        <p:nvCxnSpPr>
          <p:cNvPr id="19" name="Conector angular 18"/>
          <p:cNvCxnSpPr>
            <a:endCxn id="17" idx="1"/>
          </p:cNvCxnSpPr>
          <p:nvPr/>
        </p:nvCxnSpPr>
        <p:spPr>
          <a:xfrm rot="16200000" flipH="1">
            <a:off x="1841382" y="3462480"/>
            <a:ext cx="2137817" cy="385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endCxn id="17" idx="3"/>
          </p:cNvCxnSpPr>
          <p:nvPr/>
        </p:nvCxnSpPr>
        <p:spPr>
          <a:xfrm rot="5400000">
            <a:off x="6599161" y="3351312"/>
            <a:ext cx="2479040" cy="26612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2712445" y="3677381"/>
            <a:ext cx="173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Montserrat" panose="020B0604020202020204" charset="0"/>
              </a:rPr>
              <a:t>TOTAL TIME B TO </a:t>
            </a:r>
            <a:r>
              <a:rPr lang="pt-BR" sz="1200" b="1" dirty="0">
                <a:latin typeface="Montserrat" panose="020B0604020202020204" charset="0"/>
              </a:rPr>
              <a:t>A</a:t>
            </a:r>
            <a:endParaRPr lang="es-ES" sz="1200" b="1" dirty="0">
              <a:latin typeface="Montserrat" panose="020B060402020202020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195058" y="3677381"/>
            <a:ext cx="173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Montserrat" panose="020B0604020202020204" charset="0"/>
              </a:rPr>
              <a:t>TOTAL TIME A TO B</a:t>
            </a:r>
            <a:endParaRPr lang="es-ES" sz="1200" b="1" dirty="0"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110553" y="239024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Compilac</a:t>
            </a:r>
            <a:r>
              <a:rPr lang="pt-BR" dirty="0" err="1" smtClean="0"/>
              <a:t>ión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222624" y="1338718"/>
            <a:ext cx="7130265" cy="477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m</a:t>
            </a:r>
            <a:r>
              <a:rPr lang="en" sz="2000" dirty="0" smtClean="0"/>
              <a:t>picc –g –Wall –o &lt;nombre ejecutable&gt; &lt;nombre archivo&gt;</a:t>
            </a:r>
            <a:endParaRPr sz="2000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83"/>
          <p:cNvSpPr txBox="1">
            <a:spLocks/>
          </p:cNvSpPr>
          <p:nvPr/>
        </p:nvSpPr>
        <p:spPr>
          <a:xfrm>
            <a:off x="0" y="1498932"/>
            <a:ext cx="579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s-ES" dirty="0" smtClean="0"/>
              <a:t>Ejecución</a:t>
            </a:r>
            <a:r>
              <a:rPr lang="es-HN" dirty="0" smtClean="0"/>
              <a:t> </a:t>
            </a:r>
            <a:endParaRPr lang="es-ES" dirty="0"/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109075" y="2557890"/>
            <a:ext cx="8921908" cy="47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s-ES" sz="1600" dirty="0" err="1" smtClean="0"/>
              <a:t>mpiexec</a:t>
            </a:r>
            <a:r>
              <a:rPr lang="es-ES" sz="1600" dirty="0" smtClean="0"/>
              <a:t> –n </a:t>
            </a:r>
            <a:r>
              <a:rPr lang="pt-BR" sz="1600" dirty="0" smtClean="0"/>
              <a:t>&lt;</a:t>
            </a:r>
            <a:r>
              <a:rPr lang="pt-BR" sz="1600" dirty="0" err="1" smtClean="0"/>
              <a:t>procesos</a:t>
            </a:r>
            <a:r>
              <a:rPr lang="pt-BR" sz="1600" dirty="0" smtClean="0"/>
              <a:t>&gt; ./&lt;</a:t>
            </a:r>
            <a:r>
              <a:rPr lang="pt-BR" sz="1600" dirty="0" err="1" smtClean="0"/>
              <a:t>nombre</a:t>
            </a:r>
            <a:r>
              <a:rPr lang="pt-BR" sz="1600" dirty="0" smtClean="0"/>
              <a:t> </a:t>
            </a:r>
            <a:r>
              <a:rPr lang="pt-BR" sz="1600" dirty="0" err="1" smtClean="0"/>
              <a:t>ejecutable</a:t>
            </a:r>
            <a:r>
              <a:rPr lang="pt-BR" sz="1600" dirty="0" smtClean="0"/>
              <a:t>&gt; &lt;tipo </a:t>
            </a:r>
            <a:r>
              <a:rPr lang="pt-BR" sz="1600" dirty="0" err="1" smtClean="0"/>
              <a:t>ejecución</a:t>
            </a:r>
            <a:r>
              <a:rPr lang="pt-BR" sz="1600" dirty="0" smtClean="0"/>
              <a:t>&gt; &lt;número de </a:t>
            </a:r>
            <a:r>
              <a:rPr lang="pt-BR" sz="1600" dirty="0" err="1" smtClean="0"/>
              <a:t>repeticiones</a:t>
            </a:r>
            <a:r>
              <a:rPr lang="pt-BR" sz="1600" dirty="0" smtClean="0"/>
              <a:t> for&gt;</a:t>
            </a:r>
            <a:endParaRPr lang="es-ES" sz="16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09075" y="3298004"/>
            <a:ext cx="8778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Tipo </a:t>
            </a:r>
            <a:r>
              <a:rPr lang="pt-BR" dirty="0" err="1" smtClean="0"/>
              <a:t>ejecuci</a:t>
            </a:r>
            <a:r>
              <a:rPr lang="es-HN" dirty="0" err="1" smtClean="0"/>
              <a:t>ón</a:t>
            </a:r>
            <a:r>
              <a:rPr lang="es-HN" dirty="0" smtClean="0"/>
              <a:t>(entero impar): Puede ser 1 o 0:</a:t>
            </a:r>
            <a:br>
              <a:rPr lang="es-HN" dirty="0" smtClean="0"/>
            </a:br>
            <a:r>
              <a:rPr lang="es-HN" dirty="0" smtClean="0"/>
              <a:t>En caso de ser 0 se utiliza C </a:t>
            </a:r>
            <a:r>
              <a:rPr lang="es-HN" dirty="0" err="1" smtClean="0"/>
              <a:t>Clock</a:t>
            </a:r>
            <a:r>
              <a:rPr lang="es-HN" dirty="0" smtClean="0"/>
              <a:t> y en caso 1 se usa </a:t>
            </a:r>
            <a:r>
              <a:rPr lang="es-HN" dirty="0" err="1" smtClean="0"/>
              <a:t>MPI_Wtime</a:t>
            </a:r>
            <a:r>
              <a:rPr lang="es-H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dirty="0" smtClean="0"/>
              <a:t>Número de repeticiones(entero): En caso de utilizar C </a:t>
            </a:r>
            <a:r>
              <a:rPr lang="es-HN" dirty="0" err="1" smtClean="0"/>
              <a:t>Clock</a:t>
            </a:r>
            <a:r>
              <a:rPr lang="es-HN" dirty="0" smtClean="0"/>
              <a:t> se puede controlar la repeticiones de un </a:t>
            </a:r>
            <a:r>
              <a:rPr lang="es-HN" dirty="0" err="1" smtClean="0"/>
              <a:t>for</a:t>
            </a:r>
            <a:r>
              <a:rPr lang="es-HN" dirty="0" smtClean="0"/>
              <a:t>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1021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Utilizando MPI_Wtime</a:t>
            </a:r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5650"/>
          <a:stretch/>
        </p:blipFill>
        <p:spPr>
          <a:xfrm>
            <a:off x="1012675" y="1243173"/>
            <a:ext cx="8086725" cy="3828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280863" y="275339"/>
            <a:ext cx="6155762" cy="659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b="1" dirty="0" smtClean="0"/>
              <a:t>Utilizando C Clock 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863" y="1020085"/>
            <a:ext cx="6732195" cy="3781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7</a:t>
            </a:fld>
            <a:endParaRPr dirty="0">
              <a:solidFill>
                <a:srgbClr val="0B5394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1123781" y="124668"/>
            <a:ext cx="1426316" cy="1426403"/>
            <a:chOff x="6643075" y="3664250"/>
            <a:chExt cx="407950" cy="407975"/>
          </a:xfrm>
        </p:grpSpPr>
        <p:sp>
          <p:nvSpPr>
            <p:cNvPr id="108" name="Shape 10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Shape 110"/>
          <p:cNvGrpSpPr/>
          <p:nvPr/>
        </p:nvGrpSpPr>
        <p:grpSpPr>
          <a:xfrm flipH="1">
            <a:off x="7366569" y="454309"/>
            <a:ext cx="850151" cy="912616"/>
            <a:chOff x="576250" y="4319400"/>
            <a:chExt cx="442075" cy="442050"/>
          </a:xfrm>
        </p:grpSpPr>
        <p:sp>
          <p:nvSpPr>
            <p:cNvPr id="111" name="Shape 11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Shape 115"/>
          <p:cNvSpPr/>
          <p:nvPr/>
        </p:nvSpPr>
        <p:spPr>
          <a:xfrm rot="6223920">
            <a:off x="2428663" y="298636"/>
            <a:ext cx="317280" cy="30295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8917082">
            <a:off x="2189248" y="677311"/>
            <a:ext cx="250224" cy="238923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683251"/>
              </p:ext>
            </p:extLst>
          </p:nvPr>
        </p:nvGraphicFramePr>
        <p:xfrm>
          <a:off x="1183881" y="1189064"/>
          <a:ext cx="6910145" cy="3662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202</Words>
  <Application>Microsoft Office PowerPoint</Application>
  <PresentationFormat>Presentación en pantalla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Montserrat</vt:lpstr>
      <vt:lpstr>Roboto</vt:lpstr>
      <vt:lpstr>Arial</vt:lpstr>
      <vt:lpstr>Aemelia template</vt:lpstr>
      <vt:lpstr>  !Ping-Pong! MPI_Wtime VS C Clock</vt:lpstr>
      <vt:lpstr>Diferencias</vt:lpstr>
      <vt:lpstr>¡Ping-Pong!</vt:lpstr>
      <vt:lpstr>Compilación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MPI_Wtime VS C Clock</dc:title>
  <dc:creator>Usuario1</dc:creator>
  <cp:lastModifiedBy>Usuario1</cp:lastModifiedBy>
  <cp:revision>12</cp:revision>
  <dcterms:modified xsi:type="dcterms:W3CDTF">2018-02-25T19:47:41Z</dcterms:modified>
</cp:coreProperties>
</file>