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1" r:id="rId3"/>
    <p:sldId id="259" r:id="rId4"/>
    <p:sldId id="260" r:id="rId5"/>
    <p:sldId id="263" r:id="rId6"/>
    <p:sldId id="262" r:id="rId7"/>
    <p:sldId id="266" r:id="rId8"/>
    <p:sldId id="270" r:id="rId9"/>
    <p:sldId id="271" r:id="rId10"/>
    <p:sldId id="272" r:id="rId11"/>
    <p:sldId id="273" r:id="rId12"/>
    <p:sldId id="274" r:id="rId13"/>
    <p:sldId id="278" r:id="rId14"/>
    <p:sldId id="279" r:id="rId15"/>
    <p:sldId id="280" r:id="rId16"/>
    <p:sldId id="281" r:id="rId17"/>
    <p:sldId id="284" r:id="rId18"/>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4" d="100"/>
          <a:sy n="84" d="100"/>
        </p:scale>
        <p:origin x="58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Sunday, October 18, 2020</a:t>
            </a:fld>
            <a:endParaRPr lang="en-US" dirty="0"/>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3158630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Sunday, October 18, 2020</a:t>
            </a:fld>
            <a:endParaRPr lang="en-US" dirty="0"/>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736049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Sunday, October 18, 2020</a:t>
            </a:fld>
            <a:endParaRPr lang="en-US" dirty="0"/>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348656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Sunday, October 18, 2020</a:t>
            </a:fld>
            <a:endParaRPr lang="en-US" dirty="0"/>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236991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Sunday, October 18, 2020</a:t>
            </a:fld>
            <a:endParaRPr lang="en-US" dirty="0"/>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3185275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Sunday, October 18, 2020</a:t>
            </a:fld>
            <a:endParaRPr lang="en-US" dirty="0"/>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1759539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Sunday, October 18, 2020</a:t>
            </a:fld>
            <a:endParaRPr lang="en-US" dirty="0"/>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36640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Sunday, October 18, 2020</a:t>
            </a:fld>
            <a:endParaRPr lang="en-US" dirty="0"/>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34281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Sunday, October 18, 2020</a:t>
            </a:fld>
            <a:endParaRPr lang="en-US" dirty="0"/>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366628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Sunday, October 18, 2020</a:t>
            </a:fld>
            <a:endParaRPr lang="en-US" dirty="0"/>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1133731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Sunday, October 18, 2020</a:t>
            </a:fld>
            <a:endParaRPr lang="en-US" dirty="0"/>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dirty="0"/>
          </a:p>
        </p:txBody>
      </p:sp>
    </p:spTree>
    <p:extLst>
      <p:ext uri="{BB962C8B-B14F-4D97-AF65-F5344CB8AC3E}">
        <p14:creationId xmlns:p14="http://schemas.microsoft.com/office/powerpoint/2010/main" val="2622929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Sunday, October 18, 2020</a:t>
            </a:fld>
            <a:endParaRPr lang="en-US" dirty="0"/>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dirty="0"/>
          </a:p>
        </p:txBody>
      </p:sp>
    </p:spTree>
    <p:extLst>
      <p:ext uri="{BB962C8B-B14F-4D97-AF65-F5344CB8AC3E}">
        <p14:creationId xmlns:p14="http://schemas.microsoft.com/office/powerpoint/2010/main" val="34031382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voyage.org/wiki/Seattle/Downtown"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large body of water with a city in the background&#10;&#10;Description automatically generated">
            <a:extLst>
              <a:ext uri="{FF2B5EF4-FFF2-40B4-BE49-F238E27FC236}">
                <a16:creationId xmlns:a16="http://schemas.microsoft.com/office/drawing/2014/main" id="{360C5099-93EA-4F16-85E3-3AF67A6AC51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5607" b="25607"/>
          <a:stretch/>
        </p:blipFill>
        <p:spPr>
          <a:xfrm>
            <a:off x="-2" y="10"/>
            <a:ext cx="12192002" cy="4461036"/>
          </a:xfrm>
          <a:prstGeom prst="rect">
            <a:avLst/>
          </a:prstGeom>
        </p:spPr>
      </p:pic>
      <p:sp>
        <p:nvSpPr>
          <p:cNvPr id="24" name="Rectangle 23">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29">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719B88-0DD9-416A-911C-B90D3ACA483E}"/>
              </a:ext>
            </a:extLst>
          </p:cNvPr>
          <p:cNvSpPr>
            <a:spLocks noGrp="1"/>
          </p:cNvSpPr>
          <p:nvPr>
            <p:ph type="ctrTitle"/>
          </p:nvPr>
        </p:nvSpPr>
        <p:spPr>
          <a:xfrm>
            <a:off x="1383807" y="4611271"/>
            <a:ext cx="9436593" cy="1171556"/>
          </a:xfrm>
        </p:spPr>
        <p:txBody>
          <a:bodyPr>
            <a:normAutofit/>
          </a:bodyPr>
          <a:lstStyle/>
          <a:p>
            <a:pPr algn="l"/>
            <a:r>
              <a:rPr lang="en-US" sz="3600" dirty="0">
                <a:solidFill>
                  <a:schemeClr val="bg1"/>
                </a:solidFill>
              </a:rPr>
              <a:t>SEATTLE Accidents Prediction project</a:t>
            </a:r>
            <a:endParaRPr lang="en-NL" sz="3600" dirty="0">
              <a:solidFill>
                <a:schemeClr val="bg1"/>
              </a:solidFill>
            </a:endParaRPr>
          </a:p>
        </p:txBody>
      </p:sp>
      <p:sp>
        <p:nvSpPr>
          <p:cNvPr id="3" name="Subtitle 2">
            <a:extLst>
              <a:ext uri="{FF2B5EF4-FFF2-40B4-BE49-F238E27FC236}">
                <a16:creationId xmlns:a16="http://schemas.microsoft.com/office/drawing/2014/main" id="{0CE9AA77-F669-49EF-8123-BD7C77B08F3C}"/>
              </a:ext>
            </a:extLst>
          </p:cNvPr>
          <p:cNvSpPr>
            <a:spLocks noGrp="1"/>
          </p:cNvSpPr>
          <p:nvPr>
            <p:ph type="subTitle" idx="1"/>
          </p:nvPr>
        </p:nvSpPr>
        <p:spPr>
          <a:xfrm>
            <a:off x="1383807" y="6021176"/>
            <a:ext cx="9448800" cy="429904"/>
          </a:xfrm>
        </p:spPr>
        <p:txBody>
          <a:bodyPr>
            <a:normAutofit/>
          </a:bodyPr>
          <a:lstStyle/>
          <a:p>
            <a:pPr algn="l"/>
            <a:endParaRPr lang="en-NL" sz="1200" dirty="0">
              <a:solidFill>
                <a:schemeClr val="bg1"/>
              </a:solidFill>
            </a:endParaRPr>
          </a:p>
        </p:txBody>
      </p:sp>
      <p:sp>
        <p:nvSpPr>
          <p:cNvPr id="6" name="TextBox 5">
            <a:extLst>
              <a:ext uri="{FF2B5EF4-FFF2-40B4-BE49-F238E27FC236}">
                <a16:creationId xmlns:a16="http://schemas.microsoft.com/office/drawing/2014/main" id="{EA3913FE-0166-4F5D-B469-EF771EA6E742}"/>
              </a:ext>
            </a:extLst>
          </p:cNvPr>
          <p:cNvSpPr txBox="1"/>
          <p:nvPr/>
        </p:nvSpPr>
        <p:spPr>
          <a:xfrm>
            <a:off x="12007269" y="6657945"/>
            <a:ext cx="184731" cy="200055"/>
          </a:xfrm>
          <a:prstGeom prst="rect">
            <a:avLst/>
          </a:prstGeom>
          <a:solidFill>
            <a:srgbClr val="000000"/>
          </a:solidFill>
        </p:spPr>
        <p:txBody>
          <a:bodyPr wrap="none" rtlCol="0">
            <a:spAutoFit/>
          </a:bodyPr>
          <a:lstStyle/>
          <a:p>
            <a:pPr algn="r">
              <a:spcAft>
                <a:spcPts val="600"/>
              </a:spcAft>
            </a:pPr>
            <a:endParaRPr lang="en-NL" sz="700" dirty="0">
              <a:solidFill>
                <a:srgbClr val="FFFFFF"/>
              </a:solidFill>
            </a:endParaRPr>
          </a:p>
        </p:txBody>
      </p:sp>
    </p:spTree>
    <p:extLst>
      <p:ext uri="{BB962C8B-B14F-4D97-AF65-F5344CB8AC3E}">
        <p14:creationId xmlns:p14="http://schemas.microsoft.com/office/powerpoint/2010/main" val="3862547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EC82-9B61-4B10-A24D-A660A1F0878C}"/>
              </a:ext>
            </a:extLst>
          </p:cNvPr>
          <p:cNvSpPr>
            <a:spLocks noGrp="1"/>
          </p:cNvSpPr>
          <p:nvPr>
            <p:ph type="title"/>
          </p:nvPr>
        </p:nvSpPr>
        <p:spPr/>
        <p:txBody>
          <a:bodyPr/>
          <a:lstStyle/>
          <a:p>
            <a:r>
              <a:rPr lang="en-GB" sz="3600" dirty="0"/>
              <a:t>Exploratory analysis</a:t>
            </a:r>
            <a:r>
              <a:rPr lang="en-US" dirty="0"/>
              <a:t>– Categorical variables</a:t>
            </a:r>
            <a:endParaRPr lang="en-NL" dirty="0"/>
          </a:p>
        </p:txBody>
      </p:sp>
      <p:sp>
        <p:nvSpPr>
          <p:cNvPr id="3" name="Content Placeholder 2">
            <a:extLst>
              <a:ext uri="{FF2B5EF4-FFF2-40B4-BE49-F238E27FC236}">
                <a16:creationId xmlns:a16="http://schemas.microsoft.com/office/drawing/2014/main" id="{8974F07A-1E1D-4656-8BDF-A2CBF3ABD23F}"/>
              </a:ext>
            </a:extLst>
          </p:cNvPr>
          <p:cNvSpPr>
            <a:spLocks noGrp="1"/>
          </p:cNvSpPr>
          <p:nvPr>
            <p:ph idx="1"/>
          </p:nvPr>
        </p:nvSpPr>
        <p:spPr/>
        <p:txBody>
          <a:bodyPr/>
          <a:lstStyle/>
          <a:p>
            <a:r>
              <a:rPr lang="en-US" dirty="0">
                <a:latin typeface="Avenir Next LT Pro (Headings)"/>
              </a:rPr>
              <a:t>Outcome</a:t>
            </a:r>
          </a:p>
          <a:p>
            <a:endParaRPr lang="en-US" dirty="0">
              <a:latin typeface="Avenir Next LT Pro (Headings)"/>
            </a:endParaRPr>
          </a:p>
          <a:p>
            <a:pPr lvl="1"/>
            <a:r>
              <a:rPr lang="en-GB" sz="1800" dirty="0">
                <a:solidFill>
                  <a:srgbClr val="1F1F1F"/>
                </a:solidFill>
                <a:effectLst/>
                <a:latin typeface="Avenir Next LT Pro (Headings)"/>
                <a:ea typeface="Calibri" panose="020F0502020204030204" pitchFamily="34" charset="0"/>
                <a:cs typeface="Arial" panose="020B0604020202020204" pitchFamily="34" charset="0"/>
              </a:rPr>
              <a:t>The  majority of the accidents are related to good weather and infrastructure </a:t>
            </a:r>
            <a:r>
              <a:rPr lang="en-GB" sz="1800" dirty="0">
                <a:solidFill>
                  <a:srgbClr val="1F1F1F"/>
                </a:solidFill>
                <a:latin typeface="Avenir Next LT Pro (Headings)"/>
                <a:ea typeface="Calibri" panose="020F0502020204030204" pitchFamily="34" charset="0"/>
                <a:cs typeface="Arial" panose="020B0604020202020204" pitchFamily="34" charset="0"/>
              </a:rPr>
              <a:t>conditions</a:t>
            </a:r>
          </a:p>
          <a:p>
            <a:pPr lvl="1"/>
            <a:endParaRPr lang="en-GB" sz="1800" dirty="0">
              <a:solidFill>
                <a:srgbClr val="1F1F1F"/>
              </a:solidFill>
              <a:latin typeface="Avenir Next LT Pro (Headings)"/>
              <a:ea typeface="Calibri" panose="020F0502020204030204" pitchFamily="34" charset="0"/>
              <a:cs typeface="Arial" panose="020B0604020202020204" pitchFamily="34" charset="0"/>
            </a:endParaRPr>
          </a:p>
          <a:p>
            <a:pPr lvl="1"/>
            <a:endParaRPr lang="en-GB" sz="1800" dirty="0">
              <a:solidFill>
                <a:srgbClr val="1F1F1F"/>
              </a:solidFill>
              <a:latin typeface="Avenir Next LT Pro (Headings)"/>
              <a:ea typeface="Calibri" panose="020F0502020204030204" pitchFamily="34" charset="0"/>
              <a:cs typeface="Arial" panose="020B0604020202020204" pitchFamily="34" charset="0"/>
            </a:endParaRPr>
          </a:p>
          <a:p>
            <a:pPr lvl="1"/>
            <a:r>
              <a:rPr lang="en-GB" sz="1800" dirty="0">
                <a:solidFill>
                  <a:srgbClr val="1F1F1F"/>
                </a:solidFill>
                <a:latin typeface="Avenir Next LT Pro (Headings)"/>
                <a:ea typeface="Calibri" panose="020F0502020204030204" pitchFamily="34" charset="0"/>
                <a:cs typeface="Arial" panose="020B0604020202020204" pitchFamily="34" charset="0"/>
              </a:rPr>
              <a:t>The intersections are locations with more  accidents with personal injuries while in the  blocks  , the property damage are higher.</a:t>
            </a:r>
          </a:p>
          <a:p>
            <a:pPr lvl="1"/>
            <a:endParaRPr lang="en-GB" sz="1800" dirty="0">
              <a:solidFill>
                <a:srgbClr val="1F1F1F"/>
              </a:solidFill>
              <a:effectLst/>
              <a:latin typeface="Avenir Next LT Pro (Headings)"/>
              <a:ea typeface="Calibri" panose="020F0502020204030204" pitchFamily="34" charset="0"/>
              <a:cs typeface="Arial" panose="020B0604020202020204" pitchFamily="34" charset="0"/>
            </a:endParaRPr>
          </a:p>
          <a:p>
            <a:pPr lvl="1"/>
            <a:endParaRPr lang="en-NL" dirty="0"/>
          </a:p>
        </p:txBody>
      </p:sp>
    </p:spTree>
    <p:extLst>
      <p:ext uri="{BB962C8B-B14F-4D97-AF65-F5344CB8AC3E}">
        <p14:creationId xmlns:p14="http://schemas.microsoft.com/office/powerpoint/2010/main" val="45261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EC82-9B61-4B10-A24D-A660A1F0878C}"/>
              </a:ext>
            </a:extLst>
          </p:cNvPr>
          <p:cNvSpPr>
            <a:spLocks noGrp="1"/>
          </p:cNvSpPr>
          <p:nvPr>
            <p:ph type="title"/>
          </p:nvPr>
        </p:nvSpPr>
        <p:spPr>
          <a:xfrm>
            <a:off x="1371600" y="330800"/>
            <a:ext cx="10240903" cy="1233488"/>
          </a:xfrm>
        </p:spPr>
        <p:txBody>
          <a:bodyPr/>
          <a:lstStyle/>
          <a:p>
            <a:r>
              <a:rPr lang="en-US" dirty="0"/>
              <a:t>Prepare data for Machine learning algorithms</a:t>
            </a:r>
            <a:endParaRPr lang="en-NL" dirty="0"/>
          </a:p>
        </p:txBody>
      </p:sp>
      <p:sp>
        <p:nvSpPr>
          <p:cNvPr id="3" name="Content Placeholder 2">
            <a:extLst>
              <a:ext uri="{FF2B5EF4-FFF2-40B4-BE49-F238E27FC236}">
                <a16:creationId xmlns:a16="http://schemas.microsoft.com/office/drawing/2014/main" id="{8974F07A-1E1D-4656-8BDF-A2CBF3ABD23F}"/>
              </a:ext>
            </a:extLst>
          </p:cNvPr>
          <p:cNvSpPr>
            <a:spLocks noGrp="1"/>
          </p:cNvSpPr>
          <p:nvPr>
            <p:ph idx="1"/>
          </p:nvPr>
        </p:nvSpPr>
        <p:spPr>
          <a:xfrm>
            <a:off x="1371600" y="2120560"/>
            <a:ext cx="10240903" cy="3956179"/>
          </a:xfrm>
        </p:spPr>
        <p:txBody>
          <a:bodyPr>
            <a:normAutofit fontScale="85000" lnSpcReduction="10000"/>
          </a:bodyPr>
          <a:lstStyle/>
          <a:p>
            <a:pPr>
              <a:lnSpc>
                <a:spcPct val="150000"/>
              </a:lnSpc>
            </a:pPr>
            <a:r>
              <a:rPr lang="en-US" dirty="0">
                <a:latin typeface="Avenir Next LT Pro (Headings)"/>
              </a:rPr>
              <a:t>Select variables for training and test the models: </a:t>
            </a:r>
          </a:p>
          <a:p>
            <a:pPr lvl="2">
              <a:lnSpc>
                <a:spcPct val="150000"/>
              </a:lnSpc>
            </a:pPr>
            <a:r>
              <a:rPr lang="en-US" dirty="0">
                <a:latin typeface="Avenir Next LT Pro (Headings)"/>
              </a:rPr>
              <a:t>Address Type, Light conditions, Weather, Road Condition</a:t>
            </a:r>
          </a:p>
          <a:p>
            <a:pPr>
              <a:lnSpc>
                <a:spcPct val="150000"/>
              </a:lnSpc>
            </a:pPr>
            <a:r>
              <a:rPr lang="en-US" dirty="0">
                <a:latin typeface="Avenir Next LT Pro (Headings)"/>
              </a:rPr>
              <a:t>Encode these categorical variables to numerical values</a:t>
            </a:r>
          </a:p>
          <a:p>
            <a:pPr>
              <a:lnSpc>
                <a:spcPct val="150000"/>
              </a:lnSpc>
            </a:pPr>
            <a:endParaRPr lang="en-US" dirty="0">
              <a:latin typeface="Avenir Next LT Pro (Headings)"/>
            </a:endParaRPr>
          </a:p>
          <a:p>
            <a:pPr>
              <a:lnSpc>
                <a:spcPct val="150000"/>
              </a:lnSpc>
            </a:pPr>
            <a:r>
              <a:rPr lang="en-US" dirty="0">
                <a:latin typeface="Avenir Next LT Pro (Headings)"/>
              </a:rPr>
              <a:t>Number of cases per accident type : </a:t>
            </a:r>
          </a:p>
          <a:p>
            <a:pPr lvl="2">
              <a:lnSpc>
                <a:spcPct val="150000"/>
              </a:lnSpc>
            </a:pPr>
            <a:endParaRPr lang="en-US" dirty="0">
              <a:latin typeface="Avenir Next LT Pro (Headings)"/>
            </a:endParaRPr>
          </a:p>
          <a:p>
            <a:pPr>
              <a:lnSpc>
                <a:spcPct val="150000"/>
              </a:lnSpc>
            </a:pPr>
            <a:endParaRPr lang="en-US" dirty="0">
              <a:latin typeface="Avenir Next LT Pro (Headings)"/>
            </a:endParaRPr>
          </a:p>
          <a:p>
            <a:pPr marL="457200" lvl="1" indent="0">
              <a:lnSpc>
                <a:spcPct val="150000"/>
              </a:lnSpc>
              <a:buNone/>
            </a:pPr>
            <a:endParaRPr lang="en-GB" sz="1800" dirty="0">
              <a:solidFill>
                <a:srgbClr val="1F1F1F"/>
              </a:solidFill>
              <a:latin typeface="Avenir Next LT Pro (Headings)"/>
              <a:ea typeface="Calibri" panose="020F0502020204030204" pitchFamily="34" charset="0"/>
              <a:cs typeface="Arial" panose="020B0604020202020204" pitchFamily="34" charset="0"/>
            </a:endParaRPr>
          </a:p>
          <a:p>
            <a:pPr marL="457200" lvl="1" indent="0">
              <a:lnSpc>
                <a:spcPct val="150000"/>
              </a:lnSpc>
              <a:buNone/>
            </a:pPr>
            <a:r>
              <a:rPr lang="en-GB" sz="1800" dirty="0">
                <a:solidFill>
                  <a:srgbClr val="1F1F1F"/>
                </a:solidFill>
                <a:latin typeface="Avenir Next LT Pro (Headings)"/>
                <a:ea typeface="Calibri" panose="020F0502020204030204" pitchFamily="34" charset="0"/>
                <a:cs typeface="Arial" panose="020B0604020202020204" pitchFamily="34" charset="0"/>
              </a:rPr>
              <a:t>Down sampling method applied,  as consequence number of  records for both 54, 544</a:t>
            </a:r>
          </a:p>
          <a:p>
            <a:pPr marL="457200" lvl="1" indent="0">
              <a:buNone/>
            </a:pPr>
            <a:endParaRPr lang="en-GB" sz="1800" dirty="0">
              <a:solidFill>
                <a:srgbClr val="1F1F1F"/>
              </a:solidFill>
              <a:latin typeface="Georgia" panose="02040502050405020303" pitchFamily="18" charset="0"/>
              <a:ea typeface="Calibri" panose="020F0502020204030204" pitchFamily="34" charset="0"/>
              <a:cs typeface="Arial" panose="020B0604020202020204" pitchFamily="34" charset="0"/>
            </a:endParaRPr>
          </a:p>
          <a:p>
            <a:pPr marL="457200" lvl="1" indent="0">
              <a:buNone/>
            </a:pPr>
            <a:endParaRPr lang="en-GB" sz="1800" dirty="0">
              <a:solidFill>
                <a:srgbClr val="1F1F1F"/>
              </a:solidFill>
              <a:latin typeface="Georgia" panose="02040502050405020303" pitchFamily="18" charset="0"/>
              <a:ea typeface="Calibri" panose="020F0502020204030204" pitchFamily="34" charset="0"/>
              <a:cs typeface="Arial" panose="020B0604020202020204" pitchFamily="34" charset="0"/>
            </a:endParaRPr>
          </a:p>
          <a:p>
            <a:pPr lvl="1"/>
            <a:endParaRPr lang="en-GB" sz="1800" dirty="0">
              <a:solidFill>
                <a:srgbClr val="1F1F1F"/>
              </a:solidFill>
              <a:effectLst/>
              <a:latin typeface="Georgia" panose="02040502050405020303" pitchFamily="18" charset="0"/>
              <a:ea typeface="Calibri" panose="020F0502020204030204" pitchFamily="34" charset="0"/>
              <a:cs typeface="Arial" panose="020B0604020202020204" pitchFamily="34" charset="0"/>
            </a:endParaRPr>
          </a:p>
          <a:p>
            <a:pPr lvl="1"/>
            <a:endParaRPr lang="en-NL" dirty="0"/>
          </a:p>
        </p:txBody>
      </p:sp>
      <p:graphicFrame>
        <p:nvGraphicFramePr>
          <p:cNvPr id="5" name="Table 5">
            <a:extLst>
              <a:ext uri="{FF2B5EF4-FFF2-40B4-BE49-F238E27FC236}">
                <a16:creationId xmlns:a16="http://schemas.microsoft.com/office/drawing/2014/main" id="{E31A3B16-C6DC-4119-B672-1DCF67276778}"/>
              </a:ext>
            </a:extLst>
          </p:cNvPr>
          <p:cNvGraphicFramePr>
            <a:graphicFrameLocks noGrp="1"/>
          </p:cNvGraphicFramePr>
          <p:nvPr>
            <p:extLst>
              <p:ext uri="{D42A27DB-BD31-4B8C-83A1-F6EECF244321}">
                <p14:modId xmlns:p14="http://schemas.microsoft.com/office/powerpoint/2010/main" val="1347194063"/>
              </p:ext>
            </p:extLst>
          </p:nvPr>
        </p:nvGraphicFramePr>
        <p:xfrm>
          <a:off x="6017070" y="3760770"/>
          <a:ext cx="4864290" cy="1645920"/>
        </p:xfrm>
        <a:graphic>
          <a:graphicData uri="http://schemas.openxmlformats.org/drawingml/2006/table">
            <a:tbl>
              <a:tblPr firstRow="1" bandRow="1">
                <a:tableStyleId>{5C22544A-7EE6-4342-B048-85BDC9FD1C3A}</a:tableStyleId>
              </a:tblPr>
              <a:tblGrid>
                <a:gridCol w="2432145">
                  <a:extLst>
                    <a:ext uri="{9D8B030D-6E8A-4147-A177-3AD203B41FA5}">
                      <a16:colId xmlns:a16="http://schemas.microsoft.com/office/drawing/2014/main" val="3210780272"/>
                    </a:ext>
                  </a:extLst>
                </a:gridCol>
                <a:gridCol w="2432145">
                  <a:extLst>
                    <a:ext uri="{9D8B030D-6E8A-4147-A177-3AD203B41FA5}">
                      <a16:colId xmlns:a16="http://schemas.microsoft.com/office/drawing/2014/main" val="3775036247"/>
                    </a:ext>
                  </a:extLst>
                </a:gridCol>
              </a:tblGrid>
              <a:tr h="272842">
                <a:tc>
                  <a:txBody>
                    <a:bodyPr/>
                    <a:lstStyle/>
                    <a:p>
                      <a:r>
                        <a:rPr lang="en-US" dirty="0"/>
                        <a:t>Accident type</a:t>
                      </a:r>
                      <a:endParaRPr lang="en-NL" dirty="0"/>
                    </a:p>
                  </a:txBody>
                  <a:tcPr/>
                </a:tc>
                <a:tc>
                  <a:txBody>
                    <a:bodyPr/>
                    <a:lstStyle/>
                    <a:p>
                      <a:r>
                        <a:rPr lang="en-US" dirty="0"/>
                        <a:t>Number of cases</a:t>
                      </a:r>
                      <a:endParaRPr lang="en-NL" dirty="0"/>
                    </a:p>
                  </a:txBody>
                  <a:tcPr/>
                </a:tc>
                <a:extLst>
                  <a:ext uri="{0D108BD9-81ED-4DB2-BD59-A6C34878D82A}">
                    <a16:rowId xmlns:a16="http://schemas.microsoft.com/office/drawing/2014/main" val="4009545324"/>
                  </a:ext>
                </a:extLst>
              </a:tr>
              <a:tr h="477474">
                <a:tc>
                  <a:txBody>
                    <a:bodyPr/>
                    <a:lstStyle/>
                    <a:p>
                      <a:r>
                        <a:rPr lang="en-US" dirty="0"/>
                        <a:t>Property damage</a:t>
                      </a:r>
                      <a:endParaRPr lang="en-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dirty="0">
                          <a:effectLst/>
                        </a:rPr>
                        <a:t>110187</a:t>
                      </a:r>
                    </a:p>
                    <a:p>
                      <a:endParaRPr lang="en-NL" dirty="0"/>
                    </a:p>
                  </a:txBody>
                  <a:tcPr/>
                </a:tc>
                <a:extLst>
                  <a:ext uri="{0D108BD9-81ED-4DB2-BD59-A6C34878D82A}">
                    <a16:rowId xmlns:a16="http://schemas.microsoft.com/office/drawing/2014/main" val="1423009027"/>
                  </a:ext>
                </a:extLst>
              </a:tr>
              <a:tr h="477474">
                <a:tc>
                  <a:txBody>
                    <a:bodyPr/>
                    <a:lstStyle/>
                    <a:p>
                      <a:r>
                        <a:rPr lang="en-US" dirty="0"/>
                        <a:t>Injury </a:t>
                      </a:r>
                      <a:endParaRPr lang="en-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dirty="0">
                          <a:effectLst/>
                        </a:rPr>
                        <a:t>54544</a:t>
                      </a:r>
                    </a:p>
                    <a:p>
                      <a:endParaRPr lang="en-NL" dirty="0"/>
                    </a:p>
                  </a:txBody>
                  <a:tcPr/>
                </a:tc>
                <a:extLst>
                  <a:ext uri="{0D108BD9-81ED-4DB2-BD59-A6C34878D82A}">
                    <a16:rowId xmlns:a16="http://schemas.microsoft.com/office/drawing/2014/main" val="3751731732"/>
                  </a:ext>
                </a:extLst>
              </a:tr>
            </a:tbl>
          </a:graphicData>
        </a:graphic>
      </p:graphicFrame>
    </p:spTree>
    <p:extLst>
      <p:ext uri="{BB962C8B-B14F-4D97-AF65-F5344CB8AC3E}">
        <p14:creationId xmlns:p14="http://schemas.microsoft.com/office/powerpoint/2010/main" val="111183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EC82-9B61-4B10-A24D-A660A1F0878C}"/>
              </a:ext>
            </a:extLst>
          </p:cNvPr>
          <p:cNvSpPr>
            <a:spLocks noGrp="1"/>
          </p:cNvSpPr>
          <p:nvPr>
            <p:ph type="title"/>
          </p:nvPr>
        </p:nvSpPr>
        <p:spPr>
          <a:xfrm>
            <a:off x="1468120" y="356200"/>
            <a:ext cx="10240903" cy="1233488"/>
          </a:xfrm>
        </p:spPr>
        <p:txBody>
          <a:bodyPr/>
          <a:lstStyle/>
          <a:p>
            <a:r>
              <a:rPr lang="en-US" dirty="0"/>
              <a:t>Simulation- models </a:t>
            </a:r>
          </a:p>
        </p:txBody>
      </p:sp>
      <p:graphicFrame>
        <p:nvGraphicFramePr>
          <p:cNvPr id="4" name="Table 5">
            <a:extLst>
              <a:ext uri="{FF2B5EF4-FFF2-40B4-BE49-F238E27FC236}">
                <a16:creationId xmlns:a16="http://schemas.microsoft.com/office/drawing/2014/main" id="{97DFE3C5-6018-4D36-AC01-9E1A6DEBBD6F}"/>
              </a:ext>
            </a:extLst>
          </p:cNvPr>
          <p:cNvGraphicFramePr>
            <a:graphicFrameLocks noGrp="1"/>
          </p:cNvGraphicFramePr>
          <p:nvPr>
            <p:extLst>
              <p:ext uri="{D42A27DB-BD31-4B8C-83A1-F6EECF244321}">
                <p14:modId xmlns:p14="http://schemas.microsoft.com/office/powerpoint/2010/main" val="2743322000"/>
              </p:ext>
            </p:extLst>
          </p:nvPr>
        </p:nvGraphicFramePr>
        <p:xfrm>
          <a:off x="1513840" y="2199640"/>
          <a:ext cx="9174480" cy="4121487"/>
        </p:xfrm>
        <a:graphic>
          <a:graphicData uri="http://schemas.openxmlformats.org/drawingml/2006/table">
            <a:tbl>
              <a:tblPr firstRow="1" bandRow="1">
                <a:tableStyleId>{5C22544A-7EE6-4342-B048-85BDC9FD1C3A}</a:tableStyleId>
              </a:tblPr>
              <a:tblGrid>
                <a:gridCol w="4660900">
                  <a:extLst>
                    <a:ext uri="{9D8B030D-6E8A-4147-A177-3AD203B41FA5}">
                      <a16:colId xmlns:a16="http://schemas.microsoft.com/office/drawing/2014/main" val="2755448862"/>
                    </a:ext>
                  </a:extLst>
                </a:gridCol>
                <a:gridCol w="4513580">
                  <a:extLst>
                    <a:ext uri="{9D8B030D-6E8A-4147-A177-3AD203B41FA5}">
                      <a16:colId xmlns:a16="http://schemas.microsoft.com/office/drawing/2014/main" val="3138474063"/>
                    </a:ext>
                  </a:extLst>
                </a:gridCol>
              </a:tblGrid>
              <a:tr h="377699">
                <a:tc>
                  <a:txBody>
                    <a:bodyPr/>
                    <a:lstStyle/>
                    <a:p>
                      <a:r>
                        <a:rPr lang="en-US" sz="2000" dirty="0">
                          <a:latin typeface="Avenir Next LT Pro (Headings)"/>
                        </a:rPr>
                        <a:t>Model</a:t>
                      </a:r>
                      <a:endParaRPr lang="en-NL" sz="2000" dirty="0">
                        <a:latin typeface="Avenir Next LT Pro (Headings)"/>
                      </a:endParaRPr>
                    </a:p>
                  </a:txBody>
                  <a:tcPr/>
                </a:tc>
                <a:tc>
                  <a:txBody>
                    <a:bodyPr/>
                    <a:lstStyle/>
                    <a:p>
                      <a:r>
                        <a:rPr lang="en-US" sz="2000" dirty="0">
                          <a:latin typeface="Avenir Next LT Pro (Headings)"/>
                        </a:rPr>
                        <a:t>Classification method</a:t>
                      </a:r>
                      <a:endParaRPr lang="en-NL" sz="2000" dirty="0">
                        <a:latin typeface="Avenir Next LT Pro (Headings)"/>
                      </a:endParaRPr>
                    </a:p>
                  </a:txBody>
                  <a:tcPr/>
                </a:tc>
                <a:extLst>
                  <a:ext uri="{0D108BD9-81ED-4DB2-BD59-A6C34878D82A}">
                    <a16:rowId xmlns:a16="http://schemas.microsoft.com/office/drawing/2014/main" val="2889398399"/>
                  </a:ext>
                </a:extLst>
              </a:tr>
              <a:tr h="931312">
                <a:tc>
                  <a:txBody>
                    <a:bodyPr/>
                    <a:lstStyle/>
                    <a:p>
                      <a:r>
                        <a:rPr lang="en-GB" sz="1800" dirty="0">
                          <a:solidFill>
                            <a:srgbClr val="1F1F1F"/>
                          </a:solidFill>
                          <a:latin typeface="Avenir Next LT Pro (Headings)"/>
                          <a:ea typeface="Calibri" panose="020F0502020204030204" pitchFamily="34" charset="0"/>
                          <a:cs typeface="Arial" panose="020B0604020202020204" pitchFamily="34" charset="0"/>
                        </a:rPr>
                        <a:t>K nearest neighbours</a:t>
                      </a:r>
                      <a:endParaRPr lang="en-NL" sz="1800" dirty="0">
                        <a:latin typeface="Avenir Next LT Pro (Heading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1F1F1F"/>
                          </a:solidFill>
                          <a:latin typeface="Avenir Next LT Pro (Headings)"/>
                          <a:ea typeface="Calibri" panose="020F0502020204030204" pitchFamily="34" charset="0"/>
                          <a:cs typeface="Arial" panose="020B0604020202020204" pitchFamily="34" charset="0"/>
                        </a:rPr>
                        <a:t>Similarity measure. How its neighbors are classified</a:t>
                      </a:r>
                      <a:endParaRPr lang="en-GB" sz="1800" dirty="0">
                        <a:solidFill>
                          <a:srgbClr val="1F1F1F"/>
                        </a:solidFill>
                        <a:latin typeface="Avenir Next LT Pro (Headings)"/>
                        <a:ea typeface="Calibri" panose="020F0502020204030204" pitchFamily="34" charset="0"/>
                        <a:cs typeface="Arial" panose="020B0604020202020204" pitchFamily="34" charset="0"/>
                      </a:endParaRPr>
                    </a:p>
                    <a:p>
                      <a:endParaRPr lang="en-NL" sz="1800" dirty="0">
                        <a:latin typeface="Avenir Next LT Pro (Headings)"/>
                      </a:endParaRPr>
                    </a:p>
                  </a:txBody>
                  <a:tcPr/>
                </a:tc>
                <a:extLst>
                  <a:ext uri="{0D108BD9-81ED-4DB2-BD59-A6C34878D82A}">
                    <a16:rowId xmlns:a16="http://schemas.microsoft.com/office/drawing/2014/main" val="412379413"/>
                  </a:ext>
                </a:extLst>
              </a:tr>
              <a:tr h="931312">
                <a:tc>
                  <a:txBody>
                    <a:bodyPr/>
                    <a:lstStyle/>
                    <a:p>
                      <a:r>
                        <a:rPr lang="en-GB" sz="1800" dirty="0">
                          <a:solidFill>
                            <a:srgbClr val="1F1F1F"/>
                          </a:solidFill>
                          <a:latin typeface="Avenir Next LT Pro (Headings)"/>
                          <a:ea typeface="Calibri" panose="020F0502020204030204" pitchFamily="34" charset="0"/>
                          <a:cs typeface="Arial" panose="020B0604020202020204" pitchFamily="34" charset="0"/>
                        </a:rPr>
                        <a:t>Decision tree </a:t>
                      </a:r>
                      <a:endParaRPr lang="en-NL" sz="1800" dirty="0">
                        <a:latin typeface="Avenir Next LT Pro (Headings)"/>
                      </a:endParaRPr>
                    </a:p>
                  </a:txBody>
                  <a:tcPr/>
                </a:tc>
                <a:tc>
                  <a:txBody>
                    <a:bodyPr/>
                    <a:lstStyle/>
                    <a:p>
                      <a:r>
                        <a:rPr lang="en-US" sz="1800" dirty="0">
                          <a:latin typeface="Avenir Next LT Pro (Headings)"/>
                        </a:rPr>
                        <a:t>Via a tree structure where leaves and nodes contains specific features  of the training samples.</a:t>
                      </a:r>
                      <a:endParaRPr lang="en-NL" sz="1800" dirty="0">
                        <a:latin typeface="Avenir Next LT Pro (Headings)"/>
                      </a:endParaRPr>
                    </a:p>
                  </a:txBody>
                  <a:tcPr/>
                </a:tc>
                <a:extLst>
                  <a:ext uri="{0D108BD9-81ED-4DB2-BD59-A6C34878D82A}">
                    <a16:rowId xmlns:a16="http://schemas.microsoft.com/office/drawing/2014/main" val="1731928819"/>
                  </a:ext>
                </a:extLst>
              </a:tr>
              <a:tr h="12107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1F1F1F"/>
                          </a:solidFill>
                          <a:latin typeface="Avenir Next LT Pro (Headings)"/>
                          <a:ea typeface="Calibri" panose="020F0502020204030204" pitchFamily="34" charset="0"/>
                          <a:cs typeface="Arial" panose="020B0604020202020204" pitchFamily="34" charset="0"/>
                        </a:rPr>
                        <a:t>Support Vector Machine</a:t>
                      </a:r>
                    </a:p>
                    <a:p>
                      <a:endParaRPr lang="en-NL" sz="1800" dirty="0">
                        <a:latin typeface="Avenir Next LT Pro (Headings)"/>
                      </a:endParaRPr>
                    </a:p>
                  </a:txBody>
                  <a:tcPr/>
                </a:tc>
                <a:tc>
                  <a:txBody>
                    <a:bodyPr/>
                    <a:lstStyle/>
                    <a:p>
                      <a:r>
                        <a:rPr lang="en-US" sz="1800" dirty="0">
                          <a:latin typeface="Avenir Next LT Pro (Headings)"/>
                        </a:rPr>
                        <a:t>Hyperplane in a N dimensional space where N are the features defining the data point in a unique way</a:t>
                      </a:r>
                      <a:endParaRPr lang="en-NL" sz="1800" dirty="0">
                        <a:latin typeface="Avenir Next LT Pro (Headings)"/>
                      </a:endParaRPr>
                    </a:p>
                  </a:txBody>
                  <a:tcPr/>
                </a:tc>
                <a:extLst>
                  <a:ext uri="{0D108BD9-81ED-4DB2-BD59-A6C34878D82A}">
                    <a16:rowId xmlns:a16="http://schemas.microsoft.com/office/drawing/2014/main" val="1540014505"/>
                  </a:ext>
                </a:extLst>
              </a:tr>
              <a:tr h="651918">
                <a:tc>
                  <a:txBody>
                    <a:bodyPr/>
                    <a:lstStyle/>
                    <a:p>
                      <a:r>
                        <a:rPr lang="en-GB" sz="1800" dirty="0">
                          <a:solidFill>
                            <a:srgbClr val="1F1F1F"/>
                          </a:solidFill>
                          <a:latin typeface="Avenir Next LT Pro (Headings)"/>
                          <a:ea typeface="Calibri" panose="020F0502020204030204" pitchFamily="34" charset="0"/>
                          <a:cs typeface="Arial" panose="020B0604020202020204" pitchFamily="34" charset="0"/>
                        </a:rPr>
                        <a:t>Logistic regression</a:t>
                      </a:r>
                      <a:endParaRPr lang="en-NL" sz="1800" dirty="0">
                        <a:latin typeface="Avenir Next LT Pro (Headings)"/>
                      </a:endParaRPr>
                    </a:p>
                  </a:txBody>
                  <a:tcPr/>
                </a:tc>
                <a:tc>
                  <a:txBody>
                    <a:bodyPr/>
                    <a:lstStyle/>
                    <a:p>
                      <a:r>
                        <a:rPr lang="en-US" sz="1800" dirty="0">
                          <a:latin typeface="Avenir Next LT Pro (Headings)"/>
                        </a:rPr>
                        <a:t>Predictions  interpreted as class probabilities</a:t>
                      </a:r>
                      <a:endParaRPr lang="en-NL" sz="1800" dirty="0">
                        <a:latin typeface="Avenir Next LT Pro (Headings)"/>
                      </a:endParaRPr>
                    </a:p>
                  </a:txBody>
                  <a:tcPr/>
                </a:tc>
                <a:extLst>
                  <a:ext uri="{0D108BD9-81ED-4DB2-BD59-A6C34878D82A}">
                    <a16:rowId xmlns:a16="http://schemas.microsoft.com/office/drawing/2014/main" val="2865788800"/>
                  </a:ext>
                </a:extLst>
              </a:tr>
            </a:tbl>
          </a:graphicData>
        </a:graphic>
      </p:graphicFrame>
    </p:spTree>
    <p:extLst>
      <p:ext uri="{BB962C8B-B14F-4D97-AF65-F5344CB8AC3E}">
        <p14:creationId xmlns:p14="http://schemas.microsoft.com/office/powerpoint/2010/main" val="3411998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EB94-FDF0-433A-AC0B-D074F942FB6C}"/>
              </a:ext>
            </a:extLst>
          </p:cNvPr>
          <p:cNvSpPr>
            <a:spLocks noGrp="1"/>
          </p:cNvSpPr>
          <p:nvPr>
            <p:ph type="title"/>
          </p:nvPr>
        </p:nvSpPr>
        <p:spPr/>
        <p:txBody>
          <a:bodyPr>
            <a:normAutofit fontScale="90000"/>
          </a:bodyPr>
          <a:lstStyle/>
          <a:p>
            <a:r>
              <a:rPr lang="en-US" dirty="0"/>
              <a:t>Simulation</a:t>
            </a:r>
            <a:br>
              <a:rPr lang="en-US" dirty="0"/>
            </a:br>
            <a:r>
              <a:rPr lang="en-US" dirty="0"/>
              <a:t>training- test and Models Parameters </a:t>
            </a:r>
            <a:endParaRPr lang="en-NL" dirty="0"/>
          </a:p>
        </p:txBody>
      </p:sp>
      <p:sp>
        <p:nvSpPr>
          <p:cNvPr id="3" name="Content Placeholder 2">
            <a:extLst>
              <a:ext uri="{FF2B5EF4-FFF2-40B4-BE49-F238E27FC236}">
                <a16:creationId xmlns:a16="http://schemas.microsoft.com/office/drawing/2014/main" id="{214166EA-F14A-4D8A-A236-9EE19456F30C}"/>
              </a:ext>
            </a:extLst>
          </p:cNvPr>
          <p:cNvSpPr>
            <a:spLocks noGrp="1"/>
          </p:cNvSpPr>
          <p:nvPr>
            <p:ph idx="1"/>
          </p:nvPr>
        </p:nvSpPr>
        <p:spPr>
          <a:xfrm>
            <a:off x="1371600" y="2221619"/>
            <a:ext cx="10240903" cy="3956179"/>
          </a:xfrm>
        </p:spPr>
        <p:txBody>
          <a:bodyPr/>
          <a:lstStyle/>
          <a:p>
            <a:r>
              <a:rPr lang="en-US" sz="1800" dirty="0"/>
              <a:t>Cross Validation: Training 70% - Test 30% samples</a:t>
            </a:r>
          </a:p>
          <a:p>
            <a:endParaRPr lang="en-NL" dirty="0"/>
          </a:p>
        </p:txBody>
      </p:sp>
      <p:graphicFrame>
        <p:nvGraphicFramePr>
          <p:cNvPr id="4" name="Table 4">
            <a:extLst>
              <a:ext uri="{FF2B5EF4-FFF2-40B4-BE49-F238E27FC236}">
                <a16:creationId xmlns:a16="http://schemas.microsoft.com/office/drawing/2014/main" id="{7BEA27CF-D44E-4D79-9CE6-4CC9E6FF59AF}"/>
              </a:ext>
            </a:extLst>
          </p:cNvPr>
          <p:cNvGraphicFramePr>
            <a:graphicFrameLocks noGrp="1"/>
          </p:cNvGraphicFramePr>
          <p:nvPr>
            <p:extLst>
              <p:ext uri="{D42A27DB-BD31-4B8C-83A1-F6EECF244321}">
                <p14:modId xmlns:p14="http://schemas.microsoft.com/office/powerpoint/2010/main" val="1647945698"/>
              </p:ext>
            </p:extLst>
          </p:nvPr>
        </p:nvGraphicFramePr>
        <p:xfrm>
          <a:off x="1209040" y="2864520"/>
          <a:ext cx="8128000" cy="3200400"/>
        </p:xfrm>
        <a:graphic>
          <a:graphicData uri="http://schemas.openxmlformats.org/drawingml/2006/table">
            <a:tbl>
              <a:tblPr firstRow="1" bandRow="1">
                <a:tableStyleId>{5C22544A-7EE6-4342-B048-85BDC9FD1C3A}</a:tableStyleId>
              </a:tblPr>
              <a:tblGrid>
                <a:gridCol w="4028440">
                  <a:extLst>
                    <a:ext uri="{9D8B030D-6E8A-4147-A177-3AD203B41FA5}">
                      <a16:colId xmlns:a16="http://schemas.microsoft.com/office/drawing/2014/main" val="2087895275"/>
                    </a:ext>
                  </a:extLst>
                </a:gridCol>
                <a:gridCol w="4099560">
                  <a:extLst>
                    <a:ext uri="{9D8B030D-6E8A-4147-A177-3AD203B41FA5}">
                      <a16:colId xmlns:a16="http://schemas.microsoft.com/office/drawing/2014/main" val="2538703551"/>
                    </a:ext>
                  </a:extLst>
                </a:gridCol>
              </a:tblGrid>
              <a:tr h="2021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a:t>
                      </a:r>
                      <a:endParaRPr lang="en-NL" dirty="0"/>
                    </a:p>
                    <a:p>
                      <a:endParaRPr lang="en-NL" dirty="0"/>
                    </a:p>
                  </a:txBody>
                  <a:tcPr/>
                </a:tc>
                <a:tc>
                  <a:txBody>
                    <a:bodyPr/>
                    <a:lstStyle/>
                    <a:p>
                      <a:r>
                        <a:rPr lang="en-US" dirty="0"/>
                        <a:t>Parameters</a:t>
                      </a:r>
                      <a:endParaRPr lang="en-NL" dirty="0"/>
                    </a:p>
                  </a:txBody>
                  <a:tcPr/>
                </a:tc>
                <a:extLst>
                  <a:ext uri="{0D108BD9-81ED-4DB2-BD59-A6C34878D82A}">
                    <a16:rowId xmlns:a16="http://schemas.microsoft.com/office/drawing/2014/main" val="3612077162"/>
                  </a:ext>
                </a:extLst>
              </a:tr>
              <a:tr h="122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1F1F1F"/>
                          </a:solidFill>
                          <a:latin typeface="Avenir Next LT Pro (Headings)"/>
                          <a:ea typeface="Calibri" panose="020F0502020204030204" pitchFamily="34" charset="0"/>
                          <a:cs typeface="Arial" panose="020B0604020202020204" pitchFamily="34" charset="0"/>
                        </a:rPr>
                        <a:t>K nearest neighbours</a:t>
                      </a:r>
                      <a:endParaRPr lang="en-NL" sz="1800" dirty="0">
                        <a:latin typeface="Avenir Next LT Pro (Headings)"/>
                      </a:endParaRPr>
                    </a:p>
                    <a:p>
                      <a:endParaRPr lang="en-NL" sz="1800" dirty="0">
                        <a:latin typeface="Avenir Next LT Pro (Headings)"/>
                      </a:endParaRPr>
                    </a:p>
                  </a:txBody>
                  <a:tcPr/>
                </a:tc>
                <a:tc>
                  <a:txBody>
                    <a:bodyPr/>
                    <a:lstStyle/>
                    <a:p>
                      <a:r>
                        <a:rPr lang="en-US" sz="1800" dirty="0">
                          <a:latin typeface="Avenir Next LT Pro (Headings)"/>
                        </a:rPr>
                        <a:t>Data scaled.</a:t>
                      </a:r>
                    </a:p>
                    <a:p>
                      <a:r>
                        <a:rPr lang="en-US" sz="1800" dirty="0">
                          <a:latin typeface="Avenir Next LT Pro (Headings)"/>
                        </a:rPr>
                        <a:t>K = 50  ( best accuracy)</a:t>
                      </a:r>
                      <a:endParaRPr lang="en-NL" sz="1800" dirty="0">
                        <a:latin typeface="Avenir Next LT Pro (Headings)"/>
                      </a:endParaRPr>
                    </a:p>
                  </a:txBody>
                  <a:tcPr/>
                </a:tc>
                <a:extLst>
                  <a:ext uri="{0D108BD9-81ED-4DB2-BD59-A6C34878D82A}">
                    <a16:rowId xmlns:a16="http://schemas.microsoft.com/office/drawing/2014/main" val="22488049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1F1F1F"/>
                          </a:solidFill>
                          <a:latin typeface="Avenir Next LT Pro (Headings)"/>
                          <a:ea typeface="Calibri" panose="020F0502020204030204" pitchFamily="34" charset="0"/>
                          <a:cs typeface="Arial" panose="020B0604020202020204" pitchFamily="34" charset="0"/>
                        </a:rPr>
                        <a:t>Decision tree </a:t>
                      </a:r>
                      <a:endParaRPr lang="en-NL" sz="1800" dirty="0">
                        <a:latin typeface="Avenir Next LT Pro (Headings)"/>
                      </a:endParaRPr>
                    </a:p>
                    <a:p>
                      <a:endParaRPr lang="en-NL" sz="1800" dirty="0">
                        <a:latin typeface="Avenir Next LT Pro (Headings)"/>
                      </a:endParaRPr>
                    </a:p>
                  </a:txBody>
                  <a:tcPr/>
                </a:tc>
                <a:tc>
                  <a:txBody>
                    <a:bodyPr/>
                    <a:lstStyle/>
                    <a:p>
                      <a:r>
                        <a:rPr lang="en-US" sz="1800" dirty="0">
                          <a:latin typeface="Avenir Next LT Pro (Headings)"/>
                        </a:rPr>
                        <a:t>Entropy criteria</a:t>
                      </a:r>
                    </a:p>
                    <a:p>
                      <a:r>
                        <a:rPr lang="en-US" sz="1800" dirty="0">
                          <a:latin typeface="Avenir Next LT Pro (Headings)"/>
                        </a:rPr>
                        <a:t>Entropy = 6 ( tree deep)</a:t>
                      </a:r>
                      <a:endParaRPr lang="en-NL" sz="1800" dirty="0">
                        <a:latin typeface="Avenir Next LT Pro (Headings)"/>
                      </a:endParaRPr>
                    </a:p>
                  </a:txBody>
                  <a:tcPr/>
                </a:tc>
                <a:extLst>
                  <a:ext uri="{0D108BD9-81ED-4DB2-BD59-A6C34878D82A}">
                    <a16:rowId xmlns:a16="http://schemas.microsoft.com/office/drawing/2014/main" val="27379233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1F1F1F"/>
                          </a:solidFill>
                          <a:latin typeface="Avenir Next LT Pro (Headings)"/>
                          <a:ea typeface="Calibri" panose="020F0502020204030204" pitchFamily="34" charset="0"/>
                          <a:cs typeface="Arial" panose="020B0604020202020204" pitchFamily="34" charset="0"/>
                        </a:rPr>
                        <a:t>Support Vector Machine</a:t>
                      </a:r>
                    </a:p>
                    <a:p>
                      <a:endParaRPr lang="en-NL" sz="1800" dirty="0">
                        <a:latin typeface="Avenir Next LT Pro (Headings)"/>
                      </a:endParaRPr>
                    </a:p>
                  </a:txBody>
                  <a:tcPr/>
                </a:tc>
                <a:tc>
                  <a:txBody>
                    <a:bodyPr/>
                    <a:lstStyle/>
                    <a:p>
                      <a:r>
                        <a:rPr lang="en-US" sz="1800" dirty="0">
                          <a:latin typeface="Avenir Next LT Pro (Headings)"/>
                        </a:rPr>
                        <a:t>kernel='rbf'</a:t>
                      </a:r>
                      <a:endParaRPr lang="en-NL" sz="1800" dirty="0">
                        <a:latin typeface="Avenir Next LT Pro (Headings)"/>
                      </a:endParaRPr>
                    </a:p>
                  </a:txBody>
                  <a:tcPr/>
                </a:tc>
                <a:extLst>
                  <a:ext uri="{0D108BD9-81ED-4DB2-BD59-A6C34878D82A}">
                    <a16:rowId xmlns:a16="http://schemas.microsoft.com/office/drawing/2014/main" val="19013139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1F1F1F"/>
                          </a:solidFill>
                          <a:latin typeface="Avenir Next LT Pro (Headings)"/>
                          <a:ea typeface="Calibri" panose="020F0502020204030204" pitchFamily="34" charset="0"/>
                          <a:cs typeface="Arial" panose="020B0604020202020204" pitchFamily="34" charset="0"/>
                        </a:rPr>
                        <a:t>Logistic regression</a:t>
                      </a:r>
                      <a:endParaRPr lang="en-NL" sz="1800" dirty="0">
                        <a:latin typeface="Avenir Next LT Pro (Headings)"/>
                      </a:endParaRPr>
                    </a:p>
                    <a:p>
                      <a:endParaRPr lang="en-NL" sz="1800" dirty="0">
                        <a:latin typeface="Avenir Next LT Pro (Headings)"/>
                      </a:endParaRPr>
                    </a:p>
                  </a:txBody>
                  <a:tcPr/>
                </a:tc>
                <a:tc>
                  <a:txBody>
                    <a:bodyPr/>
                    <a:lstStyle/>
                    <a:p>
                      <a:r>
                        <a:rPr lang="en-US" sz="1800" dirty="0">
                          <a:latin typeface="Avenir Next LT Pro (Headings)"/>
                        </a:rPr>
                        <a:t>C – 0.01</a:t>
                      </a:r>
                    </a:p>
                    <a:p>
                      <a:r>
                        <a:rPr lang="en-US" sz="1800" dirty="0">
                          <a:latin typeface="Avenir Next LT Pro (Headings)"/>
                        </a:rPr>
                        <a:t>Libineal Algorithm </a:t>
                      </a:r>
                      <a:endParaRPr lang="en-NL" sz="1800" dirty="0">
                        <a:latin typeface="Avenir Next LT Pro (Headings)"/>
                      </a:endParaRPr>
                    </a:p>
                  </a:txBody>
                  <a:tcPr/>
                </a:tc>
                <a:extLst>
                  <a:ext uri="{0D108BD9-81ED-4DB2-BD59-A6C34878D82A}">
                    <a16:rowId xmlns:a16="http://schemas.microsoft.com/office/drawing/2014/main" val="37617016"/>
                  </a:ext>
                </a:extLst>
              </a:tr>
            </a:tbl>
          </a:graphicData>
        </a:graphic>
      </p:graphicFrame>
    </p:spTree>
    <p:extLst>
      <p:ext uri="{BB962C8B-B14F-4D97-AF65-F5344CB8AC3E}">
        <p14:creationId xmlns:p14="http://schemas.microsoft.com/office/powerpoint/2010/main" val="259407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E0A8-B502-47CA-B13D-36EB2DE86CC1}"/>
              </a:ext>
            </a:extLst>
          </p:cNvPr>
          <p:cNvSpPr>
            <a:spLocks noGrp="1"/>
          </p:cNvSpPr>
          <p:nvPr>
            <p:ph type="title"/>
          </p:nvPr>
        </p:nvSpPr>
        <p:spPr/>
        <p:txBody>
          <a:bodyPr/>
          <a:lstStyle/>
          <a:p>
            <a:r>
              <a:rPr lang="en-US" dirty="0"/>
              <a:t>Results</a:t>
            </a:r>
            <a:endParaRPr lang="en-NL" dirty="0"/>
          </a:p>
        </p:txBody>
      </p:sp>
      <p:sp>
        <p:nvSpPr>
          <p:cNvPr id="4" name="Content Placeholder 3">
            <a:extLst>
              <a:ext uri="{FF2B5EF4-FFF2-40B4-BE49-F238E27FC236}">
                <a16:creationId xmlns:a16="http://schemas.microsoft.com/office/drawing/2014/main" id="{9C6FB1F4-54DE-4A2C-8A7F-91E9CFD0A7A4}"/>
              </a:ext>
            </a:extLst>
          </p:cNvPr>
          <p:cNvSpPr>
            <a:spLocks noGrp="1"/>
          </p:cNvSpPr>
          <p:nvPr>
            <p:ph sz="half" idx="2"/>
          </p:nvPr>
        </p:nvSpPr>
        <p:spPr>
          <a:xfrm>
            <a:off x="6172200" y="1996141"/>
            <a:ext cx="5181600" cy="3983018"/>
          </a:xfrm>
        </p:spPr>
        <p:txBody>
          <a:bodyPr/>
          <a:lstStyle/>
          <a:p>
            <a:pPr indent="457200" algn="just">
              <a:lnSpc>
                <a:spcPct val="150000"/>
              </a:lnSpc>
              <a:spcAft>
                <a:spcPts val="800"/>
              </a:spcAft>
            </a:pPr>
            <a:r>
              <a:rPr lang="en-US" dirty="0"/>
              <a:t>Same accuracy for the all  models</a:t>
            </a:r>
          </a:p>
          <a:p>
            <a:pPr indent="457200" algn="just">
              <a:lnSpc>
                <a:spcPct val="150000"/>
              </a:lnSpc>
              <a:spcAft>
                <a:spcPts val="800"/>
              </a:spcAft>
            </a:pPr>
            <a:r>
              <a:rPr lang="en-US" dirty="0"/>
              <a:t>K nearest neighbors and Decision Tree has same precision and recall values</a:t>
            </a:r>
          </a:p>
          <a:p>
            <a:pPr indent="457200" algn="just">
              <a:lnSpc>
                <a:spcPct val="150000"/>
              </a:lnSpc>
              <a:spcAft>
                <a:spcPts val="800"/>
              </a:spcAft>
            </a:pPr>
            <a:r>
              <a:rPr lang="en-US" dirty="0"/>
              <a:t>Support Vector Machine and Logistic Regression have the same precision and recall values</a:t>
            </a:r>
            <a:endParaRPr lang="en-NL" dirty="0"/>
          </a:p>
        </p:txBody>
      </p:sp>
      <p:graphicFrame>
        <p:nvGraphicFramePr>
          <p:cNvPr id="7" name="Content Placeholder 6">
            <a:extLst>
              <a:ext uri="{FF2B5EF4-FFF2-40B4-BE49-F238E27FC236}">
                <a16:creationId xmlns:a16="http://schemas.microsoft.com/office/drawing/2014/main" id="{D7BDCF4A-AFFA-4537-8A4C-B28FCEB818BB}"/>
              </a:ext>
            </a:extLst>
          </p:cNvPr>
          <p:cNvGraphicFramePr>
            <a:graphicFrameLocks noGrp="1"/>
          </p:cNvGraphicFramePr>
          <p:nvPr>
            <p:ph sz="half" idx="1"/>
            <p:extLst>
              <p:ext uri="{D42A27DB-BD31-4B8C-83A1-F6EECF244321}">
                <p14:modId xmlns:p14="http://schemas.microsoft.com/office/powerpoint/2010/main" val="1141720099"/>
              </p:ext>
            </p:extLst>
          </p:nvPr>
        </p:nvGraphicFramePr>
        <p:xfrm>
          <a:off x="769734" y="1836133"/>
          <a:ext cx="5290706" cy="4220779"/>
        </p:xfrm>
        <a:graphic>
          <a:graphicData uri="http://schemas.openxmlformats.org/drawingml/2006/table">
            <a:tbl>
              <a:tblPr firstRow="1" firstCol="1" bandRow="1">
                <a:tableStyleId>{5C22544A-7EE6-4342-B048-85BDC9FD1C3A}</a:tableStyleId>
              </a:tblPr>
              <a:tblGrid>
                <a:gridCol w="1173040">
                  <a:extLst>
                    <a:ext uri="{9D8B030D-6E8A-4147-A177-3AD203B41FA5}">
                      <a16:colId xmlns:a16="http://schemas.microsoft.com/office/drawing/2014/main" val="1352496986"/>
                    </a:ext>
                  </a:extLst>
                </a:gridCol>
                <a:gridCol w="972935">
                  <a:extLst>
                    <a:ext uri="{9D8B030D-6E8A-4147-A177-3AD203B41FA5}">
                      <a16:colId xmlns:a16="http://schemas.microsoft.com/office/drawing/2014/main" val="1412672032"/>
                    </a:ext>
                  </a:extLst>
                </a:gridCol>
                <a:gridCol w="1085604">
                  <a:extLst>
                    <a:ext uri="{9D8B030D-6E8A-4147-A177-3AD203B41FA5}">
                      <a16:colId xmlns:a16="http://schemas.microsoft.com/office/drawing/2014/main" val="890117519"/>
                    </a:ext>
                  </a:extLst>
                </a:gridCol>
                <a:gridCol w="1063892">
                  <a:extLst>
                    <a:ext uri="{9D8B030D-6E8A-4147-A177-3AD203B41FA5}">
                      <a16:colId xmlns:a16="http://schemas.microsoft.com/office/drawing/2014/main" val="3128041993"/>
                    </a:ext>
                  </a:extLst>
                </a:gridCol>
                <a:gridCol w="995235">
                  <a:extLst>
                    <a:ext uri="{9D8B030D-6E8A-4147-A177-3AD203B41FA5}">
                      <a16:colId xmlns:a16="http://schemas.microsoft.com/office/drawing/2014/main" val="1077542568"/>
                    </a:ext>
                  </a:extLst>
                </a:gridCol>
              </a:tblGrid>
              <a:tr h="553366">
                <a:tc>
                  <a:txBody>
                    <a:bodyPr/>
                    <a:lstStyle/>
                    <a:p>
                      <a:pPr algn="ctr">
                        <a:lnSpc>
                          <a:spcPct val="150000"/>
                        </a:lnSpc>
                        <a:spcAft>
                          <a:spcPts val="800"/>
                        </a:spcAft>
                      </a:pPr>
                      <a:r>
                        <a:rPr lang="en-GB" sz="1200" dirty="0">
                          <a:effectLst/>
                          <a:latin typeface="Avenir Next LT Pro (Headings)"/>
                        </a:rPr>
                        <a:t>Algorithm</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algn="ctr">
                        <a:lnSpc>
                          <a:spcPct val="150000"/>
                        </a:lnSpc>
                        <a:spcAft>
                          <a:spcPts val="800"/>
                        </a:spcAft>
                      </a:pPr>
                      <a:r>
                        <a:rPr lang="en-GB" sz="1200" dirty="0">
                          <a:effectLst/>
                          <a:latin typeface="Avenir Next LT Pro (Headings)"/>
                        </a:rPr>
                        <a:t>Avg F1 – score</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marL="0" algn="ctr" defTabSz="914400" rtl="0" eaLnBrk="1" latinLnBrk="0" hangingPunct="1">
                        <a:lnSpc>
                          <a:spcPct val="150000"/>
                        </a:lnSpc>
                        <a:spcAft>
                          <a:spcPts val="800"/>
                        </a:spcAft>
                      </a:pPr>
                      <a:r>
                        <a:rPr lang="en-US" sz="1200" b="1" kern="1200" dirty="0">
                          <a:solidFill>
                            <a:schemeClr val="lt1"/>
                          </a:solidFill>
                          <a:effectLst/>
                          <a:latin typeface="Avenir Next LT Pro (Headings)"/>
                          <a:ea typeface="+mn-ea"/>
                          <a:cs typeface="+mn-cs"/>
                        </a:rPr>
                        <a:t>Accident type </a:t>
                      </a:r>
                      <a:endParaRPr lang="en-NL" sz="1200" b="1" kern="1200" dirty="0">
                        <a:solidFill>
                          <a:schemeClr val="lt1"/>
                        </a:solidFill>
                        <a:effectLst/>
                        <a:latin typeface="Avenir Next LT Pro (Headings)"/>
                        <a:ea typeface="+mn-ea"/>
                        <a:cs typeface="+mn-cs"/>
                      </a:endParaRPr>
                    </a:p>
                  </a:txBody>
                  <a:tcPr marL="59597" marR="59597" marT="0" marB="0"/>
                </a:tc>
                <a:tc>
                  <a:txBody>
                    <a:bodyPr/>
                    <a:lstStyle/>
                    <a:p>
                      <a:pPr algn="ctr">
                        <a:lnSpc>
                          <a:spcPct val="150000"/>
                        </a:lnSpc>
                        <a:spcAft>
                          <a:spcPts val="800"/>
                        </a:spcAft>
                      </a:pPr>
                      <a:r>
                        <a:rPr lang="en-GB" sz="1200" dirty="0">
                          <a:effectLst/>
                          <a:latin typeface="Avenir Next LT Pro (Headings)"/>
                        </a:rPr>
                        <a:t>Precision</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algn="ctr">
                        <a:lnSpc>
                          <a:spcPct val="150000"/>
                        </a:lnSpc>
                        <a:spcAft>
                          <a:spcPts val="800"/>
                        </a:spcAft>
                      </a:pPr>
                      <a:r>
                        <a:rPr lang="en-GB" sz="1200" dirty="0">
                          <a:effectLst/>
                          <a:latin typeface="Avenir Next LT Pro (Headings)"/>
                        </a:rPr>
                        <a:t>Recall</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extLst>
                  <a:ext uri="{0D108BD9-81ED-4DB2-BD59-A6C34878D82A}">
                    <a16:rowId xmlns:a16="http://schemas.microsoft.com/office/drawing/2014/main" val="2515270446"/>
                  </a:ext>
                </a:extLst>
              </a:tr>
              <a:tr h="451225">
                <a:tc rowSpan="2">
                  <a:txBody>
                    <a:bodyPr/>
                    <a:lstStyle/>
                    <a:p>
                      <a:pPr algn="ctr">
                        <a:lnSpc>
                          <a:spcPct val="150000"/>
                        </a:lnSpc>
                        <a:spcAft>
                          <a:spcPts val="800"/>
                        </a:spcAft>
                      </a:pPr>
                      <a:r>
                        <a:rPr lang="en-GB" sz="1200" dirty="0">
                          <a:effectLst/>
                          <a:latin typeface="Avenir Next LT Pro (Headings)"/>
                        </a:rPr>
                        <a:t>K nearest neighbours</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rowSpan="2">
                  <a:txBody>
                    <a:bodyPr/>
                    <a:lstStyle/>
                    <a:p>
                      <a:pPr indent="457200" algn="ctr">
                        <a:lnSpc>
                          <a:spcPct val="150000"/>
                        </a:lnSpc>
                        <a:spcAft>
                          <a:spcPts val="800"/>
                        </a:spcAft>
                      </a:pPr>
                      <a:r>
                        <a:rPr lang="en-GB" sz="1200" dirty="0">
                          <a:effectLst/>
                          <a:latin typeface="Avenir Next LT Pro (Headings)"/>
                        </a:rPr>
                        <a:t>0.59</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algn="ctr">
                        <a:lnSpc>
                          <a:spcPct val="150000"/>
                        </a:lnSpc>
                        <a:spcAft>
                          <a:spcPts val="800"/>
                        </a:spcAft>
                      </a:pPr>
                      <a:r>
                        <a:rPr lang="en-GB" sz="1200" dirty="0">
                          <a:effectLst/>
                          <a:latin typeface="Avenir Next LT Pro (Headings)"/>
                        </a:rPr>
                        <a:t>Property damage</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indent="457200" algn="ctr">
                        <a:lnSpc>
                          <a:spcPct val="150000"/>
                        </a:lnSpc>
                        <a:spcAft>
                          <a:spcPts val="800"/>
                        </a:spcAft>
                      </a:pPr>
                      <a:r>
                        <a:rPr lang="en-GB" sz="1200" dirty="0">
                          <a:effectLst/>
                          <a:latin typeface="Avenir Next LT Pro (Headings)"/>
                        </a:rPr>
                        <a:t>0.69</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indent="457200" algn="ctr">
                        <a:lnSpc>
                          <a:spcPct val="150000"/>
                        </a:lnSpc>
                        <a:spcAft>
                          <a:spcPts val="800"/>
                        </a:spcAft>
                      </a:pPr>
                      <a:r>
                        <a:rPr lang="en-GB" sz="1200" dirty="0">
                          <a:effectLst/>
                          <a:latin typeface="Avenir Next LT Pro (Headings)"/>
                        </a:rPr>
                        <a:t>0.57</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extLst>
                  <a:ext uri="{0D108BD9-81ED-4DB2-BD59-A6C34878D82A}">
                    <a16:rowId xmlns:a16="http://schemas.microsoft.com/office/drawing/2014/main" val="3955864262"/>
                  </a:ext>
                </a:extLst>
              </a:tr>
              <a:tr h="212838">
                <a:tc vMerge="1">
                  <a:txBody>
                    <a:bodyPr/>
                    <a:lstStyle/>
                    <a:p>
                      <a:endParaRPr lang="en-NL"/>
                    </a:p>
                  </a:txBody>
                  <a:tcPr/>
                </a:tc>
                <a:tc vMerge="1">
                  <a:txBody>
                    <a:bodyPr/>
                    <a:lstStyle/>
                    <a:p>
                      <a:endParaRPr lang="en-NL"/>
                    </a:p>
                  </a:txBody>
                  <a:tcPr/>
                </a:tc>
                <a:tc>
                  <a:txBody>
                    <a:bodyPr/>
                    <a:lstStyle/>
                    <a:p>
                      <a:pPr algn="ctr">
                        <a:lnSpc>
                          <a:spcPct val="150000"/>
                        </a:lnSpc>
                        <a:spcAft>
                          <a:spcPts val="800"/>
                        </a:spcAft>
                      </a:pPr>
                      <a:r>
                        <a:rPr lang="en-GB" sz="1200" dirty="0">
                          <a:effectLst/>
                          <a:latin typeface="Avenir Next LT Pro (Headings)"/>
                        </a:rPr>
                        <a:t>Injury</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indent="457200" algn="ctr">
                        <a:lnSpc>
                          <a:spcPct val="150000"/>
                        </a:lnSpc>
                        <a:spcAft>
                          <a:spcPts val="800"/>
                        </a:spcAft>
                      </a:pPr>
                      <a:r>
                        <a:rPr lang="en-GB" sz="1200" dirty="0">
                          <a:effectLst/>
                          <a:latin typeface="Avenir Next LT Pro (Headings)"/>
                        </a:rPr>
                        <a:t>0.49</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indent="457200" algn="ctr">
                        <a:lnSpc>
                          <a:spcPct val="150000"/>
                        </a:lnSpc>
                        <a:spcAft>
                          <a:spcPts val="800"/>
                        </a:spcAft>
                      </a:pPr>
                      <a:r>
                        <a:rPr lang="en-GB" sz="1200" dirty="0">
                          <a:effectLst/>
                          <a:latin typeface="Avenir Next LT Pro (Headings)"/>
                        </a:rPr>
                        <a:t>0.62</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extLst>
                  <a:ext uri="{0D108BD9-81ED-4DB2-BD59-A6C34878D82A}">
                    <a16:rowId xmlns:a16="http://schemas.microsoft.com/office/drawing/2014/main" val="1617381109"/>
                  </a:ext>
                </a:extLst>
              </a:tr>
              <a:tr h="451225">
                <a:tc rowSpan="2">
                  <a:txBody>
                    <a:bodyPr/>
                    <a:lstStyle/>
                    <a:p>
                      <a:pPr algn="ctr">
                        <a:lnSpc>
                          <a:spcPct val="150000"/>
                        </a:lnSpc>
                        <a:spcAft>
                          <a:spcPts val="800"/>
                        </a:spcAft>
                      </a:pPr>
                      <a:r>
                        <a:rPr lang="en-GB" sz="1200" dirty="0">
                          <a:effectLst/>
                          <a:latin typeface="Avenir Next LT Pro (Headings)"/>
                        </a:rPr>
                        <a:t>Decision Tree</a:t>
                      </a:r>
                      <a:endParaRPr lang="en-NL" sz="1200" dirty="0">
                        <a:effectLst/>
                        <a:latin typeface="Avenir Next LT Pro (Headings)"/>
                      </a:endParaRPr>
                    </a:p>
                    <a:p>
                      <a:pPr indent="457200" algn="ctr">
                        <a:lnSpc>
                          <a:spcPct val="150000"/>
                        </a:lnSpc>
                        <a:spcAft>
                          <a:spcPts val="800"/>
                        </a:spcAft>
                      </a:pPr>
                      <a:r>
                        <a:rPr lang="en-GB" sz="1200" dirty="0">
                          <a:effectLst/>
                          <a:latin typeface="Avenir Next LT Pro (Headings)"/>
                        </a:rPr>
                        <a:t> </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rowSpan="2">
                  <a:txBody>
                    <a:bodyPr/>
                    <a:lstStyle/>
                    <a:p>
                      <a:pPr indent="457200" algn="ctr">
                        <a:lnSpc>
                          <a:spcPct val="150000"/>
                        </a:lnSpc>
                        <a:spcAft>
                          <a:spcPts val="800"/>
                        </a:spcAft>
                      </a:pPr>
                      <a:r>
                        <a:rPr lang="en-GB" sz="1200" dirty="0">
                          <a:effectLst/>
                          <a:latin typeface="Avenir Next LT Pro (Headings)"/>
                        </a:rPr>
                        <a:t>0.59</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algn="ctr">
                        <a:lnSpc>
                          <a:spcPct val="150000"/>
                        </a:lnSpc>
                        <a:spcAft>
                          <a:spcPts val="800"/>
                        </a:spcAft>
                      </a:pPr>
                      <a:r>
                        <a:rPr lang="en-GB" sz="1200" dirty="0">
                          <a:effectLst/>
                          <a:latin typeface="Avenir Next LT Pro (Headings)"/>
                        </a:rPr>
                        <a:t>Property damage</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indent="457200" algn="ctr">
                        <a:lnSpc>
                          <a:spcPct val="150000"/>
                        </a:lnSpc>
                        <a:spcAft>
                          <a:spcPts val="800"/>
                        </a:spcAft>
                      </a:pPr>
                      <a:r>
                        <a:rPr lang="en-GB" sz="1200" dirty="0">
                          <a:effectLst/>
                          <a:latin typeface="Avenir Next LT Pro (Headings)"/>
                        </a:rPr>
                        <a:t>0.69</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indent="457200" algn="ctr">
                        <a:lnSpc>
                          <a:spcPct val="150000"/>
                        </a:lnSpc>
                        <a:spcAft>
                          <a:spcPts val="800"/>
                        </a:spcAft>
                      </a:pPr>
                      <a:r>
                        <a:rPr lang="en-GB" sz="1200" dirty="0">
                          <a:effectLst/>
                          <a:latin typeface="Avenir Next LT Pro (Headings)"/>
                        </a:rPr>
                        <a:t>0.57</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extLst>
                  <a:ext uri="{0D108BD9-81ED-4DB2-BD59-A6C34878D82A}">
                    <a16:rowId xmlns:a16="http://schemas.microsoft.com/office/drawing/2014/main" val="3760121908"/>
                  </a:ext>
                </a:extLst>
              </a:tr>
              <a:tr h="326678">
                <a:tc vMerge="1">
                  <a:txBody>
                    <a:bodyPr/>
                    <a:lstStyle/>
                    <a:p>
                      <a:endParaRPr lang="en-NL"/>
                    </a:p>
                  </a:txBody>
                  <a:tcPr/>
                </a:tc>
                <a:tc vMerge="1">
                  <a:txBody>
                    <a:bodyPr/>
                    <a:lstStyle/>
                    <a:p>
                      <a:endParaRPr lang="en-NL"/>
                    </a:p>
                  </a:txBody>
                  <a:tcPr/>
                </a:tc>
                <a:tc>
                  <a:txBody>
                    <a:bodyPr/>
                    <a:lstStyle/>
                    <a:p>
                      <a:pPr algn="ctr">
                        <a:lnSpc>
                          <a:spcPct val="150000"/>
                        </a:lnSpc>
                        <a:spcAft>
                          <a:spcPts val="800"/>
                        </a:spcAft>
                      </a:pPr>
                      <a:r>
                        <a:rPr lang="en-GB" sz="1200" dirty="0">
                          <a:effectLst/>
                          <a:latin typeface="Avenir Next LT Pro (Headings)"/>
                        </a:rPr>
                        <a:t>Injury</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indent="457200" algn="ctr">
                        <a:lnSpc>
                          <a:spcPct val="150000"/>
                        </a:lnSpc>
                        <a:spcAft>
                          <a:spcPts val="800"/>
                        </a:spcAft>
                      </a:pPr>
                      <a:r>
                        <a:rPr lang="en-GB" sz="1200" dirty="0">
                          <a:effectLst/>
                          <a:latin typeface="Avenir Next LT Pro (Headings)"/>
                        </a:rPr>
                        <a:t>0.49</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indent="457200" algn="ctr">
                        <a:lnSpc>
                          <a:spcPct val="150000"/>
                        </a:lnSpc>
                        <a:spcAft>
                          <a:spcPts val="800"/>
                        </a:spcAft>
                      </a:pPr>
                      <a:r>
                        <a:rPr lang="en-GB" sz="1200" dirty="0">
                          <a:effectLst/>
                          <a:latin typeface="Avenir Next LT Pro (Headings)"/>
                        </a:rPr>
                        <a:t>0.62</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extLst>
                  <a:ext uri="{0D108BD9-81ED-4DB2-BD59-A6C34878D82A}">
                    <a16:rowId xmlns:a16="http://schemas.microsoft.com/office/drawing/2014/main" val="1769460484"/>
                  </a:ext>
                </a:extLst>
              </a:tr>
              <a:tr h="451225">
                <a:tc rowSpan="2">
                  <a:txBody>
                    <a:bodyPr/>
                    <a:lstStyle/>
                    <a:p>
                      <a:pPr algn="ctr">
                        <a:lnSpc>
                          <a:spcPct val="150000"/>
                        </a:lnSpc>
                        <a:spcAft>
                          <a:spcPts val="800"/>
                        </a:spcAft>
                      </a:pPr>
                      <a:r>
                        <a:rPr lang="en-GB" sz="1200" dirty="0">
                          <a:effectLst/>
                          <a:latin typeface="Avenir Next LT Pro (Headings)"/>
                        </a:rPr>
                        <a:t>Support Vector Machine</a:t>
                      </a:r>
                      <a:endParaRPr lang="en-NL" sz="1200" dirty="0">
                        <a:effectLst/>
                        <a:latin typeface="Avenir Next LT Pro (Headings)"/>
                      </a:endParaRPr>
                    </a:p>
                    <a:p>
                      <a:pPr indent="457200" algn="ctr">
                        <a:lnSpc>
                          <a:spcPct val="150000"/>
                        </a:lnSpc>
                        <a:spcAft>
                          <a:spcPts val="800"/>
                        </a:spcAft>
                      </a:pPr>
                      <a:r>
                        <a:rPr lang="en-GB" sz="1200" dirty="0">
                          <a:effectLst/>
                          <a:latin typeface="Avenir Next LT Pro (Headings)"/>
                        </a:rPr>
                        <a:t> </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rowSpan="2">
                  <a:txBody>
                    <a:bodyPr/>
                    <a:lstStyle/>
                    <a:p>
                      <a:pPr indent="457200" algn="ctr">
                        <a:lnSpc>
                          <a:spcPct val="150000"/>
                        </a:lnSpc>
                        <a:spcAft>
                          <a:spcPts val="800"/>
                        </a:spcAft>
                      </a:pPr>
                      <a:r>
                        <a:rPr lang="en-GB" sz="1200" dirty="0">
                          <a:effectLst/>
                          <a:latin typeface="Avenir Next LT Pro (Headings)"/>
                        </a:rPr>
                        <a:t>0.59</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algn="ctr">
                        <a:lnSpc>
                          <a:spcPct val="150000"/>
                        </a:lnSpc>
                        <a:spcAft>
                          <a:spcPts val="800"/>
                        </a:spcAft>
                      </a:pPr>
                      <a:r>
                        <a:rPr lang="en-GB" sz="1200" dirty="0">
                          <a:effectLst/>
                          <a:latin typeface="Avenir Next LT Pro (Headings)"/>
                        </a:rPr>
                        <a:t>Property damage</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indent="457200" algn="ctr">
                        <a:lnSpc>
                          <a:spcPct val="150000"/>
                        </a:lnSpc>
                        <a:spcAft>
                          <a:spcPts val="800"/>
                        </a:spcAft>
                      </a:pPr>
                      <a:r>
                        <a:rPr lang="en-GB" sz="1200" dirty="0">
                          <a:effectLst/>
                          <a:latin typeface="Avenir Next LT Pro (Headings)"/>
                        </a:rPr>
                        <a:t>0.57</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indent="457200" algn="ctr">
                        <a:lnSpc>
                          <a:spcPct val="150000"/>
                        </a:lnSpc>
                        <a:spcAft>
                          <a:spcPts val="800"/>
                        </a:spcAft>
                      </a:pPr>
                      <a:r>
                        <a:rPr lang="en-GB" sz="1200" dirty="0">
                          <a:effectLst/>
                          <a:latin typeface="Avenir Next LT Pro (Headings)"/>
                        </a:rPr>
                        <a:t>0.69</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extLst>
                  <a:ext uri="{0D108BD9-81ED-4DB2-BD59-A6C34878D82A}">
                    <a16:rowId xmlns:a16="http://schemas.microsoft.com/office/drawing/2014/main" val="4256396709"/>
                  </a:ext>
                </a:extLst>
              </a:tr>
              <a:tr h="565065">
                <a:tc vMerge="1">
                  <a:txBody>
                    <a:bodyPr/>
                    <a:lstStyle/>
                    <a:p>
                      <a:endParaRPr lang="en-NL"/>
                    </a:p>
                  </a:txBody>
                  <a:tcPr/>
                </a:tc>
                <a:tc vMerge="1">
                  <a:txBody>
                    <a:bodyPr/>
                    <a:lstStyle/>
                    <a:p>
                      <a:endParaRPr lang="en-NL"/>
                    </a:p>
                  </a:txBody>
                  <a:tcPr/>
                </a:tc>
                <a:tc>
                  <a:txBody>
                    <a:bodyPr/>
                    <a:lstStyle/>
                    <a:p>
                      <a:pPr algn="ctr">
                        <a:lnSpc>
                          <a:spcPct val="150000"/>
                        </a:lnSpc>
                        <a:spcAft>
                          <a:spcPts val="800"/>
                        </a:spcAft>
                      </a:pPr>
                      <a:r>
                        <a:rPr lang="en-GB" sz="1200" dirty="0">
                          <a:effectLst/>
                          <a:latin typeface="Avenir Next LT Pro (Headings)"/>
                        </a:rPr>
                        <a:t>Injury</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indent="457200" algn="ctr">
                        <a:lnSpc>
                          <a:spcPct val="150000"/>
                        </a:lnSpc>
                        <a:spcAft>
                          <a:spcPts val="800"/>
                        </a:spcAft>
                      </a:pPr>
                      <a:r>
                        <a:rPr lang="en-GB" sz="1200" dirty="0">
                          <a:effectLst/>
                          <a:latin typeface="Avenir Next LT Pro (Headings)"/>
                        </a:rPr>
                        <a:t>0.62</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indent="457200" algn="ctr">
                        <a:lnSpc>
                          <a:spcPct val="150000"/>
                        </a:lnSpc>
                        <a:spcAft>
                          <a:spcPts val="800"/>
                        </a:spcAft>
                      </a:pPr>
                      <a:r>
                        <a:rPr lang="en-GB" sz="1200" dirty="0">
                          <a:effectLst/>
                          <a:latin typeface="Avenir Next LT Pro (Headings)"/>
                        </a:rPr>
                        <a:t>0.49</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extLst>
                  <a:ext uri="{0D108BD9-81ED-4DB2-BD59-A6C34878D82A}">
                    <a16:rowId xmlns:a16="http://schemas.microsoft.com/office/drawing/2014/main" val="1643095999"/>
                  </a:ext>
                </a:extLst>
              </a:tr>
              <a:tr h="451225">
                <a:tc rowSpan="2">
                  <a:txBody>
                    <a:bodyPr/>
                    <a:lstStyle/>
                    <a:p>
                      <a:pPr algn="ctr">
                        <a:lnSpc>
                          <a:spcPct val="150000"/>
                        </a:lnSpc>
                        <a:spcAft>
                          <a:spcPts val="800"/>
                        </a:spcAft>
                      </a:pPr>
                      <a:r>
                        <a:rPr lang="en-GB" sz="1200" dirty="0">
                          <a:effectLst/>
                          <a:latin typeface="Avenir Next LT Pro (Headings)"/>
                        </a:rPr>
                        <a:t>Logistic Regression</a:t>
                      </a:r>
                      <a:endParaRPr lang="en-NL" sz="1200" dirty="0">
                        <a:effectLst/>
                        <a:latin typeface="Avenir Next LT Pro (Headings)"/>
                      </a:endParaRPr>
                    </a:p>
                    <a:p>
                      <a:pPr indent="457200" algn="ctr">
                        <a:lnSpc>
                          <a:spcPct val="150000"/>
                        </a:lnSpc>
                        <a:spcAft>
                          <a:spcPts val="800"/>
                        </a:spcAft>
                      </a:pPr>
                      <a:r>
                        <a:rPr lang="en-GB" sz="1200" dirty="0">
                          <a:effectLst/>
                          <a:latin typeface="Avenir Next LT Pro (Headings)"/>
                        </a:rPr>
                        <a:t> </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rowSpan="2">
                  <a:txBody>
                    <a:bodyPr/>
                    <a:lstStyle/>
                    <a:p>
                      <a:pPr indent="457200" algn="ctr">
                        <a:lnSpc>
                          <a:spcPct val="150000"/>
                        </a:lnSpc>
                        <a:spcAft>
                          <a:spcPts val="800"/>
                        </a:spcAft>
                      </a:pPr>
                      <a:r>
                        <a:rPr lang="en-GB" sz="1200" dirty="0">
                          <a:effectLst/>
                          <a:latin typeface="Avenir Next LT Pro (Headings)"/>
                        </a:rPr>
                        <a:t>0.59</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algn="ctr">
                        <a:lnSpc>
                          <a:spcPct val="150000"/>
                        </a:lnSpc>
                        <a:spcAft>
                          <a:spcPts val="800"/>
                        </a:spcAft>
                      </a:pPr>
                      <a:r>
                        <a:rPr lang="en-GB" sz="1200" dirty="0">
                          <a:effectLst/>
                          <a:latin typeface="Avenir Next LT Pro (Headings)"/>
                        </a:rPr>
                        <a:t>Property damage</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indent="457200" algn="ctr">
                        <a:lnSpc>
                          <a:spcPct val="150000"/>
                        </a:lnSpc>
                        <a:spcAft>
                          <a:spcPts val="800"/>
                        </a:spcAft>
                      </a:pPr>
                      <a:r>
                        <a:rPr lang="en-GB" sz="1200" dirty="0">
                          <a:effectLst/>
                          <a:latin typeface="Avenir Next LT Pro (Headings)"/>
                        </a:rPr>
                        <a:t>0.57</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indent="457200" algn="ctr">
                        <a:lnSpc>
                          <a:spcPct val="150000"/>
                        </a:lnSpc>
                        <a:spcAft>
                          <a:spcPts val="800"/>
                        </a:spcAft>
                      </a:pPr>
                      <a:r>
                        <a:rPr lang="en-GB" sz="1200" dirty="0">
                          <a:effectLst/>
                          <a:latin typeface="Avenir Next LT Pro (Headings)"/>
                        </a:rPr>
                        <a:t>0.69</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extLst>
                  <a:ext uri="{0D108BD9-81ED-4DB2-BD59-A6C34878D82A}">
                    <a16:rowId xmlns:a16="http://schemas.microsoft.com/office/drawing/2014/main" val="2593996399"/>
                  </a:ext>
                </a:extLst>
              </a:tr>
              <a:tr h="326678">
                <a:tc vMerge="1">
                  <a:txBody>
                    <a:bodyPr/>
                    <a:lstStyle/>
                    <a:p>
                      <a:endParaRPr lang="en-NL"/>
                    </a:p>
                  </a:txBody>
                  <a:tcPr/>
                </a:tc>
                <a:tc vMerge="1">
                  <a:txBody>
                    <a:bodyPr/>
                    <a:lstStyle/>
                    <a:p>
                      <a:endParaRPr lang="en-NL"/>
                    </a:p>
                  </a:txBody>
                  <a:tcPr/>
                </a:tc>
                <a:tc>
                  <a:txBody>
                    <a:bodyPr/>
                    <a:lstStyle/>
                    <a:p>
                      <a:pPr algn="ctr">
                        <a:lnSpc>
                          <a:spcPct val="150000"/>
                        </a:lnSpc>
                        <a:spcAft>
                          <a:spcPts val="800"/>
                        </a:spcAft>
                      </a:pPr>
                      <a:r>
                        <a:rPr lang="en-GB" sz="1200" dirty="0">
                          <a:effectLst/>
                          <a:latin typeface="Avenir Next LT Pro (Headings)"/>
                        </a:rPr>
                        <a:t>Injury</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indent="457200" algn="ctr">
                        <a:lnSpc>
                          <a:spcPct val="150000"/>
                        </a:lnSpc>
                        <a:spcAft>
                          <a:spcPts val="800"/>
                        </a:spcAft>
                      </a:pPr>
                      <a:r>
                        <a:rPr lang="en-GB" sz="1200" dirty="0">
                          <a:effectLst/>
                          <a:latin typeface="Avenir Next LT Pro (Headings)"/>
                        </a:rPr>
                        <a:t>0.62</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tc>
                  <a:txBody>
                    <a:bodyPr/>
                    <a:lstStyle/>
                    <a:p>
                      <a:pPr indent="457200" algn="ctr">
                        <a:lnSpc>
                          <a:spcPct val="150000"/>
                        </a:lnSpc>
                        <a:spcAft>
                          <a:spcPts val="800"/>
                        </a:spcAft>
                      </a:pPr>
                      <a:r>
                        <a:rPr lang="en-GB" sz="1200" dirty="0">
                          <a:effectLst/>
                          <a:latin typeface="Avenir Next LT Pro (Headings)"/>
                        </a:rPr>
                        <a:t>0.49</a:t>
                      </a:r>
                      <a:endParaRPr lang="en-NL" sz="1200" dirty="0">
                        <a:effectLst/>
                        <a:latin typeface="Avenir Next LT Pro (Headings)"/>
                        <a:ea typeface="Calibri" panose="020F0502020204030204" pitchFamily="34" charset="0"/>
                        <a:cs typeface="Times New Roman" panose="02020603050405020304" pitchFamily="18" charset="0"/>
                      </a:endParaRPr>
                    </a:p>
                  </a:txBody>
                  <a:tcPr marL="59597" marR="59597" marT="0" marB="0"/>
                </a:tc>
                <a:extLst>
                  <a:ext uri="{0D108BD9-81ED-4DB2-BD59-A6C34878D82A}">
                    <a16:rowId xmlns:a16="http://schemas.microsoft.com/office/drawing/2014/main" val="2601344976"/>
                  </a:ext>
                </a:extLst>
              </a:tr>
            </a:tbl>
          </a:graphicData>
        </a:graphic>
      </p:graphicFrame>
    </p:spTree>
    <p:extLst>
      <p:ext uri="{BB962C8B-B14F-4D97-AF65-F5344CB8AC3E}">
        <p14:creationId xmlns:p14="http://schemas.microsoft.com/office/powerpoint/2010/main" val="288305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E0A8-B502-47CA-B13D-36EB2DE86CC1}"/>
              </a:ext>
            </a:extLst>
          </p:cNvPr>
          <p:cNvSpPr>
            <a:spLocks noGrp="1"/>
          </p:cNvSpPr>
          <p:nvPr>
            <p:ph type="title"/>
          </p:nvPr>
        </p:nvSpPr>
        <p:spPr/>
        <p:txBody>
          <a:bodyPr/>
          <a:lstStyle/>
          <a:p>
            <a:r>
              <a:rPr lang="en-US" dirty="0"/>
              <a:t>CONCLUSIONS</a:t>
            </a:r>
            <a:endParaRPr lang="en-NL" dirty="0"/>
          </a:p>
        </p:txBody>
      </p:sp>
      <p:sp>
        <p:nvSpPr>
          <p:cNvPr id="5" name="Content Placeholder 4">
            <a:extLst>
              <a:ext uri="{FF2B5EF4-FFF2-40B4-BE49-F238E27FC236}">
                <a16:creationId xmlns:a16="http://schemas.microsoft.com/office/drawing/2014/main" id="{1E90C85D-A751-49F6-99BD-B0A82A25F3E6}"/>
              </a:ext>
            </a:extLst>
          </p:cNvPr>
          <p:cNvSpPr>
            <a:spLocks noGrp="1"/>
          </p:cNvSpPr>
          <p:nvPr>
            <p:ph sz="half" idx="1"/>
          </p:nvPr>
        </p:nvSpPr>
        <p:spPr>
          <a:xfrm>
            <a:off x="1044054" y="1996141"/>
            <a:ext cx="10436746" cy="4150659"/>
          </a:xfrm>
        </p:spPr>
        <p:txBody>
          <a:bodyPr>
            <a:normAutofit fontScale="85000" lnSpcReduction="10000"/>
          </a:bodyPr>
          <a:lstStyle/>
          <a:p>
            <a:pPr>
              <a:lnSpc>
                <a:spcPct val="150000"/>
              </a:lnSpc>
            </a:pPr>
            <a:r>
              <a:rPr lang="en-US" dirty="0"/>
              <a:t>The 4 models present a very similar  accuracy, around 60%, not exceptional </a:t>
            </a:r>
          </a:p>
          <a:p>
            <a:pPr>
              <a:lnSpc>
                <a:spcPct val="150000"/>
              </a:lnSpc>
            </a:pPr>
            <a:endParaRPr lang="en-US" dirty="0"/>
          </a:p>
          <a:p>
            <a:pPr>
              <a:lnSpc>
                <a:spcPct val="150000"/>
              </a:lnSpc>
            </a:pPr>
            <a:r>
              <a:rPr lang="en-US" dirty="0"/>
              <a:t>Within the minor differences among the models,  Decision Tree present the highest precision weighted average together with the Knn.  </a:t>
            </a:r>
          </a:p>
          <a:p>
            <a:pPr marL="0" indent="0">
              <a:lnSpc>
                <a:spcPct val="150000"/>
              </a:lnSpc>
              <a:buNone/>
            </a:pPr>
            <a:endParaRPr lang="en-US" dirty="0"/>
          </a:p>
          <a:p>
            <a:pPr>
              <a:lnSpc>
                <a:spcPct val="150000"/>
              </a:lnSpc>
            </a:pPr>
            <a:r>
              <a:rPr lang="en-US" dirty="0"/>
              <a:t>K nn model presents the highest accuracy as of 50 value. In the long run, this will require high computational performance. So Decision Tree seems to be  the best option. </a:t>
            </a:r>
          </a:p>
          <a:p>
            <a:pPr>
              <a:lnSpc>
                <a:spcPct val="150000"/>
              </a:lnSpc>
            </a:pPr>
            <a:endParaRPr lang="en-US" dirty="0"/>
          </a:p>
          <a:p>
            <a:pPr>
              <a:lnSpc>
                <a:spcPct val="150000"/>
              </a:lnSpc>
            </a:pPr>
            <a:r>
              <a:rPr lang="en-US" dirty="0"/>
              <a:t>The majority of the accidents occur in locations  in dry roads , with good visibility,  weather conditions </a:t>
            </a:r>
            <a:endParaRPr lang="en-NL" dirty="0"/>
          </a:p>
        </p:txBody>
      </p:sp>
    </p:spTree>
    <p:extLst>
      <p:ext uri="{BB962C8B-B14F-4D97-AF65-F5344CB8AC3E}">
        <p14:creationId xmlns:p14="http://schemas.microsoft.com/office/powerpoint/2010/main" val="2084593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E0A8-B502-47CA-B13D-36EB2DE86CC1}"/>
              </a:ext>
            </a:extLst>
          </p:cNvPr>
          <p:cNvSpPr>
            <a:spLocks noGrp="1"/>
          </p:cNvSpPr>
          <p:nvPr>
            <p:ph type="title"/>
          </p:nvPr>
        </p:nvSpPr>
        <p:spPr/>
        <p:txBody>
          <a:bodyPr/>
          <a:lstStyle/>
          <a:p>
            <a:r>
              <a:rPr lang="en-US" dirty="0"/>
              <a:t>Recommendations</a:t>
            </a:r>
            <a:endParaRPr lang="en-NL" dirty="0"/>
          </a:p>
        </p:txBody>
      </p:sp>
      <p:sp>
        <p:nvSpPr>
          <p:cNvPr id="5" name="Content Placeholder 4">
            <a:extLst>
              <a:ext uri="{FF2B5EF4-FFF2-40B4-BE49-F238E27FC236}">
                <a16:creationId xmlns:a16="http://schemas.microsoft.com/office/drawing/2014/main" id="{1E90C85D-A751-49F6-99BD-B0A82A25F3E6}"/>
              </a:ext>
            </a:extLst>
          </p:cNvPr>
          <p:cNvSpPr>
            <a:spLocks noGrp="1"/>
          </p:cNvSpPr>
          <p:nvPr>
            <p:ph sz="half" idx="1"/>
          </p:nvPr>
        </p:nvSpPr>
        <p:spPr>
          <a:xfrm>
            <a:off x="1044054" y="1996141"/>
            <a:ext cx="10436746" cy="4150659"/>
          </a:xfrm>
        </p:spPr>
        <p:txBody>
          <a:bodyPr>
            <a:normAutofit/>
          </a:bodyPr>
          <a:lstStyle/>
          <a:p>
            <a:pPr>
              <a:lnSpc>
                <a:spcPct val="150000"/>
              </a:lnSpc>
            </a:pPr>
            <a:r>
              <a:rPr lang="en-GB" sz="1800" b="1" dirty="0">
                <a:solidFill>
                  <a:srgbClr val="1F1F1F"/>
                </a:solidFill>
                <a:latin typeface="Avenir Next LT Pro (Headings)"/>
                <a:ea typeface="Calibri" panose="020F0502020204030204" pitchFamily="34" charset="0"/>
                <a:cs typeface="Arial" panose="020B0604020202020204" pitchFamily="34" charset="0"/>
              </a:rPr>
              <a:t>Data collection </a:t>
            </a:r>
            <a:endParaRPr lang="en-GB" sz="1800" b="1" dirty="0">
              <a:solidFill>
                <a:srgbClr val="1F1F1F"/>
              </a:solidFill>
              <a:effectLst/>
              <a:latin typeface="Avenir Next LT Pro (Headings)"/>
              <a:ea typeface="Calibri" panose="020F0502020204030204" pitchFamily="34" charset="0"/>
              <a:cs typeface="Arial" panose="020B0604020202020204" pitchFamily="34" charset="0"/>
            </a:endParaRPr>
          </a:p>
          <a:p>
            <a:pPr lvl="1">
              <a:lnSpc>
                <a:spcPct val="200000"/>
              </a:lnSpc>
            </a:pPr>
            <a:r>
              <a:rPr lang="en-GB" dirty="0">
                <a:solidFill>
                  <a:srgbClr val="1F1F1F"/>
                </a:solidFill>
                <a:latin typeface="Avenir Next LT Pro (Headings)"/>
                <a:cs typeface="Arial" panose="020B0604020202020204" pitchFamily="34" charset="0"/>
              </a:rPr>
              <a:t>The Seattle Traffic Division dataset quality was not high, a lot of records, around 30.000 contained ambiguous or empty values in some of the variables</a:t>
            </a:r>
          </a:p>
          <a:p>
            <a:pPr lvl="1">
              <a:lnSpc>
                <a:spcPct val="200000"/>
              </a:lnSpc>
            </a:pPr>
            <a:r>
              <a:rPr lang="en-GB" dirty="0">
                <a:solidFill>
                  <a:srgbClr val="1F1F1F"/>
                </a:solidFill>
                <a:latin typeface="Avenir Next LT Pro (Headings)"/>
                <a:cs typeface="Arial" panose="020B0604020202020204" pitchFamily="34" charset="0"/>
              </a:rPr>
              <a:t>Recommendation: </a:t>
            </a:r>
          </a:p>
          <a:p>
            <a:pPr lvl="2">
              <a:lnSpc>
                <a:spcPct val="200000"/>
              </a:lnSpc>
            </a:pPr>
            <a:r>
              <a:rPr lang="en-GB" dirty="0">
                <a:solidFill>
                  <a:srgbClr val="1F1F1F"/>
                </a:solidFill>
                <a:latin typeface="Avenir Next LT Pro (Headings)"/>
                <a:cs typeface="Arial" panose="020B0604020202020204" pitchFamily="34" charset="0"/>
              </a:rPr>
              <a:t>Develop an App so the people involved in an accident or responsible authority gather on site the information into an electronic form with some mandatory variables, and without ambiguous options available.</a:t>
            </a:r>
          </a:p>
        </p:txBody>
      </p:sp>
    </p:spTree>
    <p:extLst>
      <p:ext uri="{BB962C8B-B14F-4D97-AF65-F5344CB8AC3E}">
        <p14:creationId xmlns:p14="http://schemas.microsoft.com/office/powerpoint/2010/main" val="1740102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4C5F-8B5C-482F-B05B-1199ED924D77}"/>
              </a:ext>
            </a:extLst>
          </p:cNvPr>
          <p:cNvSpPr>
            <a:spLocks noGrp="1"/>
          </p:cNvSpPr>
          <p:nvPr>
            <p:ph type="title"/>
          </p:nvPr>
        </p:nvSpPr>
        <p:spPr/>
        <p:txBody>
          <a:bodyPr/>
          <a:lstStyle/>
          <a:p>
            <a:r>
              <a:rPr lang="en-US" dirty="0"/>
              <a:t>Recommendations</a:t>
            </a:r>
            <a:endParaRPr lang="en-NL" dirty="0"/>
          </a:p>
        </p:txBody>
      </p:sp>
      <p:sp>
        <p:nvSpPr>
          <p:cNvPr id="4" name="Content Placeholder 3">
            <a:extLst>
              <a:ext uri="{FF2B5EF4-FFF2-40B4-BE49-F238E27FC236}">
                <a16:creationId xmlns:a16="http://schemas.microsoft.com/office/drawing/2014/main" id="{F13E47F0-D79B-4684-9534-8F535FD403FD}"/>
              </a:ext>
            </a:extLst>
          </p:cNvPr>
          <p:cNvSpPr>
            <a:spLocks noGrp="1"/>
          </p:cNvSpPr>
          <p:nvPr>
            <p:ph sz="half" idx="2"/>
          </p:nvPr>
        </p:nvSpPr>
        <p:spPr/>
        <p:txBody>
          <a:bodyPr>
            <a:normAutofit/>
          </a:bodyPr>
          <a:lstStyle/>
          <a:p>
            <a:r>
              <a:rPr lang="en-US" dirty="0"/>
              <a:t>Alert drivers on the spot! </a:t>
            </a:r>
          </a:p>
          <a:p>
            <a:pPr lvl="1"/>
            <a:r>
              <a:rPr lang="en-US" dirty="0"/>
              <a:t>Majority of accidents are condensed in main roads and downtown ( see map)</a:t>
            </a:r>
          </a:p>
          <a:p>
            <a:pPr lvl="1"/>
            <a:r>
              <a:rPr lang="en-US" dirty="0"/>
              <a:t>STD  should be alert drivers: </a:t>
            </a:r>
          </a:p>
          <a:p>
            <a:pPr lvl="2"/>
            <a:r>
              <a:rPr lang="en-US" dirty="0"/>
              <a:t>With push communications</a:t>
            </a:r>
          </a:p>
          <a:p>
            <a:pPr lvl="2"/>
            <a:r>
              <a:rPr lang="en-US" dirty="0"/>
              <a:t>Panels along the road</a:t>
            </a:r>
          </a:p>
          <a:p>
            <a:pPr lvl="2"/>
            <a:r>
              <a:rPr lang="en-US" dirty="0"/>
              <a:t>Make more frequent in days with good weather as people looks tend to be </a:t>
            </a:r>
          </a:p>
          <a:p>
            <a:pPr lvl="2"/>
            <a:r>
              <a:rPr lang="en-US" dirty="0"/>
              <a:t>More distracted. </a:t>
            </a:r>
          </a:p>
          <a:p>
            <a:pPr lvl="1"/>
            <a:endParaRPr lang="en-US" dirty="0"/>
          </a:p>
        </p:txBody>
      </p:sp>
      <p:sp>
        <p:nvSpPr>
          <p:cNvPr id="8" name="Content Placeholder 7">
            <a:extLst>
              <a:ext uri="{FF2B5EF4-FFF2-40B4-BE49-F238E27FC236}">
                <a16:creationId xmlns:a16="http://schemas.microsoft.com/office/drawing/2014/main" id="{FF728FE0-7ED8-464A-9425-D0A75512189A}"/>
              </a:ext>
            </a:extLst>
          </p:cNvPr>
          <p:cNvSpPr>
            <a:spLocks noGrp="1"/>
          </p:cNvSpPr>
          <p:nvPr>
            <p:ph sz="half" idx="1"/>
          </p:nvPr>
        </p:nvSpPr>
        <p:spPr/>
        <p:txBody>
          <a:bodyPr>
            <a:normAutofit/>
          </a:bodyPr>
          <a:lstStyle/>
          <a:p>
            <a:r>
              <a:rPr lang="en-US" dirty="0"/>
              <a:t>Locations </a:t>
            </a:r>
          </a:p>
          <a:p>
            <a:endParaRPr lang="en-NL" dirty="0"/>
          </a:p>
        </p:txBody>
      </p:sp>
      <p:pic>
        <p:nvPicPr>
          <p:cNvPr id="9" name="Content Placeholder 5">
            <a:extLst>
              <a:ext uri="{FF2B5EF4-FFF2-40B4-BE49-F238E27FC236}">
                <a16:creationId xmlns:a16="http://schemas.microsoft.com/office/drawing/2014/main" id="{BDF652BA-44FE-4522-9102-4643949EEA4A}"/>
              </a:ext>
            </a:extLst>
          </p:cNvPr>
          <p:cNvPicPr>
            <a:picLocks/>
          </p:cNvPicPr>
          <p:nvPr/>
        </p:nvPicPr>
        <p:blipFill>
          <a:blip r:embed="rId2"/>
          <a:stretch>
            <a:fillRect/>
          </a:stretch>
        </p:blipFill>
        <p:spPr>
          <a:xfrm>
            <a:off x="1376680" y="2540000"/>
            <a:ext cx="3068320" cy="3718560"/>
          </a:xfrm>
          <a:prstGeom prst="rect">
            <a:avLst/>
          </a:prstGeom>
        </p:spPr>
      </p:pic>
    </p:spTree>
    <p:extLst>
      <p:ext uri="{BB962C8B-B14F-4D97-AF65-F5344CB8AC3E}">
        <p14:creationId xmlns:p14="http://schemas.microsoft.com/office/powerpoint/2010/main" val="159464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2001-4655-4304-B1A7-7FF2775147F8}"/>
              </a:ext>
            </a:extLst>
          </p:cNvPr>
          <p:cNvSpPr>
            <a:spLocks noGrp="1"/>
          </p:cNvSpPr>
          <p:nvPr>
            <p:ph type="title"/>
          </p:nvPr>
        </p:nvSpPr>
        <p:spPr>
          <a:xfrm>
            <a:off x="1044053" y="457200"/>
            <a:ext cx="10309745" cy="1233488"/>
          </a:xfrm>
        </p:spPr>
        <p:txBody>
          <a:bodyPr/>
          <a:lstStyle/>
          <a:p>
            <a:r>
              <a:rPr lang="en-US" dirty="0"/>
              <a:t>Project Background</a:t>
            </a:r>
            <a:endParaRPr lang="en-NL" dirty="0"/>
          </a:p>
        </p:txBody>
      </p:sp>
      <p:sp>
        <p:nvSpPr>
          <p:cNvPr id="3" name="Content Placeholder 2">
            <a:extLst>
              <a:ext uri="{FF2B5EF4-FFF2-40B4-BE49-F238E27FC236}">
                <a16:creationId xmlns:a16="http://schemas.microsoft.com/office/drawing/2014/main" id="{118DA252-9F67-493C-A35E-C9C8354DB6EE}"/>
              </a:ext>
            </a:extLst>
          </p:cNvPr>
          <p:cNvSpPr>
            <a:spLocks noGrp="1"/>
          </p:cNvSpPr>
          <p:nvPr>
            <p:ph sz="half" idx="1"/>
          </p:nvPr>
        </p:nvSpPr>
        <p:spPr>
          <a:xfrm>
            <a:off x="1044053" y="1996141"/>
            <a:ext cx="10581209" cy="4180822"/>
          </a:xfrm>
        </p:spPr>
        <p:txBody>
          <a:bodyPr>
            <a:normAutofit/>
          </a:bodyPr>
          <a:lstStyle/>
          <a:p>
            <a:pPr lvl="1"/>
            <a:endParaRPr lang="en-US" dirty="0"/>
          </a:p>
          <a:p>
            <a:pPr lvl="1">
              <a:lnSpc>
                <a:spcPct val="150000"/>
              </a:lnSpc>
            </a:pPr>
            <a:r>
              <a:rPr lang="en-US" sz="1800" dirty="0"/>
              <a:t>The Seattle Traffic Division (*) aims  to reduce and if possible, predict the number of accidents</a:t>
            </a:r>
          </a:p>
          <a:p>
            <a:pPr lvl="1">
              <a:lnSpc>
                <a:spcPct val="150000"/>
              </a:lnSpc>
            </a:pPr>
            <a:r>
              <a:rPr lang="en-US" sz="1800" dirty="0"/>
              <a:t>As of May 2020 the number of accidents with personal injuries and property damages are: </a:t>
            </a:r>
          </a:p>
          <a:p>
            <a:pPr lvl="1"/>
            <a:endParaRPr lang="en-US" dirty="0"/>
          </a:p>
          <a:p>
            <a:pPr lvl="1"/>
            <a:endParaRPr lang="en-US" dirty="0"/>
          </a:p>
          <a:p>
            <a:pPr lvl="1"/>
            <a:endParaRPr lang="en-US" dirty="0"/>
          </a:p>
          <a:p>
            <a:pPr lvl="1"/>
            <a:endParaRPr lang="en-US" dirty="0"/>
          </a:p>
          <a:p>
            <a:pPr lvl="1"/>
            <a:endParaRPr lang="en-US" dirty="0"/>
          </a:p>
          <a:p>
            <a:pPr lvl="1"/>
            <a:r>
              <a:rPr lang="en-US" dirty="0"/>
              <a:t>Note: (*) referred as SDT in the future</a:t>
            </a:r>
          </a:p>
        </p:txBody>
      </p:sp>
      <p:pic>
        <p:nvPicPr>
          <p:cNvPr id="4" name="Picture 3">
            <a:extLst>
              <a:ext uri="{FF2B5EF4-FFF2-40B4-BE49-F238E27FC236}">
                <a16:creationId xmlns:a16="http://schemas.microsoft.com/office/drawing/2014/main" id="{044C982F-EA5D-4EE8-B693-7822B80E083D}"/>
              </a:ext>
            </a:extLst>
          </p:cNvPr>
          <p:cNvPicPr/>
          <p:nvPr/>
        </p:nvPicPr>
        <p:blipFill>
          <a:blip r:embed="rId2"/>
          <a:stretch>
            <a:fillRect/>
          </a:stretch>
        </p:blipFill>
        <p:spPr>
          <a:xfrm>
            <a:off x="1346200" y="3698241"/>
            <a:ext cx="9801747" cy="1728836"/>
          </a:xfrm>
          <a:prstGeom prst="rect">
            <a:avLst/>
          </a:prstGeom>
        </p:spPr>
      </p:pic>
    </p:spTree>
    <p:extLst>
      <p:ext uri="{BB962C8B-B14F-4D97-AF65-F5344CB8AC3E}">
        <p14:creationId xmlns:p14="http://schemas.microsoft.com/office/powerpoint/2010/main" val="475005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2001-4655-4304-B1A7-7FF2775147F8}"/>
              </a:ext>
            </a:extLst>
          </p:cNvPr>
          <p:cNvSpPr>
            <a:spLocks noGrp="1"/>
          </p:cNvSpPr>
          <p:nvPr>
            <p:ph type="title"/>
          </p:nvPr>
        </p:nvSpPr>
        <p:spPr/>
        <p:txBody>
          <a:bodyPr/>
          <a:lstStyle/>
          <a:p>
            <a:r>
              <a:rPr lang="en-US" dirty="0"/>
              <a:t>Project Objectives</a:t>
            </a:r>
            <a:endParaRPr lang="en-NL" dirty="0"/>
          </a:p>
        </p:txBody>
      </p:sp>
      <p:sp>
        <p:nvSpPr>
          <p:cNvPr id="3" name="Content Placeholder 2">
            <a:extLst>
              <a:ext uri="{FF2B5EF4-FFF2-40B4-BE49-F238E27FC236}">
                <a16:creationId xmlns:a16="http://schemas.microsoft.com/office/drawing/2014/main" id="{118DA252-9F67-493C-A35E-C9C8354DB6EE}"/>
              </a:ext>
            </a:extLst>
          </p:cNvPr>
          <p:cNvSpPr>
            <a:spLocks noGrp="1"/>
          </p:cNvSpPr>
          <p:nvPr>
            <p:ph sz="half" idx="1"/>
          </p:nvPr>
        </p:nvSpPr>
        <p:spPr>
          <a:xfrm>
            <a:off x="1044053" y="1996141"/>
            <a:ext cx="10581209" cy="4180822"/>
          </a:xfrm>
        </p:spPr>
        <p:txBody>
          <a:bodyPr>
            <a:normAutofit/>
          </a:bodyPr>
          <a:lstStyle/>
          <a:p>
            <a:pPr lvl="1"/>
            <a:endParaRPr lang="en-US" dirty="0"/>
          </a:p>
          <a:p>
            <a:pPr lvl="1"/>
            <a:endParaRPr lang="en-US" dirty="0"/>
          </a:p>
          <a:p>
            <a:pPr lvl="1">
              <a:lnSpc>
                <a:spcPct val="150000"/>
              </a:lnSpc>
            </a:pPr>
            <a:r>
              <a:rPr lang="en-US" sz="1800" dirty="0"/>
              <a:t>Develop a Machine Learning model  able to predict an accident and its type based on a set of selected variables</a:t>
            </a:r>
          </a:p>
          <a:p>
            <a:pPr lvl="1">
              <a:lnSpc>
                <a:spcPct val="150000"/>
              </a:lnSpc>
            </a:pPr>
            <a:endParaRPr lang="en-US" sz="1800" dirty="0"/>
          </a:p>
          <a:p>
            <a:pPr lvl="1">
              <a:lnSpc>
                <a:spcPct val="150000"/>
              </a:lnSpc>
            </a:pPr>
            <a:r>
              <a:rPr lang="en-US" sz="1800" dirty="0"/>
              <a:t>Provide recommendations to the Seattle Traffic Division to reduce the number of accidents</a:t>
            </a:r>
            <a:endParaRPr lang="en-NL" sz="1800" dirty="0"/>
          </a:p>
        </p:txBody>
      </p:sp>
    </p:spTree>
    <p:extLst>
      <p:ext uri="{BB962C8B-B14F-4D97-AF65-F5344CB8AC3E}">
        <p14:creationId xmlns:p14="http://schemas.microsoft.com/office/powerpoint/2010/main" val="198523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2001-4655-4304-B1A7-7FF2775147F8}"/>
              </a:ext>
            </a:extLst>
          </p:cNvPr>
          <p:cNvSpPr>
            <a:spLocks noGrp="1"/>
          </p:cNvSpPr>
          <p:nvPr>
            <p:ph type="title"/>
          </p:nvPr>
        </p:nvSpPr>
        <p:spPr/>
        <p:txBody>
          <a:bodyPr/>
          <a:lstStyle/>
          <a:p>
            <a:r>
              <a:rPr lang="en-US" dirty="0"/>
              <a:t>Project Phases</a:t>
            </a:r>
            <a:endParaRPr lang="en-NL" dirty="0"/>
          </a:p>
        </p:txBody>
      </p:sp>
      <p:sp>
        <p:nvSpPr>
          <p:cNvPr id="3" name="Content Placeholder 2">
            <a:extLst>
              <a:ext uri="{FF2B5EF4-FFF2-40B4-BE49-F238E27FC236}">
                <a16:creationId xmlns:a16="http://schemas.microsoft.com/office/drawing/2014/main" id="{118DA252-9F67-493C-A35E-C9C8354DB6EE}"/>
              </a:ext>
            </a:extLst>
          </p:cNvPr>
          <p:cNvSpPr>
            <a:spLocks noGrp="1"/>
          </p:cNvSpPr>
          <p:nvPr>
            <p:ph sz="half" idx="1"/>
          </p:nvPr>
        </p:nvSpPr>
        <p:spPr>
          <a:xfrm>
            <a:off x="1044053" y="1996141"/>
            <a:ext cx="10581209" cy="4180822"/>
          </a:xfrm>
        </p:spPr>
        <p:txBody>
          <a:bodyPr>
            <a:normAutofit/>
          </a:bodyPr>
          <a:lstStyle/>
          <a:p>
            <a:pPr lvl="1" algn="just">
              <a:lnSpc>
                <a:spcPct val="150000"/>
              </a:lnSpc>
            </a:pPr>
            <a:r>
              <a:rPr lang="en-US" sz="1800" dirty="0"/>
              <a:t>Data Cleansing</a:t>
            </a:r>
          </a:p>
          <a:p>
            <a:pPr lvl="1" algn="just">
              <a:lnSpc>
                <a:spcPct val="150000"/>
              </a:lnSpc>
            </a:pPr>
            <a:r>
              <a:rPr lang="en-GB" sz="1800" dirty="0"/>
              <a:t>Exploratory analysis</a:t>
            </a:r>
          </a:p>
          <a:p>
            <a:pPr lvl="1" algn="just">
              <a:lnSpc>
                <a:spcPct val="150000"/>
              </a:lnSpc>
            </a:pPr>
            <a:r>
              <a:rPr lang="en-GB" sz="1800" dirty="0"/>
              <a:t>Prepare dataset for machine learning models</a:t>
            </a:r>
          </a:p>
          <a:p>
            <a:pPr lvl="1" algn="just">
              <a:lnSpc>
                <a:spcPct val="150000"/>
              </a:lnSpc>
            </a:pPr>
            <a:r>
              <a:rPr lang="en-GB" sz="1800" dirty="0"/>
              <a:t>Simulation </a:t>
            </a:r>
          </a:p>
          <a:p>
            <a:pPr lvl="1" algn="just">
              <a:lnSpc>
                <a:spcPct val="150000"/>
              </a:lnSpc>
            </a:pPr>
            <a:r>
              <a:rPr lang="en-GB" sz="1800" dirty="0"/>
              <a:t>Results</a:t>
            </a:r>
          </a:p>
          <a:p>
            <a:pPr lvl="1" algn="just">
              <a:lnSpc>
                <a:spcPct val="150000"/>
              </a:lnSpc>
            </a:pPr>
            <a:r>
              <a:rPr lang="en-GB" sz="1800" dirty="0"/>
              <a:t>Conclusions</a:t>
            </a:r>
          </a:p>
          <a:p>
            <a:pPr lvl="1" algn="just">
              <a:lnSpc>
                <a:spcPct val="150000"/>
              </a:lnSpc>
            </a:pPr>
            <a:r>
              <a:rPr lang="en-GB" sz="1800" dirty="0"/>
              <a:t>Recommendations to the </a:t>
            </a:r>
            <a:r>
              <a:rPr lang="en-US" sz="1800" dirty="0"/>
              <a:t>Seattle Traffic Division</a:t>
            </a:r>
            <a:endParaRPr lang="en-GB" sz="1800" dirty="0"/>
          </a:p>
          <a:p>
            <a:pPr lvl="1"/>
            <a:endParaRPr lang="en-GB" dirty="0"/>
          </a:p>
          <a:p>
            <a:pPr lvl="1"/>
            <a:endParaRPr lang="en-US" dirty="0"/>
          </a:p>
          <a:p>
            <a:pPr lvl="1"/>
            <a:endParaRPr lang="en-NL" dirty="0"/>
          </a:p>
        </p:txBody>
      </p:sp>
    </p:spTree>
    <p:extLst>
      <p:ext uri="{BB962C8B-B14F-4D97-AF65-F5344CB8AC3E}">
        <p14:creationId xmlns:p14="http://schemas.microsoft.com/office/powerpoint/2010/main" val="17694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56801-0825-4A14-A970-A2D75793E72E}"/>
              </a:ext>
            </a:extLst>
          </p:cNvPr>
          <p:cNvSpPr>
            <a:spLocks noGrp="1"/>
          </p:cNvSpPr>
          <p:nvPr>
            <p:ph type="title"/>
          </p:nvPr>
        </p:nvSpPr>
        <p:spPr/>
        <p:txBody>
          <a:bodyPr/>
          <a:lstStyle/>
          <a:p>
            <a:r>
              <a:rPr lang="en-US" dirty="0"/>
              <a:t>Data at a Glance</a:t>
            </a:r>
            <a:endParaRPr lang="en-NL" dirty="0"/>
          </a:p>
        </p:txBody>
      </p:sp>
      <p:sp>
        <p:nvSpPr>
          <p:cNvPr id="3" name="Content Placeholder 2">
            <a:extLst>
              <a:ext uri="{FF2B5EF4-FFF2-40B4-BE49-F238E27FC236}">
                <a16:creationId xmlns:a16="http://schemas.microsoft.com/office/drawing/2014/main" id="{87C64CE0-8790-4B7F-99C9-96FF8C54BFB0}"/>
              </a:ext>
            </a:extLst>
          </p:cNvPr>
          <p:cNvSpPr>
            <a:spLocks noGrp="1"/>
          </p:cNvSpPr>
          <p:nvPr>
            <p:ph sz="half" idx="1"/>
          </p:nvPr>
        </p:nvSpPr>
        <p:spPr/>
        <p:txBody>
          <a:bodyPr>
            <a:noAutofit/>
          </a:bodyPr>
          <a:lstStyle/>
          <a:p>
            <a:pPr>
              <a:lnSpc>
                <a:spcPct val="200000"/>
              </a:lnSpc>
            </a:pPr>
            <a:r>
              <a:rPr lang="en-US" sz="1800" dirty="0">
                <a:latin typeface="Avenir Next LT Pro (Body)"/>
              </a:rPr>
              <a:t>Number of records: </a:t>
            </a:r>
            <a:r>
              <a:rPr lang="en-US" sz="1800" b="1" dirty="0">
                <a:latin typeface="Avenir Next LT Pro (Body)"/>
              </a:rPr>
              <a:t>194,673</a:t>
            </a:r>
          </a:p>
          <a:p>
            <a:pPr>
              <a:lnSpc>
                <a:spcPct val="200000"/>
              </a:lnSpc>
            </a:pPr>
            <a:r>
              <a:rPr lang="en-US" sz="1800" dirty="0">
                <a:latin typeface="Avenir Next LT Pro (Body)"/>
                <a:hlinkClick r:id="rId2"/>
              </a:rPr>
              <a:t>URL</a:t>
            </a:r>
            <a:endParaRPr lang="en-US" sz="1800" dirty="0">
              <a:latin typeface="Avenir Next LT Pro (Body)"/>
            </a:endParaRPr>
          </a:p>
          <a:p>
            <a:pPr>
              <a:lnSpc>
                <a:spcPct val="200000"/>
              </a:lnSpc>
            </a:pPr>
            <a:r>
              <a:rPr lang="en-US" sz="1800" dirty="0">
                <a:latin typeface="Avenir Next LT Pro (Body)"/>
              </a:rPr>
              <a:t> Time frame: 2004 to 2020</a:t>
            </a:r>
          </a:p>
          <a:p>
            <a:pPr>
              <a:lnSpc>
                <a:spcPct val="200000"/>
              </a:lnSpc>
            </a:pPr>
            <a:r>
              <a:rPr lang="en-US" sz="1800" dirty="0">
                <a:latin typeface="Avenir Next LT Pro (Body)"/>
              </a:rPr>
              <a:t> Dependent variable: </a:t>
            </a:r>
          </a:p>
          <a:p>
            <a:pPr lvl="1">
              <a:lnSpc>
                <a:spcPct val="200000"/>
              </a:lnSpc>
              <a:buFont typeface="Wingdings" panose="05000000000000000000" pitchFamily="2" charset="2"/>
              <a:buChar char="ü"/>
            </a:pPr>
            <a:r>
              <a:rPr lang="en-US" sz="1800" dirty="0">
                <a:latin typeface="Avenir Next LT Pro (Body)"/>
              </a:rPr>
              <a:t>Accident Severity:</a:t>
            </a:r>
          </a:p>
          <a:p>
            <a:pPr lvl="2">
              <a:lnSpc>
                <a:spcPct val="200000"/>
              </a:lnSpc>
              <a:buFont typeface="Wingdings" panose="05000000000000000000" pitchFamily="2" charset="2"/>
              <a:buChar char="ü"/>
            </a:pPr>
            <a:r>
              <a:rPr lang="en-US" dirty="0">
                <a:latin typeface="Avenir Next LT Pro (Body)"/>
              </a:rPr>
              <a:t>Injury</a:t>
            </a:r>
          </a:p>
          <a:p>
            <a:pPr lvl="2">
              <a:lnSpc>
                <a:spcPct val="200000"/>
              </a:lnSpc>
              <a:buFont typeface="Wingdings" panose="05000000000000000000" pitchFamily="2" charset="2"/>
              <a:buChar char="ü"/>
            </a:pPr>
            <a:r>
              <a:rPr lang="en-US" dirty="0">
                <a:latin typeface="Avenir Next LT Pro (Body)"/>
              </a:rPr>
              <a:t>Property damage</a:t>
            </a:r>
          </a:p>
        </p:txBody>
      </p:sp>
      <p:sp>
        <p:nvSpPr>
          <p:cNvPr id="4" name="Content Placeholder 3">
            <a:extLst>
              <a:ext uri="{FF2B5EF4-FFF2-40B4-BE49-F238E27FC236}">
                <a16:creationId xmlns:a16="http://schemas.microsoft.com/office/drawing/2014/main" id="{4CEACF7C-FC3E-495D-93CC-7857851CBF27}"/>
              </a:ext>
            </a:extLst>
          </p:cNvPr>
          <p:cNvSpPr>
            <a:spLocks noGrp="1"/>
          </p:cNvSpPr>
          <p:nvPr>
            <p:ph sz="half" idx="2"/>
          </p:nvPr>
        </p:nvSpPr>
        <p:spPr/>
        <p:txBody>
          <a:bodyPr>
            <a:normAutofit/>
          </a:bodyPr>
          <a:lstStyle/>
          <a:p>
            <a:r>
              <a:rPr lang="en-US" dirty="0"/>
              <a:t>Independent variables:</a:t>
            </a:r>
            <a:endParaRPr lang="en-NL" dirty="0"/>
          </a:p>
        </p:txBody>
      </p:sp>
      <p:pic>
        <p:nvPicPr>
          <p:cNvPr id="7" name="Picture 6">
            <a:extLst>
              <a:ext uri="{FF2B5EF4-FFF2-40B4-BE49-F238E27FC236}">
                <a16:creationId xmlns:a16="http://schemas.microsoft.com/office/drawing/2014/main" id="{4738D73B-A250-4ED6-93D5-F7F22AD280B4}"/>
              </a:ext>
            </a:extLst>
          </p:cNvPr>
          <p:cNvPicPr>
            <a:picLocks noChangeAspect="1"/>
          </p:cNvPicPr>
          <p:nvPr/>
        </p:nvPicPr>
        <p:blipFill>
          <a:blip r:embed="rId3"/>
          <a:stretch>
            <a:fillRect/>
          </a:stretch>
        </p:blipFill>
        <p:spPr>
          <a:xfrm>
            <a:off x="9571630" y="1786240"/>
            <a:ext cx="1196762" cy="4462136"/>
          </a:xfrm>
          <a:prstGeom prst="rect">
            <a:avLst/>
          </a:prstGeom>
        </p:spPr>
      </p:pic>
    </p:spTree>
    <p:extLst>
      <p:ext uri="{BB962C8B-B14F-4D97-AF65-F5344CB8AC3E}">
        <p14:creationId xmlns:p14="http://schemas.microsoft.com/office/powerpoint/2010/main" val="1055841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2001-4655-4304-B1A7-7FF2775147F8}"/>
              </a:ext>
            </a:extLst>
          </p:cNvPr>
          <p:cNvSpPr>
            <a:spLocks noGrp="1"/>
          </p:cNvSpPr>
          <p:nvPr>
            <p:ph type="title"/>
          </p:nvPr>
        </p:nvSpPr>
        <p:spPr/>
        <p:txBody>
          <a:bodyPr/>
          <a:lstStyle/>
          <a:p>
            <a:r>
              <a:rPr lang="en-US" dirty="0"/>
              <a:t>Data CLEANSING</a:t>
            </a:r>
            <a:endParaRPr lang="en-NL" dirty="0"/>
          </a:p>
        </p:txBody>
      </p:sp>
      <p:sp>
        <p:nvSpPr>
          <p:cNvPr id="3" name="Content Placeholder 2">
            <a:extLst>
              <a:ext uri="{FF2B5EF4-FFF2-40B4-BE49-F238E27FC236}">
                <a16:creationId xmlns:a16="http://schemas.microsoft.com/office/drawing/2014/main" id="{118DA252-9F67-493C-A35E-C9C8354DB6EE}"/>
              </a:ext>
            </a:extLst>
          </p:cNvPr>
          <p:cNvSpPr>
            <a:spLocks noGrp="1"/>
          </p:cNvSpPr>
          <p:nvPr>
            <p:ph sz="half" idx="1"/>
          </p:nvPr>
        </p:nvSpPr>
        <p:spPr>
          <a:xfrm>
            <a:off x="1008884" y="1807107"/>
            <a:ext cx="10581209" cy="4180822"/>
          </a:xfrm>
        </p:spPr>
        <p:txBody>
          <a:bodyPr>
            <a:normAutofit lnSpcReduction="10000"/>
          </a:bodyPr>
          <a:lstStyle/>
          <a:p>
            <a:pPr lvl="1"/>
            <a:endParaRPr lang="en-GB" dirty="0"/>
          </a:p>
          <a:p>
            <a:pPr lvl="1"/>
            <a:r>
              <a:rPr lang="en-US" dirty="0"/>
              <a:t>Eliminate all  non  friendly Machine Learning  records  affecting the project variables of interest: </a:t>
            </a:r>
          </a:p>
          <a:p>
            <a:pPr marL="914400" lvl="2" indent="0">
              <a:lnSpc>
                <a:spcPct val="150000"/>
              </a:lnSpc>
              <a:buNone/>
            </a:pPr>
            <a:r>
              <a:rPr lang="en-US" dirty="0"/>
              <a:t>Predicted and dependent variable:</a:t>
            </a:r>
          </a:p>
          <a:p>
            <a:pPr marL="914400" lvl="2" indent="0">
              <a:lnSpc>
                <a:spcPct val="150000"/>
              </a:lnSpc>
              <a:buNone/>
            </a:pPr>
            <a:r>
              <a:rPr lang="en-US" dirty="0"/>
              <a:t>	 SEVERITYCODE  </a:t>
            </a:r>
          </a:p>
          <a:p>
            <a:pPr marL="914400" lvl="2" indent="0">
              <a:lnSpc>
                <a:spcPct val="150000"/>
              </a:lnSpc>
              <a:buNone/>
            </a:pPr>
            <a:r>
              <a:rPr lang="en-US" dirty="0"/>
              <a:t>Independent variables: </a:t>
            </a:r>
          </a:p>
          <a:p>
            <a:pPr marL="1882775" lvl="2" indent="0">
              <a:lnSpc>
                <a:spcPct val="150000"/>
              </a:lnSpc>
              <a:buNone/>
            </a:pPr>
            <a:r>
              <a:rPr lang="en-US" dirty="0"/>
              <a:t>ADDRTYPE, JUNCTIONTYPE, X, Y, PERSONCOUNT, PEDCOUNT, PEDCYLCOUNT, VEHCOUNT, ROADCOND, : WEATHER, LIGHTCOND	</a:t>
            </a:r>
          </a:p>
          <a:p>
            <a:pPr marL="1882775" lvl="2" indent="0">
              <a:lnSpc>
                <a:spcPct val="150000"/>
              </a:lnSpc>
              <a:buNone/>
            </a:pPr>
            <a:endParaRPr lang="en-US" dirty="0"/>
          </a:p>
          <a:p>
            <a:pPr marL="1882775" lvl="2" indent="0">
              <a:lnSpc>
                <a:spcPct val="150000"/>
              </a:lnSpc>
              <a:buNone/>
            </a:pPr>
            <a:r>
              <a:rPr lang="en-US" dirty="0"/>
              <a:t>As result of the data cleaning </a:t>
            </a:r>
            <a:r>
              <a:rPr lang="en-US" b="1" dirty="0"/>
              <a:t>164,731</a:t>
            </a:r>
            <a:r>
              <a:rPr lang="en-US" dirty="0"/>
              <a:t> records remained</a:t>
            </a:r>
          </a:p>
          <a:p>
            <a:pPr lvl="1"/>
            <a:endParaRPr lang="en-NL" dirty="0"/>
          </a:p>
        </p:txBody>
      </p:sp>
    </p:spTree>
    <p:extLst>
      <p:ext uri="{BB962C8B-B14F-4D97-AF65-F5344CB8AC3E}">
        <p14:creationId xmlns:p14="http://schemas.microsoft.com/office/powerpoint/2010/main" val="149173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9020-CCDF-49A3-B451-5D85A4C9B0BE}"/>
              </a:ext>
            </a:extLst>
          </p:cNvPr>
          <p:cNvSpPr>
            <a:spLocks noGrp="1"/>
          </p:cNvSpPr>
          <p:nvPr>
            <p:ph type="title"/>
          </p:nvPr>
        </p:nvSpPr>
        <p:spPr>
          <a:xfrm>
            <a:off x="1368490" y="56437"/>
            <a:ext cx="9986898" cy="1233488"/>
          </a:xfrm>
        </p:spPr>
        <p:txBody>
          <a:bodyPr/>
          <a:lstStyle/>
          <a:p>
            <a:r>
              <a:rPr lang="en-GB" sz="2800" dirty="0"/>
              <a:t>Exploratory analysis</a:t>
            </a:r>
            <a:br>
              <a:rPr lang="en-GB" sz="2800" dirty="0"/>
            </a:br>
            <a:r>
              <a:rPr lang="en-US" dirty="0"/>
              <a:t>Numerical variables</a:t>
            </a:r>
            <a:endParaRPr lang="en-NL" dirty="0"/>
          </a:p>
        </p:txBody>
      </p:sp>
      <p:sp>
        <p:nvSpPr>
          <p:cNvPr id="3" name="Text Placeholder 2">
            <a:extLst>
              <a:ext uri="{FF2B5EF4-FFF2-40B4-BE49-F238E27FC236}">
                <a16:creationId xmlns:a16="http://schemas.microsoft.com/office/drawing/2014/main" id="{2B3093FD-932A-4091-A7ED-5FED5014B495}"/>
              </a:ext>
            </a:extLst>
          </p:cNvPr>
          <p:cNvSpPr>
            <a:spLocks noGrp="1"/>
          </p:cNvSpPr>
          <p:nvPr>
            <p:ph type="body" idx="1"/>
          </p:nvPr>
        </p:nvSpPr>
        <p:spPr>
          <a:xfrm>
            <a:off x="1269530" y="1381419"/>
            <a:ext cx="4629085" cy="823912"/>
          </a:xfrm>
        </p:spPr>
        <p:txBody>
          <a:bodyPr>
            <a:normAutofit fontScale="92500" lnSpcReduction="20000"/>
          </a:bodyPr>
          <a:lstStyle/>
          <a:p>
            <a:r>
              <a:rPr lang="en-US" sz="1800" dirty="0">
                <a:latin typeface="Avenir Next LT Pro (Body)"/>
              </a:rPr>
              <a:t>Histograms:  </a:t>
            </a:r>
            <a:r>
              <a:rPr lang="en-US" sz="1300" dirty="0">
                <a:latin typeface="Avenir Next LT Pro (Body)"/>
              </a:rPr>
              <a:t>Number of pedestrians, cyclist, people and vehicles per accident</a:t>
            </a:r>
            <a:endParaRPr lang="en-US" sz="1400" dirty="0">
              <a:latin typeface="Avenir Next LT Pro (Body)"/>
            </a:endParaRPr>
          </a:p>
          <a:p>
            <a:r>
              <a:rPr lang="en-US" sz="1600" dirty="0">
                <a:latin typeface="Avenir Next LT Pro (Body)"/>
              </a:rPr>
              <a:t>Density map:   </a:t>
            </a:r>
            <a:r>
              <a:rPr lang="en-US" sz="1200" dirty="0">
                <a:latin typeface="Avenir Next LT Pro (Body)"/>
              </a:rPr>
              <a:t>Accidents location</a:t>
            </a:r>
            <a:endParaRPr lang="en-NL" sz="1200" dirty="0">
              <a:latin typeface="Avenir Next LT Pro (Body)"/>
            </a:endParaRPr>
          </a:p>
        </p:txBody>
      </p:sp>
      <p:sp>
        <p:nvSpPr>
          <p:cNvPr id="5" name="Text Placeholder 4">
            <a:extLst>
              <a:ext uri="{FF2B5EF4-FFF2-40B4-BE49-F238E27FC236}">
                <a16:creationId xmlns:a16="http://schemas.microsoft.com/office/drawing/2014/main" id="{CCC579CD-7A06-4654-A31F-E7694DE4C3B1}"/>
              </a:ext>
            </a:extLst>
          </p:cNvPr>
          <p:cNvSpPr>
            <a:spLocks noGrp="1"/>
          </p:cNvSpPr>
          <p:nvPr>
            <p:ph type="body" sz="quarter" idx="3"/>
          </p:nvPr>
        </p:nvSpPr>
        <p:spPr>
          <a:xfrm>
            <a:off x="6344814" y="1485544"/>
            <a:ext cx="5010572" cy="823912"/>
          </a:xfrm>
        </p:spPr>
        <p:txBody>
          <a:bodyPr>
            <a:normAutofit fontScale="92500" lnSpcReduction="20000"/>
          </a:bodyPr>
          <a:lstStyle/>
          <a:p>
            <a:r>
              <a:rPr lang="en-US" sz="2000" dirty="0"/>
              <a:t>Analysis outcome</a:t>
            </a:r>
          </a:p>
        </p:txBody>
      </p:sp>
      <p:sp>
        <p:nvSpPr>
          <p:cNvPr id="6" name="Content Placeholder 5">
            <a:extLst>
              <a:ext uri="{FF2B5EF4-FFF2-40B4-BE49-F238E27FC236}">
                <a16:creationId xmlns:a16="http://schemas.microsoft.com/office/drawing/2014/main" id="{F5DF0D08-6C1B-4C1A-9E1B-801E91CD7C5B}"/>
              </a:ext>
            </a:extLst>
          </p:cNvPr>
          <p:cNvSpPr>
            <a:spLocks noGrp="1"/>
          </p:cNvSpPr>
          <p:nvPr>
            <p:ph sz="quarter" idx="4"/>
          </p:nvPr>
        </p:nvSpPr>
        <p:spPr/>
        <p:txBody>
          <a:bodyPr>
            <a:normAutofit/>
          </a:bodyPr>
          <a:lstStyle/>
          <a:p>
            <a:pPr marL="0" indent="0">
              <a:buNone/>
            </a:pPr>
            <a:endParaRPr lang="en-US" sz="2400" dirty="0">
              <a:latin typeface="Avenir Next LT Pro (Body)"/>
            </a:endParaRPr>
          </a:p>
          <a:p>
            <a:pPr algn="just"/>
            <a:r>
              <a:rPr lang="en-US" sz="1800" dirty="0">
                <a:latin typeface="Avenir Next LT Pro (Body)"/>
              </a:rPr>
              <a:t>Low variability: most samples concentrate around very few different  values </a:t>
            </a:r>
          </a:p>
          <a:p>
            <a:pPr algn="just"/>
            <a:r>
              <a:rPr lang="en-US" sz="1800" dirty="0">
                <a:latin typeface="Avenir Next LT Pro (Body)"/>
              </a:rPr>
              <a:t>Will  not provide too much new information in order to predict  an accident as they will act more as a constant factor</a:t>
            </a:r>
          </a:p>
          <a:p>
            <a:pPr algn="just"/>
            <a:r>
              <a:rPr lang="en-US" sz="1800" dirty="0">
                <a:latin typeface="Avenir Next LT Pro (Body)"/>
              </a:rPr>
              <a:t>Low correlation (below 0.5) among them and towards the dependent variable</a:t>
            </a:r>
          </a:p>
          <a:p>
            <a:pPr marL="0" indent="0">
              <a:buNone/>
            </a:pPr>
            <a:endParaRPr lang="en-US" dirty="0"/>
          </a:p>
          <a:p>
            <a:pPr marL="0" indent="0">
              <a:buNone/>
            </a:pPr>
            <a:endParaRPr lang="en-NL" dirty="0"/>
          </a:p>
        </p:txBody>
      </p:sp>
      <p:pic>
        <p:nvPicPr>
          <p:cNvPr id="21" name="Content Placeholder 20">
            <a:extLst>
              <a:ext uri="{FF2B5EF4-FFF2-40B4-BE49-F238E27FC236}">
                <a16:creationId xmlns:a16="http://schemas.microsoft.com/office/drawing/2014/main" id="{2385C5F7-CD81-4FBA-953D-7BBC7BBF4C25}"/>
              </a:ext>
            </a:extLst>
          </p:cNvPr>
          <p:cNvPicPr>
            <a:picLocks noGrp="1"/>
          </p:cNvPicPr>
          <p:nvPr>
            <p:ph sz="half" idx="2"/>
          </p:nvPr>
        </p:nvPicPr>
        <p:blipFill>
          <a:blip r:embed="rId2"/>
          <a:stretch>
            <a:fillRect/>
          </a:stretch>
        </p:blipFill>
        <p:spPr>
          <a:xfrm>
            <a:off x="3572075" y="4286151"/>
            <a:ext cx="2120022" cy="2115987"/>
          </a:xfrm>
          <a:prstGeom prst="rect">
            <a:avLst/>
          </a:prstGeom>
        </p:spPr>
      </p:pic>
      <p:pic>
        <p:nvPicPr>
          <p:cNvPr id="23" name="Picture 22">
            <a:extLst>
              <a:ext uri="{FF2B5EF4-FFF2-40B4-BE49-F238E27FC236}">
                <a16:creationId xmlns:a16="http://schemas.microsoft.com/office/drawing/2014/main" id="{F53269B4-DB2D-4802-9F31-51C7506D8A85}"/>
              </a:ext>
            </a:extLst>
          </p:cNvPr>
          <p:cNvPicPr/>
          <p:nvPr/>
        </p:nvPicPr>
        <p:blipFill>
          <a:blip r:embed="rId3"/>
          <a:stretch>
            <a:fillRect/>
          </a:stretch>
        </p:blipFill>
        <p:spPr>
          <a:xfrm>
            <a:off x="1269530" y="4300050"/>
            <a:ext cx="1608747" cy="1945087"/>
          </a:xfrm>
          <a:prstGeom prst="rect">
            <a:avLst/>
          </a:prstGeom>
        </p:spPr>
      </p:pic>
      <p:pic>
        <p:nvPicPr>
          <p:cNvPr id="25" name="Picture 24">
            <a:extLst>
              <a:ext uri="{FF2B5EF4-FFF2-40B4-BE49-F238E27FC236}">
                <a16:creationId xmlns:a16="http://schemas.microsoft.com/office/drawing/2014/main" id="{C4567F67-1CA8-471F-A1ED-E8270C414B74}"/>
              </a:ext>
            </a:extLst>
          </p:cNvPr>
          <p:cNvPicPr>
            <a:picLocks noChangeAspect="1"/>
          </p:cNvPicPr>
          <p:nvPr/>
        </p:nvPicPr>
        <p:blipFill>
          <a:blip r:embed="rId4"/>
          <a:stretch>
            <a:fillRect/>
          </a:stretch>
        </p:blipFill>
        <p:spPr>
          <a:xfrm>
            <a:off x="567034" y="2205331"/>
            <a:ext cx="5331581" cy="2094719"/>
          </a:xfrm>
          <a:prstGeom prst="rect">
            <a:avLst/>
          </a:prstGeom>
        </p:spPr>
      </p:pic>
    </p:spTree>
    <p:extLst>
      <p:ext uri="{BB962C8B-B14F-4D97-AF65-F5344CB8AC3E}">
        <p14:creationId xmlns:p14="http://schemas.microsoft.com/office/powerpoint/2010/main" val="319065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8256-61A4-41BA-896D-9F572A5570AE}"/>
              </a:ext>
            </a:extLst>
          </p:cNvPr>
          <p:cNvSpPr>
            <a:spLocks noGrp="1"/>
          </p:cNvSpPr>
          <p:nvPr>
            <p:ph type="title"/>
          </p:nvPr>
        </p:nvSpPr>
        <p:spPr/>
        <p:txBody>
          <a:bodyPr/>
          <a:lstStyle/>
          <a:p>
            <a:r>
              <a:rPr lang="en-GB" sz="3200" dirty="0"/>
              <a:t>Exploratory analysis</a:t>
            </a:r>
            <a:r>
              <a:rPr lang="en-US" dirty="0"/>
              <a:t>– Categorical variables</a:t>
            </a:r>
            <a:endParaRPr lang="en-NL" dirty="0"/>
          </a:p>
        </p:txBody>
      </p:sp>
      <p:sp>
        <p:nvSpPr>
          <p:cNvPr id="3" name="Content Placeholder 2">
            <a:extLst>
              <a:ext uri="{FF2B5EF4-FFF2-40B4-BE49-F238E27FC236}">
                <a16:creationId xmlns:a16="http://schemas.microsoft.com/office/drawing/2014/main" id="{17549E79-FE0F-4009-99F2-1D2741E52119}"/>
              </a:ext>
            </a:extLst>
          </p:cNvPr>
          <p:cNvSpPr>
            <a:spLocks noGrp="1"/>
          </p:cNvSpPr>
          <p:nvPr>
            <p:ph sz="half" idx="1"/>
          </p:nvPr>
        </p:nvSpPr>
        <p:spPr/>
        <p:txBody>
          <a:bodyPr/>
          <a:lstStyle/>
          <a:p>
            <a:r>
              <a:rPr lang="en-US" sz="1800" dirty="0"/>
              <a:t>Weather</a:t>
            </a:r>
          </a:p>
          <a:p>
            <a:r>
              <a:rPr lang="en-US" dirty="0"/>
              <a:t> </a:t>
            </a:r>
          </a:p>
          <a:p>
            <a:pPr marL="0" indent="0">
              <a:buNone/>
            </a:pPr>
            <a:endParaRPr lang="en-NL" dirty="0"/>
          </a:p>
        </p:txBody>
      </p:sp>
      <p:pic>
        <p:nvPicPr>
          <p:cNvPr id="5" name="Content Placeholder 10">
            <a:extLst>
              <a:ext uri="{FF2B5EF4-FFF2-40B4-BE49-F238E27FC236}">
                <a16:creationId xmlns:a16="http://schemas.microsoft.com/office/drawing/2014/main" id="{CF14F498-46F4-416A-9AD5-AE42DFEA3294}"/>
              </a:ext>
            </a:extLst>
          </p:cNvPr>
          <p:cNvPicPr>
            <a:picLocks/>
          </p:cNvPicPr>
          <p:nvPr/>
        </p:nvPicPr>
        <p:blipFill>
          <a:blip r:embed="rId2"/>
          <a:stretch>
            <a:fillRect/>
          </a:stretch>
        </p:blipFill>
        <p:spPr>
          <a:xfrm>
            <a:off x="0" y="2474128"/>
            <a:ext cx="5872480" cy="3596639"/>
          </a:xfrm>
          <a:prstGeom prst="rect">
            <a:avLst/>
          </a:prstGeom>
        </p:spPr>
      </p:pic>
      <p:sp>
        <p:nvSpPr>
          <p:cNvPr id="13" name="Content Placeholder 12">
            <a:extLst>
              <a:ext uri="{FF2B5EF4-FFF2-40B4-BE49-F238E27FC236}">
                <a16:creationId xmlns:a16="http://schemas.microsoft.com/office/drawing/2014/main" id="{0F664282-101C-4B1A-900C-722C1D6DFABF}"/>
              </a:ext>
            </a:extLst>
          </p:cNvPr>
          <p:cNvSpPr>
            <a:spLocks noGrp="1"/>
          </p:cNvSpPr>
          <p:nvPr>
            <p:ph sz="half" idx="2"/>
          </p:nvPr>
        </p:nvSpPr>
        <p:spPr/>
        <p:txBody>
          <a:bodyPr/>
          <a:lstStyle/>
          <a:p>
            <a:r>
              <a:rPr lang="en-US" sz="1800" dirty="0"/>
              <a:t>Lighting conditions</a:t>
            </a:r>
          </a:p>
          <a:p>
            <a:endParaRPr lang="en-NL" dirty="0"/>
          </a:p>
        </p:txBody>
      </p:sp>
      <p:pic>
        <p:nvPicPr>
          <p:cNvPr id="16" name="Picture 15">
            <a:extLst>
              <a:ext uri="{FF2B5EF4-FFF2-40B4-BE49-F238E27FC236}">
                <a16:creationId xmlns:a16="http://schemas.microsoft.com/office/drawing/2014/main" id="{E19BFCEE-AE9F-402F-93E3-EAA438055722}"/>
              </a:ext>
            </a:extLst>
          </p:cNvPr>
          <p:cNvPicPr/>
          <p:nvPr/>
        </p:nvPicPr>
        <p:blipFill>
          <a:blip r:embed="rId3"/>
          <a:stretch>
            <a:fillRect/>
          </a:stretch>
        </p:blipFill>
        <p:spPr>
          <a:xfrm>
            <a:off x="6019800" y="2448252"/>
            <a:ext cx="6131560" cy="3439468"/>
          </a:xfrm>
          <a:prstGeom prst="rect">
            <a:avLst/>
          </a:prstGeom>
        </p:spPr>
      </p:pic>
    </p:spTree>
    <p:extLst>
      <p:ext uri="{BB962C8B-B14F-4D97-AF65-F5344CB8AC3E}">
        <p14:creationId xmlns:p14="http://schemas.microsoft.com/office/powerpoint/2010/main" val="4146682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8256-61A4-41BA-896D-9F572A5570AE}"/>
              </a:ext>
            </a:extLst>
          </p:cNvPr>
          <p:cNvSpPr>
            <a:spLocks noGrp="1"/>
          </p:cNvSpPr>
          <p:nvPr>
            <p:ph type="title"/>
          </p:nvPr>
        </p:nvSpPr>
        <p:spPr/>
        <p:txBody>
          <a:bodyPr/>
          <a:lstStyle/>
          <a:p>
            <a:r>
              <a:rPr lang="en-GB" sz="3200" dirty="0"/>
              <a:t>Exploratory analysis</a:t>
            </a:r>
            <a:r>
              <a:rPr lang="en-US" dirty="0"/>
              <a:t>– Categorical variables</a:t>
            </a:r>
            <a:endParaRPr lang="en-NL" dirty="0"/>
          </a:p>
        </p:txBody>
      </p:sp>
      <p:sp>
        <p:nvSpPr>
          <p:cNvPr id="3" name="Content Placeholder 2">
            <a:extLst>
              <a:ext uri="{FF2B5EF4-FFF2-40B4-BE49-F238E27FC236}">
                <a16:creationId xmlns:a16="http://schemas.microsoft.com/office/drawing/2014/main" id="{17549E79-FE0F-4009-99F2-1D2741E52119}"/>
              </a:ext>
            </a:extLst>
          </p:cNvPr>
          <p:cNvSpPr>
            <a:spLocks noGrp="1"/>
          </p:cNvSpPr>
          <p:nvPr>
            <p:ph sz="half" idx="1"/>
          </p:nvPr>
        </p:nvSpPr>
        <p:spPr/>
        <p:txBody>
          <a:bodyPr/>
          <a:lstStyle/>
          <a:p>
            <a:r>
              <a:rPr lang="en-US" sz="1800" dirty="0"/>
              <a:t>Type of Address </a:t>
            </a:r>
          </a:p>
          <a:p>
            <a:pPr marL="0" indent="0">
              <a:buNone/>
            </a:pPr>
            <a:endParaRPr lang="en-NL" dirty="0"/>
          </a:p>
        </p:txBody>
      </p:sp>
      <p:sp>
        <p:nvSpPr>
          <p:cNvPr id="13" name="Content Placeholder 12">
            <a:extLst>
              <a:ext uri="{FF2B5EF4-FFF2-40B4-BE49-F238E27FC236}">
                <a16:creationId xmlns:a16="http://schemas.microsoft.com/office/drawing/2014/main" id="{0F664282-101C-4B1A-900C-722C1D6DFABF}"/>
              </a:ext>
            </a:extLst>
          </p:cNvPr>
          <p:cNvSpPr>
            <a:spLocks noGrp="1"/>
          </p:cNvSpPr>
          <p:nvPr>
            <p:ph sz="half" idx="2"/>
          </p:nvPr>
        </p:nvSpPr>
        <p:spPr/>
        <p:txBody>
          <a:bodyPr/>
          <a:lstStyle/>
          <a:p>
            <a:r>
              <a:rPr lang="en-US" sz="1800" dirty="0"/>
              <a:t>Road condition</a:t>
            </a:r>
          </a:p>
          <a:p>
            <a:endParaRPr lang="en-NL" dirty="0"/>
          </a:p>
        </p:txBody>
      </p:sp>
      <p:pic>
        <p:nvPicPr>
          <p:cNvPr id="7" name="Picture 6">
            <a:extLst>
              <a:ext uri="{FF2B5EF4-FFF2-40B4-BE49-F238E27FC236}">
                <a16:creationId xmlns:a16="http://schemas.microsoft.com/office/drawing/2014/main" id="{A3E136C0-F7F5-44A4-8E94-6F42ED28E608}"/>
              </a:ext>
            </a:extLst>
          </p:cNvPr>
          <p:cNvPicPr/>
          <p:nvPr/>
        </p:nvPicPr>
        <p:blipFill>
          <a:blip r:embed="rId2"/>
          <a:stretch>
            <a:fillRect/>
          </a:stretch>
        </p:blipFill>
        <p:spPr>
          <a:xfrm>
            <a:off x="762634" y="2641282"/>
            <a:ext cx="4622165" cy="3068638"/>
          </a:xfrm>
          <a:prstGeom prst="rect">
            <a:avLst/>
          </a:prstGeom>
        </p:spPr>
      </p:pic>
      <p:pic>
        <p:nvPicPr>
          <p:cNvPr id="9" name="Picture 8">
            <a:extLst>
              <a:ext uri="{FF2B5EF4-FFF2-40B4-BE49-F238E27FC236}">
                <a16:creationId xmlns:a16="http://schemas.microsoft.com/office/drawing/2014/main" id="{C5DEA410-8E18-4C1B-BCC6-976FC442CB85}"/>
              </a:ext>
            </a:extLst>
          </p:cNvPr>
          <p:cNvPicPr/>
          <p:nvPr/>
        </p:nvPicPr>
        <p:blipFill>
          <a:blip r:embed="rId3"/>
          <a:stretch>
            <a:fillRect/>
          </a:stretch>
        </p:blipFill>
        <p:spPr>
          <a:xfrm>
            <a:off x="5431154" y="2415222"/>
            <a:ext cx="6496685" cy="3482658"/>
          </a:xfrm>
          <a:prstGeom prst="rect">
            <a:avLst/>
          </a:prstGeom>
        </p:spPr>
      </p:pic>
    </p:spTree>
    <p:extLst>
      <p:ext uri="{BB962C8B-B14F-4D97-AF65-F5344CB8AC3E}">
        <p14:creationId xmlns:p14="http://schemas.microsoft.com/office/powerpoint/2010/main" val="30162161"/>
      </p:ext>
    </p:extLst>
  </p:cSld>
  <p:clrMapOvr>
    <a:masterClrMapping/>
  </p:clrMapOvr>
</p:sld>
</file>

<file path=ppt/theme/theme1.xml><?xml version="1.0" encoding="utf-8"?>
<a:theme xmlns:a="http://schemas.openxmlformats.org/drawingml/2006/main" name="GradientRiseVTI">
  <a:themeElements>
    <a:clrScheme name="Custom 5">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0</TotalTime>
  <Words>799</Words>
  <Application>Microsoft Office PowerPoint</Application>
  <PresentationFormat>Widescreen</PresentationFormat>
  <Paragraphs>176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Avenir Next LT Pro</vt:lpstr>
      <vt:lpstr>Avenir Next LT Pro (Body)</vt:lpstr>
      <vt:lpstr>Avenir Next LT Pro (Headings)</vt:lpstr>
      <vt:lpstr>Georgia</vt:lpstr>
      <vt:lpstr>Wingdings</vt:lpstr>
      <vt:lpstr>GradientRiseVTI</vt:lpstr>
      <vt:lpstr>SEATTLE Accidents Prediction project</vt:lpstr>
      <vt:lpstr>Project Background</vt:lpstr>
      <vt:lpstr>Project Objectives</vt:lpstr>
      <vt:lpstr>Project Phases</vt:lpstr>
      <vt:lpstr>Data at a Glance</vt:lpstr>
      <vt:lpstr>Data CLEANSING</vt:lpstr>
      <vt:lpstr>Exploratory analysis Numerical variables</vt:lpstr>
      <vt:lpstr>Exploratory analysis– Categorical variables</vt:lpstr>
      <vt:lpstr>Exploratory analysis– Categorical variables</vt:lpstr>
      <vt:lpstr>Exploratory analysis– Categorical variables</vt:lpstr>
      <vt:lpstr>Prepare data for Machine learning algorithms</vt:lpstr>
      <vt:lpstr>Simulation- models </vt:lpstr>
      <vt:lpstr>Simulation training- test and Models Parameters </vt:lpstr>
      <vt:lpstr>Results</vt:lpstr>
      <vt:lpstr>CONCLUSIONS</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SEATTLE Accidents Prediction project</dc:title>
  <dc:creator>oscaryiris2019@outlook.com</dc:creator>
  <cp:lastModifiedBy>oscaryiris2019@outlook.com</cp:lastModifiedBy>
  <cp:revision>19</cp:revision>
  <dcterms:created xsi:type="dcterms:W3CDTF">2020-10-15T16:32:52Z</dcterms:created>
  <dcterms:modified xsi:type="dcterms:W3CDTF">2020-10-18T12:12:45Z</dcterms:modified>
</cp:coreProperties>
</file>