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1.png" ContentType="image/png"/>
  <Override PartName="/ppt/media/image2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38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405720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412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228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4056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228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4056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488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412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720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15412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57228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64056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0400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57228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64056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488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412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440" y="0"/>
            <a:ext cx="10080720" cy="221400"/>
          </a:xfrm>
          <a:custGeom>
            <a:avLst/>
            <a:gdLst/>
            <a:ahLst/>
            <a:rect l="l" t="t" r="r" b="b"/>
            <a:pathLst>
              <a:path w="10081260" h="22225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0" y="148590"/>
                </a:lnTo>
                <a:lnTo>
                  <a:pt x="0" y="222250"/>
                </a:lnTo>
                <a:lnTo>
                  <a:pt x="10081260" y="222250"/>
                </a:lnTo>
                <a:lnTo>
                  <a:pt x="10081260" y="14859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1440" y="22104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1440" y="2959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-1440" y="36972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-1440" y="44460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-1440" y="51804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-1440" y="59184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-1440" y="6667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-1440" y="7405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-1440" y="81396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-1440" y="88884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-1440" y="9626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-1440" y="10375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-1440" y="11113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-1440" y="118476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-1440" y="126000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-1440" y="13334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-1440" y="14083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-1440" y="14821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-1440" y="15559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-1440" y="16308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-1440" y="17042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-1440" y="17791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-1440" y="18529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-1440" y="19267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-1440" y="20016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-1440" y="20750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-1440" y="215028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-1440" y="22237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-1440" y="22975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-1440" y="23724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-1440" y="24458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-1440" y="252108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-1440" y="25945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-1440" y="26683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-1440" y="27432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-1440" y="281700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-1440" y="289188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-1440" y="29653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-1440" y="30391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-1440" y="31140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-1440" y="31878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-1440" y="326124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-1440" y="33361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-1440" y="340992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-1440" y="34848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-1440" y="35586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-1440" y="363204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-1440" y="370728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50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C" sz="4400" spc="-1" strike="noStrike">
                <a:latin typeface="Arial"/>
              </a:rPr>
              <a:t>Click to edit the title text format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50" name="PlaceHolder 51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3200" spc="-1" strike="noStrike">
                <a:latin typeface="Arial"/>
              </a:rPr>
              <a:t>Click to edit the outline text format</a:t>
            </a:r>
            <a:endParaRPr b="0" lang="es-EC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800" spc="-1" strike="noStrike">
                <a:latin typeface="Arial"/>
              </a:rPr>
              <a:t>Second Outline Level</a:t>
            </a:r>
            <a:endParaRPr b="0" lang="es-EC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400" spc="-1" strike="noStrike">
                <a:latin typeface="Arial"/>
              </a:rPr>
              <a:t>Third Outline Level</a:t>
            </a:r>
            <a:endParaRPr b="0" lang="es-EC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000" spc="-1" strike="noStrike">
                <a:latin typeface="Arial"/>
              </a:rPr>
              <a:t>Fourth Outline Level</a:t>
            </a:r>
            <a:endParaRPr b="0" lang="es-EC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Fifth Outline Level</a:t>
            </a:r>
            <a:endParaRPr b="0" lang="es-EC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Sixth Outline Level</a:t>
            </a:r>
            <a:endParaRPr b="0" lang="es-EC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Seventh Outline Level</a:t>
            </a:r>
            <a:endParaRPr b="0" lang="es-EC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1440" y="0"/>
            <a:ext cx="10080720" cy="221400"/>
          </a:xfrm>
          <a:custGeom>
            <a:avLst/>
            <a:gdLst/>
            <a:ahLst/>
            <a:rect l="l" t="t" r="r" b="b"/>
            <a:pathLst>
              <a:path w="10081260" h="22225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0" y="148590"/>
                </a:lnTo>
                <a:lnTo>
                  <a:pt x="0" y="222250"/>
                </a:lnTo>
                <a:lnTo>
                  <a:pt x="10081260" y="222250"/>
                </a:lnTo>
                <a:lnTo>
                  <a:pt x="10081260" y="14859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-1440" y="22104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-1440" y="2959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-1440" y="36972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-1440" y="44460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-1440" y="51804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>
            <a:off x="-1440" y="59184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-1440" y="6667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-1440" y="7405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0"/>
          <p:cNvSpPr/>
          <p:nvPr/>
        </p:nvSpPr>
        <p:spPr>
          <a:xfrm>
            <a:off x="-1440" y="81396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1"/>
          <p:cNvSpPr/>
          <p:nvPr/>
        </p:nvSpPr>
        <p:spPr>
          <a:xfrm>
            <a:off x="-1440" y="88884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2"/>
          <p:cNvSpPr/>
          <p:nvPr/>
        </p:nvSpPr>
        <p:spPr>
          <a:xfrm>
            <a:off x="-1440" y="9626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>
            <a:off x="-1440" y="10375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4"/>
          <p:cNvSpPr/>
          <p:nvPr/>
        </p:nvSpPr>
        <p:spPr>
          <a:xfrm>
            <a:off x="-1440" y="11113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5"/>
          <p:cNvSpPr/>
          <p:nvPr/>
        </p:nvSpPr>
        <p:spPr>
          <a:xfrm>
            <a:off x="-1440" y="118476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6"/>
          <p:cNvSpPr/>
          <p:nvPr/>
        </p:nvSpPr>
        <p:spPr>
          <a:xfrm>
            <a:off x="-1440" y="126000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7"/>
          <p:cNvSpPr/>
          <p:nvPr/>
        </p:nvSpPr>
        <p:spPr>
          <a:xfrm>
            <a:off x="-1440" y="13334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8"/>
          <p:cNvSpPr/>
          <p:nvPr/>
        </p:nvSpPr>
        <p:spPr>
          <a:xfrm>
            <a:off x="-1440" y="14083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9"/>
          <p:cNvSpPr/>
          <p:nvPr/>
        </p:nvSpPr>
        <p:spPr>
          <a:xfrm>
            <a:off x="-1440" y="1482120"/>
            <a:ext cx="10080720" cy="73080"/>
          </a:xfrm>
          <a:custGeom>
            <a:avLst/>
            <a:gdLst/>
            <a:ah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0"/>
          <p:cNvSpPr/>
          <p:nvPr/>
        </p:nvSpPr>
        <p:spPr>
          <a:xfrm>
            <a:off x="-1440" y="15559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1"/>
          <p:cNvSpPr/>
          <p:nvPr/>
        </p:nvSpPr>
        <p:spPr>
          <a:xfrm>
            <a:off x="-1440" y="16308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2"/>
          <p:cNvSpPr/>
          <p:nvPr/>
        </p:nvSpPr>
        <p:spPr>
          <a:xfrm>
            <a:off x="-1440" y="17042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3"/>
          <p:cNvSpPr/>
          <p:nvPr/>
        </p:nvSpPr>
        <p:spPr>
          <a:xfrm>
            <a:off x="-1440" y="17791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4"/>
          <p:cNvSpPr/>
          <p:nvPr/>
        </p:nvSpPr>
        <p:spPr>
          <a:xfrm>
            <a:off x="-1440" y="18529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5"/>
          <p:cNvSpPr/>
          <p:nvPr/>
        </p:nvSpPr>
        <p:spPr>
          <a:xfrm>
            <a:off x="-1440" y="19267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6"/>
          <p:cNvSpPr/>
          <p:nvPr/>
        </p:nvSpPr>
        <p:spPr>
          <a:xfrm>
            <a:off x="-1440" y="20016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7"/>
          <p:cNvSpPr/>
          <p:nvPr/>
        </p:nvSpPr>
        <p:spPr>
          <a:xfrm>
            <a:off x="-1440" y="20750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8"/>
          <p:cNvSpPr/>
          <p:nvPr/>
        </p:nvSpPr>
        <p:spPr>
          <a:xfrm>
            <a:off x="-1440" y="215028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9"/>
          <p:cNvSpPr/>
          <p:nvPr/>
        </p:nvSpPr>
        <p:spPr>
          <a:xfrm>
            <a:off x="-1440" y="22237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0"/>
          <p:cNvSpPr/>
          <p:nvPr/>
        </p:nvSpPr>
        <p:spPr>
          <a:xfrm>
            <a:off x="-1440" y="22975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30"/>
                </a:lnTo>
                <a:lnTo>
                  <a:pt x="10081260" y="7493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1"/>
          <p:cNvSpPr/>
          <p:nvPr/>
        </p:nvSpPr>
        <p:spPr>
          <a:xfrm>
            <a:off x="-1440" y="23724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2"/>
          <p:cNvSpPr/>
          <p:nvPr/>
        </p:nvSpPr>
        <p:spPr>
          <a:xfrm>
            <a:off x="-1440" y="244584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3"/>
          <p:cNvSpPr/>
          <p:nvPr/>
        </p:nvSpPr>
        <p:spPr>
          <a:xfrm>
            <a:off x="-1440" y="252108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4"/>
          <p:cNvSpPr/>
          <p:nvPr/>
        </p:nvSpPr>
        <p:spPr>
          <a:xfrm>
            <a:off x="-1440" y="25945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5"/>
          <p:cNvSpPr/>
          <p:nvPr/>
        </p:nvSpPr>
        <p:spPr>
          <a:xfrm>
            <a:off x="-1440" y="26683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6"/>
          <p:cNvSpPr/>
          <p:nvPr/>
        </p:nvSpPr>
        <p:spPr>
          <a:xfrm>
            <a:off x="-1440" y="27432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7"/>
          <p:cNvSpPr/>
          <p:nvPr/>
        </p:nvSpPr>
        <p:spPr>
          <a:xfrm>
            <a:off x="-1440" y="281700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8"/>
          <p:cNvSpPr/>
          <p:nvPr/>
        </p:nvSpPr>
        <p:spPr>
          <a:xfrm>
            <a:off x="-1440" y="289188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9"/>
          <p:cNvSpPr/>
          <p:nvPr/>
        </p:nvSpPr>
        <p:spPr>
          <a:xfrm>
            <a:off x="-1440" y="29653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0"/>
          <p:cNvSpPr/>
          <p:nvPr/>
        </p:nvSpPr>
        <p:spPr>
          <a:xfrm>
            <a:off x="-1440" y="3039120"/>
            <a:ext cx="10080720" cy="74160"/>
          </a:xfrm>
          <a:custGeom>
            <a:avLst/>
            <a:gdLst/>
            <a:ahLst/>
            <a:rect l="l" t="t" r="r" b="b"/>
            <a:pathLst>
              <a:path w="10081260" h="74930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1"/>
          <p:cNvSpPr/>
          <p:nvPr/>
        </p:nvSpPr>
        <p:spPr>
          <a:xfrm>
            <a:off x="-1440" y="31140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2"/>
          <p:cNvSpPr/>
          <p:nvPr/>
        </p:nvSpPr>
        <p:spPr>
          <a:xfrm>
            <a:off x="-1440" y="31878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3"/>
          <p:cNvSpPr/>
          <p:nvPr/>
        </p:nvSpPr>
        <p:spPr>
          <a:xfrm>
            <a:off x="-1440" y="326124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4"/>
          <p:cNvSpPr/>
          <p:nvPr/>
        </p:nvSpPr>
        <p:spPr>
          <a:xfrm>
            <a:off x="-1440" y="333612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5"/>
          <p:cNvSpPr/>
          <p:nvPr/>
        </p:nvSpPr>
        <p:spPr>
          <a:xfrm>
            <a:off x="-1440" y="340992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6"/>
          <p:cNvSpPr/>
          <p:nvPr/>
        </p:nvSpPr>
        <p:spPr>
          <a:xfrm>
            <a:off x="-1440" y="34848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7"/>
          <p:cNvSpPr/>
          <p:nvPr/>
        </p:nvSpPr>
        <p:spPr>
          <a:xfrm>
            <a:off x="-1440" y="355860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8"/>
          <p:cNvSpPr/>
          <p:nvPr/>
        </p:nvSpPr>
        <p:spPr>
          <a:xfrm>
            <a:off x="-1440" y="3632040"/>
            <a:ext cx="10080720" cy="74160"/>
          </a:xfrm>
          <a:custGeom>
            <a:avLst/>
            <a:gdLst/>
            <a:ahLst/>
            <a:rect l="l" t="t" r="r" b="b"/>
            <a:pathLst>
              <a:path w="10081260" h="74929">
                <a:moveTo>
                  <a:pt x="10081260" y="0"/>
                </a:moveTo>
                <a:lnTo>
                  <a:pt x="0" y="0"/>
                </a:lnTo>
                <a:lnTo>
                  <a:pt x="0" y="74929"/>
                </a:lnTo>
                <a:lnTo>
                  <a:pt x="10081260" y="74929"/>
                </a:lnTo>
                <a:lnTo>
                  <a:pt x="10081260" y="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9"/>
          <p:cNvSpPr/>
          <p:nvPr/>
        </p:nvSpPr>
        <p:spPr>
          <a:xfrm>
            <a:off x="-1440" y="3707280"/>
            <a:ext cx="10080720" cy="73080"/>
          </a:xfrm>
          <a:custGeom>
            <a:avLst/>
            <a:gdLst/>
            <a:ahLst/>
            <a:rect l="l" t="t" r="r" b="b"/>
            <a:pathLst>
              <a:path w="10081260" h="73660">
                <a:moveTo>
                  <a:pt x="10081260" y="0"/>
                </a:moveTo>
                <a:lnTo>
                  <a:pt x="0" y="0"/>
                </a:lnTo>
                <a:lnTo>
                  <a:pt x="0" y="73660"/>
                </a:lnTo>
                <a:lnTo>
                  <a:pt x="10081260" y="73660"/>
                </a:lnTo>
                <a:lnTo>
                  <a:pt x="1008126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50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C" sz="4400" spc="-1" strike="noStrike">
                <a:latin typeface="Arial"/>
              </a:rPr>
              <a:t>Click to edit the title text format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37" name="PlaceHolder 51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3200" spc="-1" strike="noStrike">
                <a:latin typeface="Arial"/>
              </a:rPr>
              <a:t>Click to edit the outline text format</a:t>
            </a:r>
            <a:endParaRPr b="0" lang="es-EC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800" spc="-1" strike="noStrike">
                <a:latin typeface="Arial"/>
              </a:rPr>
              <a:t>Second Outline Level</a:t>
            </a:r>
            <a:endParaRPr b="0" lang="es-EC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400" spc="-1" strike="noStrike">
                <a:latin typeface="Arial"/>
              </a:rPr>
              <a:t>Third Outline Level</a:t>
            </a:r>
            <a:endParaRPr b="0" lang="es-EC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000" spc="-1" strike="noStrike">
                <a:latin typeface="Arial"/>
              </a:rPr>
              <a:t>Fourth Outline Level</a:t>
            </a:r>
            <a:endParaRPr b="0" lang="es-EC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Fifth Outline Level</a:t>
            </a:r>
            <a:endParaRPr b="0" lang="es-EC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Sixth Outline Level</a:t>
            </a:r>
            <a:endParaRPr b="0" lang="es-EC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Seventh Outline Level</a:t>
            </a:r>
            <a:endParaRPr b="0" lang="es-EC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hyperlink" Target="http://www.flickr.com/photos/jfchenier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hostinger.es/tutoriales/comandos-de-git" TargetMode="External"/><Relationship Id="rId2" Type="http://schemas.openxmlformats.org/officeDocument/2006/relationships/hyperlink" Target="https://gcollazo.com/git-tutorial-1-en-espanol/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flickr.com/photos/cayusa" TargetMode="Externa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hyperlink" Target="http://www.flickr.com/photos/marcio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69480" y="555120"/>
            <a:ext cx="94212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G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it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771560" y="2000160"/>
            <a:ext cx="6440760" cy="28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s-EC" sz="3200" spc="-7" strike="noStrike">
                <a:solidFill>
                  <a:srgbClr val="000000"/>
                </a:solidFill>
                <a:latin typeface="Arial"/>
                <a:ea typeface="DejaVu Sans"/>
              </a:rPr>
              <a:t>Introduccion </a:t>
            </a:r>
            <a:r>
              <a:rPr b="0" lang="es-EC" sz="3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s-EC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C" sz="3200" spc="-7" strike="noStrike">
                <a:solidFill>
                  <a:srgbClr val="000000"/>
                </a:solidFill>
                <a:latin typeface="Arial"/>
                <a:ea typeface="DejaVu Sans"/>
              </a:rPr>
              <a:t>Git:</a:t>
            </a:r>
            <a:endParaRPr b="0" lang="es-EC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es-EC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C" sz="3200" spc="-7" strike="noStrike">
                <a:solidFill>
                  <a:srgbClr val="000000"/>
                </a:solidFill>
                <a:latin typeface="Arial"/>
                <a:ea typeface="DejaVu Sans"/>
              </a:rPr>
              <a:t>Un Sistema de control </a:t>
            </a:r>
            <a:r>
              <a:rPr b="0" lang="es-EC" sz="3200" spc="-12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es-EC" sz="3200" spc="-7" strike="noStrike">
                <a:solidFill>
                  <a:srgbClr val="000000"/>
                </a:solidFill>
                <a:latin typeface="Arial"/>
                <a:ea typeface="DejaVu Sans"/>
              </a:rPr>
              <a:t> versiones</a:t>
            </a:r>
            <a:endParaRPr b="0" lang="es-EC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es-EC" sz="3200" spc="-1" strike="noStrike">
              <a:latin typeface="Arial"/>
            </a:endParaRPr>
          </a:p>
          <a:p>
            <a:pPr marL="720" algn="ctr">
              <a:lnSpc>
                <a:spcPct val="100000"/>
              </a:lnSpc>
            </a:pPr>
            <a:endParaRPr b="0" lang="es-EC" sz="32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40"/>
              </a:spcBef>
            </a:pPr>
            <a:r>
              <a:rPr b="0" lang="es-EC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Ing. Diego Quisi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6200" y="457200"/>
            <a:ext cx="2513880" cy="1142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363400" y="555120"/>
            <a:ext cx="53524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¿Cómo</a:t>
            </a:r>
            <a:r>
              <a:rPr b="1" lang="es-EC" sz="4400" spc="-72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funciona?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24772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5571360" y="1725840"/>
            <a:ext cx="374832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ct val="101000"/>
              </a:lnSpc>
              <a:spcBef>
                <a:spcPts val="60"/>
              </a:spcBef>
            </a:pP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Comenzamos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con  </a:t>
            </a:r>
            <a:r>
              <a:rPr b="0" lang="es-EC" sz="3200" spc="-202" strike="noStrike">
                <a:solidFill>
                  <a:srgbClr val="000000"/>
                </a:solidFill>
                <a:latin typeface="Georgia"/>
                <a:ea typeface="DejaVu Sans"/>
              </a:rPr>
              <a:t>nuestro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proyecto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  <a:ea typeface="DejaVu Sans"/>
              </a:rPr>
              <a:t>en </a:t>
            </a:r>
            <a:r>
              <a:rPr b="0" lang="es-EC" sz="3200" spc="-265" strike="noStrike">
                <a:solidFill>
                  <a:srgbClr val="000000"/>
                </a:solidFill>
                <a:latin typeface="Georgia"/>
                <a:ea typeface="DejaVu Sans"/>
              </a:rPr>
              <a:t>un 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repositorio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504360" y="3024000"/>
            <a:ext cx="4426560" cy="2477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363400" y="553680"/>
            <a:ext cx="53524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¿Cómo</a:t>
            </a:r>
            <a:r>
              <a:rPr b="1" lang="es-EC" sz="4400" spc="-72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funciona?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04360" y="2189520"/>
            <a:ext cx="4426560" cy="4145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524772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5571360" y="1725840"/>
            <a:ext cx="390636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ct val="101000"/>
              </a:lnSpc>
              <a:spcBef>
                <a:spcPts val="60"/>
              </a:spcBef>
            </a:pP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Luego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alguien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hace </a:t>
            </a:r>
            <a:r>
              <a:rPr b="0" lang="es-EC" sz="3200" spc="-242" strike="noStrike">
                <a:solidFill>
                  <a:srgbClr val="000000"/>
                </a:solidFill>
                <a:latin typeface="Georgia"/>
                <a:ea typeface="DejaVu Sans"/>
              </a:rPr>
              <a:t>una 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copia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202" strike="noStrike">
                <a:solidFill>
                  <a:srgbClr val="000000"/>
                </a:solidFill>
                <a:latin typeface="Georgia"/>
                <a:ea typeface="DejaVu Sans"/>
              </a:rPr>
              <a:t>nuestro 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proyecto</a:t>
            </a:r>
            <a:endParaRPr b="0" lang="es-EC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363400" y="553680"/>
            <a:ext cx="53524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¿Cómo</a:t>
            </a:r>
            <a:r>
              <a:rPr b="1" lang="es-EC" sz="4400" spc="-72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funciona?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360" y="2002680"/>
            <a:ext cx="4426560" cy="4519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524772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5571360" y="1725840"/>
            <a:ext cx="391392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ct val="101000"/>
              </a:lnSpc>
              <a:spcBef>
                <a:spcPts val="60"/>
              </a:spcBef>
            </a:pP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Cada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desarrollador 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puede 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seguir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trabajando 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individualmente</a:t>
            </a:r>
            <a:endParaRPr b="0" lang="es-EC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363400" y="553680"/>
            <a:ext cx="53524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¿Cómo</a:t>
            </a:r>
            <a:r>
              <a:rPr b="1" lang="es-EC" sz="4400" spc="-72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funciona?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4360" y="1907640"/>
            <a:ext cx="4426560" cy="4709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524772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571360" y="1725840"/>
            <a:ext cx="3579480" cy="9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ct val="101000"/>
              </a:lnSpc>
              <a:spcBef>
                <a:spcPts val="60"/>
              </a:spcBef>
            </a:pP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Los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cambios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cada  </a:t>
            </a:r>
            <a:r>
              <a:rPr b="0" lang="es-EC" sz="3200" spc="-225" strike="noStrike">
                <a:solidFill>
                  <a:srgbClr val="000000"/>
                </a:solidFill>
                <a:latin typeface="Georgia"/>
                <a:ea typeface="DejaVu Sans"/>
              </a:rPr>
              <a:t>uno </a:t>
            </a:r>
            <a:r>
              <a:rPr b="0" lang="es-EC" sz="3200" spc="-216" strike="noStrike">
                <a:solidFill>
                  <a:srgbClr val="000000"/>
                </a:solidFill>
                <a:latin typeface="Georgia"/>
                <a:ea typeface="DejaVu Sans"/>
              </a:rPr>
              <a:t>no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afectan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al</a:t>
            </a:r>
            <a:r>
              <a:rPr b="0" lang="es-EC" sz="3200" spc="-43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otro</a:t>
            </a:r>
            <a:endParaRPr b="0" lang="es-EC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363400" y="553680"/>
            <a:ext cx="53524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¿Cómo</a:t>
            </a:r>
            <a:r>
              <a:rPr b="1" lang="es-EC" sz="4400" spc="-72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funciona?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360" y="2184480"/>
            <a:ext cx="4426560" cy="4157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524772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571360" y="1725840"/>
            <a:ext cx="381816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3200" spc="-97" strike="noStrike">
                <a:solidFill>
                  <a:srgbClr val="000000"/>
                </a:solidFill>
                <a:latin typeface="Georgia"/>
                <a:ea typeface="DejaVu Sans"/>
              </a:rPr>
              <a:t>Luego, </a:t>
            </a:r>
            <a:r>
              <a:rPr b="0" lang="es-EC" sz="3200" spc="-75" strike="noStrike">
                <a:solidFill>
                  <a:srgbClr val="000000"/>
                </a:solidFill>
                <a:latin typeface="Georgia"/>
                <a:ea typeface="DejaVu Sans"/>
              </a:rPr>
              <a:t>el</a:t>
            </a:r>
            <a:r>
              <a:rPr b="0" lang="es-EC" sz="3200" spc="8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desarrollador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5544000" y="2979720"/>
            <a:ext cx="42202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 algn="just">
              <a:lnSpc>
                <a:spcPct val="101000"/>
              </a:lnSpc>
              <a:spcBef>
                <a:spcPts val="60"/>
              </a:spcBef>
            </a:pP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principal </a:t>
            </a: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jala </a:t>
            </a:r>
            <a:r>
              <a:rPr b="0" lang="es-EC" sz="3200" spc="-97" strike="noStrike">
                <a:solidFill>
                  <a:srgbClr val="000000"/>
                </a:solidFill>
                <a:latin typeface="Georgia"/>
                <a:ea typeface="DejaVu Sans"/>
              </a:rPr>
              <a:t>los 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cambios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del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otro 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desarrollador</a:t>
            </a:r>
            <a:endParaRPr b="0" lang="es-EC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363400" y="553680"/>
            <a:ext cx="53524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¿Cómo</a:t>
            </a:r>
            <a:r>
              <a:rPr b="1" lang="es-EC" sz="4400" spc="-72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funciona?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360" y="1911240"/>
            <a:ext cx="4426560" cy="4703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"/>
          <p:cNvSpPr/>
          <p:nvPr/>
        </p:nvSpPr>
        <p:spPr>
          <a:xfrm>
            <a:off x="524772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5571360" y="1725840"/>
            <a:ext cx="330840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ct val="101000"/>
              </a:lnSpc>
              <a:spcBef>
                <a:spcPts val="60"/>
              </a:spcBef>
            </a:pPr>
            <a:r>
              <a:rPr b="0" lang="es-EC" sz="3200" spc="335" strike="noStrike">
                <a:solidFill>
                  <a:srgbClr val="000000"/>
                </a:solidFill>
                <a:latin typeface="Georgia"/>
                <a:ea typeface="DejaVu Sans"/>
              </a:rPr>
              <a:t>Y </a:t>
            </a:r>
            <a:r>
              <a:rPr b="0" lang="es-EC" sz="3200" spc="-97" strike="noStrike">
                <a:solidFill>
                  <a:srgbClr val="000000"/>
                </a:solidFill>
                <a:latin typeface="Georgia"/>
                <a:ea typeface="DejaVu Sans"/>
              </a:rPr>
              <a:t>los </a:t>
            </a:r>
            <a:r>
              <a:rPr b="0" lang="es-EC" sz="3200" spc="-120" strike="noStrike">
                <a:solidFill>
                  <a:srgbClr val="000000"/>
                </a:solidFill>
                <a:latin typeface="Georgia"/>
                <a:ea typeface="DejaVu Sans"/>
              </a:rPr>
              <a:t>mezcla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con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su  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trabajo.</a:t>
            </a:r>
            <a:endParaRPr b="0" lang="es-EC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2363400" y="553680"/>
            <a:ext cx="53524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¿Cómo</a:t>
            </a:r>
            <a:r>
              <a:rPr b="1" lang="es-EC" sz="4400" spc="-72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funciona?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04360" y="2345760"/>
            <a:ext cx="4426560" cy="3833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524772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571360" y="1725840"/>
            <a:ext cx="3811320" cy="19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ct val="101000"/>
              </a:lnSpc>
              <a:spcBef>
                <a:spcPts val="60"/>
              </a:spcBef>
            </a:pP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Finalmente, </a:t>
            </a:r>
            <a:r>
              <a:rPr b="0" lang="es-EC" sz="3200" spc="-75" strike="noStrike">
                <a:solidFill>
                  <a:srgbClr val="000000"/>
                </a:solidFill>
                <a:latin typeface="Georgia"/>
                <a:ea typeface="DejaVu Sans"/>
              </a:rPr>
              <a:t>el </a:t>
            </a: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segundo 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desarrollador </a:t>
            </a:r>
            <a:r>
              <a:rPr b="0" lang="es-EC" sz="3200" spc="-120" strike="noStrike">
                <a:solidFill>
                  <a:srgbClr val="000000"/>
                </a:solidFill>
                <a:latin typeface="Georgia"/>
                <a:ea typeface="DejaVu Sans"/>
              </a:rPr>
              <a:t>jala </a:t>
            </a:r>
            <a:r>
              <a:rPr b="0" lang="es-EC" sz="3200" spc="-97" strike="noStrike">
                <a:solidFill>
                  <a:srgbClr val="000000"/>
                </a:solidFill>
                <a:latin typeface="Georgia"/>
                <a:ea typeface="DejaVu Sans"/>
              </a:rPr>
              <a:t>los 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nuevos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cambios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del 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primero,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con</a:t>
            </a:r>
            <a:r>
              <a:rPr b="0" lang="es-EC" sz="3200" spc="21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todo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5571360" y="3696840"/>
            <a:ext cx="166284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integrado.</a:t>
            </a:r>
            <a:endParaRPr b="0" lang="es-EC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473280" y="555120"/>
            <a:ext cx="3131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C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o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n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fi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a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n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za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93800" y="1286640"/>
            <a:ext cx="8544960" cy="5714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3882240" y="7133760"/>
            <a:ext cx="31813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Jfneier:</a:t>
            </a:r>
            <a:r>
              <a:rPr b="0" lang="es-EC" sz="1400" spc="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C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www.flickr.com/photos/jfchenier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2971800" y="7086600"/>
            <a:ext cx="837360" cy="293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976200" y="553680"/>
            <a:ext cx="212796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7" strike="noStrike">
                <a:solidFill>
                  <a:srgbClr val="f47800"/>
                </a:solidFill>
                <a:latin typeface="DejaVu Sans"/>
              </a:rPr>
              <a:t>R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a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m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a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s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9940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599400" y="25462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599400" y="37108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923400" y="1540440"/>
            <a:ext cx="6958080" cy="25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>
            <a:spAutoFit/>
          </a:bodyPr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Crear </a:t>
            </a:r>
            <a:r>
              <a:rPr b="0" lang="es-EC" sz="3200" spc="-222" strike="noStrike">
                <a:solidFill>
                  <a:srgbClr val="000000"/>
                </a:solidFill>
                <a:latin typeface="Georgia"/>
                <a:ea typeface="DejaVu Sans"/>
              </a:rPr>
              <a:t>ramas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del </a:t>
            </a: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c</a:t>
            </a:r>
            <a:r>
              <a:rPr b="0" lang="es-EC" sz="32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ó</a:t>
            </a: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digo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es </a:t>
            </a:r>
            <a:r>
              <a:rPr b="0" lang="es-EC" sz="3200" spc="-21" strike="noStrike">
                <a:solidFill>
                  <a:srgbClr val="000000"/>
                </a:solidFill>
                <a:latin typeface="Georgia"/>
                <a:ea typeface="DejaVu Sans"/>
              </a:rPr>
              <a:t>f</a:t>
            </a:r>
            <a:r>
              <a:rPr b="0" lang="es-EC" sz="32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á</a:t>
            </a:r>
            <a:r>
              <a:rPr b="0" lang="es-EC" sz="3200" spc="-21" strike="noStrike">
                <a:solidFill>
                  <a:srgbClr val="000000"/>
                </a:solidFill>
                <a:latin typeface="Georgia"/>
                <a:ea typeface="DejaVu Sans"/>
              </a:rPr>
              <a:t>cil 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y</a:t>
            </a:r>
            <a:r>
              <a:rPr b="0" lang="es-EC" sz="3200" spc="4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sencillo.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420"/>
              </a:spcBef>
            </a:pP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Crear </a:t>
            </a:r>
            <a:r>
              <a:rPr b="0" lang="es-EC" sz="3200" spc="-222" strike="noStrike">
                <a:solidFill>
                  <a:srgbClr val="000000"/>
                </a:solidFill>
                <a:latin typeface="Georgia"/>
                <a:ea typeface="DejaVu Sans"/>
              </a:rPr>
              <a:t>ramas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fomenta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la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experimentaci</a:t>
            </a:r>
            <a:r>
              <a:rPr b="0" lang="es-EC" sz="3200" spc="-157" strike="noStrike">
                <a:solidFill>
                  <a:srgbClr val="000000"/>
                </a:solidFill>
                <a:latin typeface="Times New Roman"/>
                <a:ea typeface="DejaVu Sans"/>
              </a:rPr>
              <a:t>ó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n 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y 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creatividad.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51"/>
              </a:spcBef>
            </a:pP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Las </a:t>
            </a:r>
            <a:r>
              <a:rPr b="0" lang="es-EC" sz="3200" spc="-222" strike="noStrike">
                <a:solidFill>
                  <a:srgbClr val="000000"/>
                </a:solidFill>
                <a:latin typeface="Georgia"/>
                <a:ea typeface="DejaVu Sans"/>
              </a:rPr>
              <a:t>ramas </a:t>
            </a:r>
            <a:r>
              <a:rPr b="0" lang="es-EC" sz="3200" spc="-106" strike="noStrike">
                <a:solidFill>
                  <a:srgbClr val="000000"/>
                </a:solidFill>
                <a:latin typeface="Georgia"/>
                <a:ea typeface="DejaVu Sans"/>
              </a:rPr>
              <a:t>solo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te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afectan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ti.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599400" y="43840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923400" y="4052520"/>
            <a:ext cx="8507520" cy="13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37000"/>
              </a:lnSpc>
              <a:spcBef>
                <a:spcPts val="96"/>
              </a:spcBef>
            </a:pPr>
            <a:r>
              <a:rPr b="0" lang="es-EC" sz="3200" spc="-202" strike="noStrike">
                <a:solidFill>
                  <a:srgbClr val="000000"/>
                </a:solidFill>
                <a:latin typeface="Georgia"/>
                <a:ea typeface="DejaVu Sans"/>
              </a:rPr>
              <a:t>Normalmente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se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tienen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2,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3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es-EC" sz="3200" spc="-202" strike="noStrike">
                <a:solidFill>
                  <a:srgbClr val="000000"/>
                </a:solidFill>
                <a:latin typeface="Georgia"/>
                <a:ea typeface="DejaVu Sans"/>
              </a:rPr>
              <a:t>hasta </a:t>
            </a:r>
            <a:r>
              <a:rPr b="0" lang="es-EC" sz="3200" spc="60" strike="noStrike">
                <a:solidFill>
                  <a:srgbClr val="000000"/>
                </a:solidFill>
                <a:latin typeface="Georgia"/>
                <a:ea typeface="DejaVu Sans"/>
              </a:rPr>
              <a:t>15 </a:t>
            </a:r>
            <a:r>
              <a:rPr b="0" lang="es-EC" sz="3200" spc="-222" strike="noStrike">
                <a:solidFill>
                  <a:srgbClr val="000000"/>
                </a:solidFill>
                <a:latin typeface="Georgia"/>
                <a:ea typeface="DejaVu Sans"/>
              </a:rPr>
              <a:t>ramas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m</a:t>
            </a:r>
            <a:r>
              <a:rPr b="0" lang="es-EC" sz="3200" spc="-137" strike="noStrike">
                <a:solidFill>
                  <a:srgbClr val="000000"/>
                </a:solidFill>
                <a:latin typeface="Times New Roman"/>
                <a:ea typeface="DejaVu Sans"/>
              </a:rPr>
              <a:t>á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s. 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Merges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son muy </a:t>
            </a:r>
            <a:r>
              <a:rPr b="0" lang="es-EC" sz="3200" spc="-106" strike="noStrike">
                <a:solidFill>
                  <a:srgbClr val="000000"/>
                </a:solidFill>
                <a:latin typeface="Georgia"/>
                <a:ea typeface="DejaVu Sans"/>
              </a:rPr>
              <a:t>sencillos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es-EC" sz="3200" spc="-40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realizar.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599400" y="505584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177360" y="553680"/>
            <a:ext cx="372492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De</a:t>
            </a:r>
            <a:r>
              <a:rPr b="1" lang="es-EC" sz="4400" spc="-12" strike="noStrike">
                <a:solidFill>
                  <a:srgbClr val="f47800"/>
                </a:solidFill>
                <a:latin typeface="DejaVu Sans"/>
              </a:rPr>
              <a:t>s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e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m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pe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ño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24960" y="23317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24960" y="30034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624960" y="36766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948600" y="1997640"/>
            <a:ext cx="818964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38000"/>
              </a:lnSpc>
              <a:spcBef>
                <a:spcPts val="99"/>
              </a:spcBef>
            </a:pPr>
            <a:r>
              <a:rPr b="0" lang="es-EC" sz="3200" spc="-86" strike="noStrike">
                <a:solidFill>
                  <a:srgbClr val="000000"/>
                </a:solidFill>
                <a:latin typeface="Georgia"/>
                <a:ea typeface="DejaVu Sans"/>
              </a:rPr>
              <a:t>La </a:t>
            </a: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velocidad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  <a:ea typeface="DejaVu Sans"/>
              </a:rPr>
              <a:t>en </a:t>
            </a:r>
            <a:r>
              <a:rPr b="0" lang="es-EC" sz="3200" spc="-75" strike="noStrike">
                <a:solidFill>
                  <a:srgbClr val="000000"/>
                </a:solidFill>
                <a:latin typeface="Georgia"/>
                <a:ea typeface="DejaVu Sans"/>
              </a:rPr>
              <a:t>el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desempe</a:t>
            </a:r>
            <a:r>
              <a:rPr b="0" lang="es-EC" sz="3200" spc="-165" strike="noStrike">
                <a:solidFill>
                  <a:srgbClr val="000000"/>
                </a:solidFill>
                <a:latin typeface="Times New Roman"/>
                <a:ea typeface="DejaVu Sans"/>
              </a:rPr>
              <a:t>ñ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es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muy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importante. 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No</a:t>
            </a:r>
            <a:r>
              <a:rPr b="0" lang="es-EC" sz="3200" spc="2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debe</a:t>
            </a:r>
            <a:r>
              <a:rPr b="0" lang="es-EC" sz="3200" spc="2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estorbar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o</a:t>
            </a:r>
            <a:r>
              <a:rPr b="0" lang="es-EC" sz="3200" spc="2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frenar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231" strike="noStrike">
                <a:solidFill>
                  <a:srgbClr val="000000"/>
                </a:solidFill>
                <a:latin typeface="Georgia"/>
                <a:ea typeface="DejaVu Sans"/>
              </a:rPr>
              <a:t>tu</a:t>
            </a:r>
            <a:r>
              <a:rPr b="0" lang="es-EC" sz="3200" spc="2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ritmo</a:t>
            </a:r>
            <a:r>
              <a:rPr b="0" lang="es-EC" sz="3200" spc="2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es-EC" sz="3200" spc="2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trabajo.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51"/>
              </a:spcBef>
            </a:pP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Los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merges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deben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ser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r</a:t>
            </a:r>
            <a:r>
              <a:rPr b="0" lang="es-EC" sz="3200" spc="-151" strike="noStrike">
                <a:solidFill>
                  <a:srgbClr val="000000"/>
                </a:solidFill>
                <a:latin typeface="Times New Roman"/>
                <a:ea typeface="DejaVu Sans"/>
              </a:rPr>
              <a:t>á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pidos 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y </a:t>
            </a: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sencillos.</a:t>
            </a:r>
            <a:r>
              <a:rPr b="0" lang="es-EC" sz="3200" spc="37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Deben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948600" y="4020840"/>
            <a:ext cx="469368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3200" spc="-225" strike="noStrike">
                <a:solidFill>
                  <a:srgbClr val="000000"/>
                </a:solidFill>
                <a:latin typeface="Georgia"/>
                <a:ea typeface="DejaVu Sans"/>
              </a:rPr>
              <a:t>tomar </a:t>
            </a:r>
            <a:r>
              <a:rPr b="0" lang="es-EC" sz="3200" spc="-205" strike="noStrike">
                <a:solidFill>
                  <a:srgbClr val="000000"/>
                </a:solidFill>
                <a:latin typeface="Georgia"/>
                <a:ea typeface="DejaVu Sans"/>
              </a:rPr>
              <a:t>menos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265" strike="noStrike">
                <a:solidFill>
                  <a:srgbClr val="000000"/>
                </a:solidFill>
                <a:latin typeface="Georgia"/>
                <a:ea typeface="DejaVu Sans"/>
              </a:rPr>
              <a:t>un</a:t>
            </a:r>
            <a:r>
              <a:rPr b="0" lang="es-EC" sz="3200" spc="16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segundo.</a:t>
            </a:r>
            <a:endParaRPr b="0" lang="es-EC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067200" y="555120"/>
            <a:ext cx="394524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¿Qué es</a:t>
            </a:r>
            <a:r>
              <a:rPr b="1" lang="es-EC" sz="4400" spc="-52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Git?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9940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99400" y="25462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9400" y="37108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23400" y="1540440"/>
            <a:ext cx="8227080" cy="25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>
            <a:spAutoFit/>
          </a:bodyPr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Un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sistema</a:t>
            </a:r>
            <a:r>
              <a:rPr b="0" lang="es-EC" sz="3200" spc="4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es-EC" sz="3200" spc="4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control</a:t>
            </a:r>
            <a:r>
              <a:rPr b="0" lang="es-EC" sz="3200" spc="2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es-EC" sz="3200" spc="3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versiones</a:t>
            </a:r>
            <a:r>
              <a:rPr b="0" lang="es-EC" sz="3200" spc="3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distribuido.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420"/>
              </a:spcBef>
            </a:pP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No </a:t>
            </a:r>
            <a:r>
              <a:rPr b="0" lang="es-EC" sz="3200" spc="-202" strike="noStrike">
                <a:solidFill>
                  <a:srgbClr val="000000"/>
                </a:solidFill>
                <a:latin typeface="Georgia"/>
                <a:ea typeface="DejaVu Sans"/>
              </a:rPr>
              <a:t>depende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106" strike="noStrike">
                <a:solidFill>
                  <a:srgbClr val="000000"/>
                </a:solidFill>
                <a:latin typeface="Georgia"/>
                <a:ea typeface="DejaVu Sans"/>
              </a:rPr>
              <a:t>acceso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es-EC" sz="3200" spc="-106" strike="noStrike">
                <a:solidFill>
                  <a:srgbClr val="000000"/>
                </a:solidFill>
                <a:latin typeface="Georgia"/>
                <a:ea typeface="DejaVu Sans"/>
              </a:rPr>
              <a:t>la </a:t>
            </a:r>
            <a:r>
              <a:rPr b="0" lang="es-EC" sz="3200" spc="-205" strike="noStrike">
                <a:solidFill>
                  <a:srgbClr val="000000"/>
                </a:solidFill>
                <a:latin typeface="Georgia"/>
                <a:ea typeface="DejaVu Sans"/>
              </a:rPr>
              <a:t>red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es-EC" sz="3200" spc="-265" strike="noStrike">
                <a:solidFill>
                  <a:srgbClr val="000000"/>
                </a:solidFill>
                <a:latin typeface="Georgia"/>
                <a:ea typeface="DejaVu Sans"/>
              </a:rPr>
              <a:t>un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repositorio 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central.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51"/>
              </a:spcBef>
            </a:pP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Enfocado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la velocidad,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uso 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practico 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y </a:t>
            </a:r>
            <a:r>
              <a:rPr b="0" lang="es-EC" sz="3200" spc="-6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923400" y="3871080"/>
            <a:ext cx="8037720" cy="18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>
            <a:spAutoFit/>
          </a:bodyPr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proyectos</a:t>
            </a:r>
            <a:r>
              <a:rPr b="0" lang="es-EC" sz="3200" spc="2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grandes.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29"/>
              </a:spcBef>
            </a:pP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Creado </a:t>
            </a:r>
            <a:r>
              <a:rPr b="0" lang="es-EC" sz="3200" spc="-202" strike="noStrike">
                <a:solidFill>
                  <a:srgbClr val="000000"/>
                </a:solidFill>
                <a:latin typeface="Georgia"/>
                <a:ea typeface="DejaVu Sans"/>
              </a:rPr>
              <a:t>por 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Linus </a:t>
            </a: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Torvalds, </a:t>
            </a:r>
            <a:r>
              <a:rPr b="0" lang="es-EC" sz="3200" spc="-75" strike="noStrike">
                <a:solidFill>
                  <a:srgbClr val="000000"/>
                </a:solidFill>
                <a:latin typeface="Georgia"/>
                <a:ea typeface="DejaVu Sans"/>
              </a:rPr>
              <a:t>el </a:t>
            </a: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creador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del </a:t>
            </a: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n</a:t>
            </a:r>
            <a:r>
              <a:rPr b="0" lang="es-EC" sz="32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ú</a:t>
            </a: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cleo  </a:t>
            </a:r>
            <a:r>
              <a:rPr b="0" lang="es-EC" sz="3200" spc="-106" strike="noStrike">
                <a:solidFill>
                  <a:srgbClr val="000000"/>
                </a:solidFill>
                <a:latin typeface="Georgia"/>
                <a:ea typeface="DejaVu Sans"/>
              </a:rPr>
              <a:t>Linux.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599400" y="48769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421440" y="555120"/>
            <a:ext cx="323604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Contenido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9940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99400" y="25462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599400" y="37108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923400" y="1540440"/>
            <a:ext cx="7927200" cy="25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>
            <a:spAutoFit/>
          </a:bodyPr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s-EC" sz="3200" spc="-92" strike="noStrike">
                <a:solidFill>
                  <a:srgbClr val="000000"/>
                </a:solidFill>
                <a:latin typeface="Georgia"/>
                <a:ea typeface="DejaVu Sans"/>
              </a:rPr>
              <a:t>Git 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controla contenido, </a:t>
            </a:r>
            <a:r>
              <a:rPr b="0" lang="es-EC" sz="3200" spc="-216" strike="noStrike">
                <a:solidFill>
                  <a:srgbClr val="000000"/>
                </a:solidFill>
                <a:latin typeface="Georgia"/>
                <a:ea typeface="DejaVu Sans"/>
              </a:rPr>
              <a:t>no</a:t>
            </a:r>
            <a:r>
              <a:rPr b="0" lang="es-EC" sz="3200" spc="-7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archivos.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420"/>
              </a:spcBef>
            </a:pPr>
            <a:r>
              <a:rPr b="0" lang="es-EC" sz="3200" spc="-75" strike="noStrike">
                <a:solidFill>
                  <a:srgbClr val="000000"/>
                </a:solidFill>
                <a:latin typeface="Georgia"/>
                <a:ea typeface="DejaVu Sans"/>
              </a:rPr>
              <a:t>Se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puede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borrar,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  <a:ea typeface="DejaVu Sans"/>
              </a:rPr>
              <a:t>renombrar,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mover sin </a:t>
            </a:r>
            <a:r>
              <a:rPr b="0" lang="es-EC" sz="3200" spc="-205" strike="noStrike">
                <a:solidFill>
                  <a:srgbClr val="000000"/>
                </a:solidFill>
                <a:latin typeface="Georgia"/>
                <a:ea typeface="DejaVu Sans"/>
              </a:rPr>
              <a:t>tener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que  </a:t>
            </a:r>
            <a:r>
              <a:rPr b="0" lang="es-EC" sz="3200" spc="-120" strike="noStrike">
                <a:solidFill>
                  <a:srgbClr val="000000"/>
                </a:solidFill>
                <a:latin typeface="Georgia"/>
                <a:ea typeface="DejaVu Sans"/>
              </a:rPr>
              <a:t>avisarle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</a:t>
            </a:r>
            <a:r>
              <a:rPr b="0" lang="es-EC" sz="3200" spc="18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86" strike="noStrike">
                <a:solidFill>
                  <a:srgbClr val="000000"/>
                </a:solidFill>
                <a:latin typeface="Georgia"/>
                <a:ea typeface="DejaVu Sans"/>
              </a:rPr>
              <a:t>Git.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51"/>
              </a:spcBef>
            </a:pPr>
            <a:r>
              <a:rPr b="0" lang="es-EC" sz="3200" spc="335" strike="noStrike">
                <a:solidFill>
                  <a:srgbClr val="000000"/>
                </a:solidFill>
                <a:latin typeface="Georgia"/>
                <a:ea typeface="DejaVu Sans"/>
              </a:rPr>
              <a:t>Y </a:t>
            </a:r>
            <a:r>
              <a:rPr b="0" lang="es-EC" sz="3200" spc="-75" strike="noStrike">
                <a:solidFill>
                  <a:srgbClr val="000000"/>
                </a:solidFill>
                <a:latin typeface="Georgia"/>
                <a:ea typeface="DejaVu Sans"/>
              </a:rPr>
              <a:t>el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historial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se</a:t>
            </a:r>
            <a:r>
              <a:rPr b="0" lang="es-EC" sz="3200" spc="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mantiene!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599400" y="43840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923400" y="4236840"/>
            <a:ext cx="834948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ct val="101000"/>
              </a:lnSpc>
              <a:spcBef>
                <a:spcPts val="60"/>
              </a:spcBef>
            </a:pP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Puedes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ver </a:t>
            </a: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el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historial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242" strike="noStrike">
                <a:solidFill>
                  <a:srgbClr val="000000"/>
                </a:solidFill>
                <a:latin typeface="Georgia"/>
                <a:ea typeface="DejaVu Sans"/>
              </a:rPr>
              <a:t>una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funci</a:t>
            </a:r>
            <a:r>
              <a:rPr b="0" lang="es-EC" sz="3200" spc="-126" strike="noStrike">
                <a:solidFill>
                  <a:srgbClr val="000000"/>
                </a:solidFill>
                <a:latin typeface="Times New Roman"/>
                <a:ea typeface="DejaVu Sans"/>
              </a:rPr>
              <a:t>ó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n </a:t>
            </a: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desde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su  </a:t>
            </a:r>
            <a:r>
              <a:rPr b="0" lang="es-EC" sz="3200" spc="-97" strike="noStrike">
                <a:solidFill>
                  <a:srgbClr val="000000"/>
                </a:solidFill>
                <a:latin typeface="Georgia"/>
                <a:ea typeface="DejaVu Sans"/>
              </a:rPr>
              <a:t>inicio, </a:t>
            </a:r>
            <a:r>
              <a:rPr b="0" lang="es-EC" sz="3200" spc="-216" strike="noStrike">
                <a:solidFill>
                  <a:srgbClr val="000000"/>
                </a:solidFill>
                <a:latin typeface="Georgia"/>
                <a:ea typeface="DejaVu Sans"/>
              </a:rPr>
              <a:t>aunque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haya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cambiado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265" strike="noStrike">
                <a:solidFill>
                  <a:srgbClr val="000000"/>
                </a:solidFill>
                <a:latin typeface="Georgia"/>
                <a:ea typeface="DejaVu Sans"/>
              </a:rPr>
              <a:t>un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archivo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otro.</a:t>
            </a:r>
            <a:endParaRPr b="0" lang="es-EC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921680" y="553680"/>
            <a:ext cx="623700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Git es para</a:t>
            </a:r>
            <a:r>
              <a:rPr b="1" lang="es-EC" sz="4400" spc="-86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grandes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24960" y="18352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624960" y="250704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948600" y="1503720"/>
            <a:ext cx="790884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6920" bIns="0">
            <a:spAutoFit/>
          </a:bodyPr>
          <a:p>
            <a:pPr marL="12600">
              <a:lnSpc>
                <a:spcPct val="100000"/>
              </a:lnSpc>
              <a:spcBef>
                <a:spcPts val="1551"/>
              </a:spcBef>
            </a:pP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Linux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kernel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tiene 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m</a:t>
            </a:r>
            <a:r>
              <a:rPr b="0" lang="es-EC" sz="3200" spc="-160" strike="noStrike">
                <a:solidFill>
                  <a:srgbClr val="000000"/>
                </a:solidFill>
                <a:latin typeface="Times New Roman"/>
                <a:ea typeface="DejaVu Sans"/>
              </a:rPr>
              <a:t>á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s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262" strike="noStrike">
                <a:solidFill>
                  <a:srgbClr val="000000"/>
                </a:solidFill>
                <a:latin typeface="Georgia"/>
                <a:ea typeface="DejaVu Sans"/>
              </a:rPr>
              <a:t>22,000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archivos.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409"/>
              </a:spcBef>
            </a:pPr>
            <a:r>
              <a:rPr b="0" lang="es-EC" sz="3200" spc="-245" strike="noStrike">
                <a:solidFill>
                  <a:srgbClr val="000000"/>
                </a:solidFill>
                <a:latin typeface="Georgia"/>
                <a:ea typeface="DejaVu Sans"/>
              </a:rPr>
              <a:t>Ha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usado </a:t>
            </a:r>
            <a:r>
              <a:rPr b="0" lang="es-EC" sz="3200" spc="-97" strike="noStrike">
                <a:solidFill>
                  <a:srgbClr val="000000"/>
                </a:solidFill>
                <a:latin typeface="Georgia"/>
                <a:ea typeface="DejaVu Sans"/>
              </a:rPr>
              <a:t>Git los 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ultimos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dos </a:t>
            </a:r>
            <a:r>
              <a:rPr b="0" lang="es-EC" sz="3200" spc="-106" strike="noStrike">
                <a:solidFill>
                  <a:srgbClr val="000000"/>
                </a:solidFill>
                <a:latin typeface="Georgia"/>
                <a:ea typeface="DejaVu Sans"/>
              </a:rPr>
              <a:t>a</a:t>
            </a:r>
            <a:r>
              <a:rPr b="0" lang="es-EC" sz="32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ñ</a:t>
            </a:r>
            <a:r>
              <a:rPr b="0" lang="es-EC" sz="3200" spc="-106" strike="noStrike">
                <a:solidFill>
                  <a:srgbClr val="000000"/>
                </a:solidFill>
                <a:latin typeface="Georgia"/>
                <a:ea typeface="DejaVu Sans"/>
              </a:rPr>
              <a:t>os,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haciendo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4.5 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merges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al</a:t>
            </a:r>
            <a:r>
              <a:rPr b="0" lang="es-EC" sz="3200" spc="23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d</a:t>
            </a:r>
            <a:r>
              <a:rPr b="0" lang="es-EC" sz="32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í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a.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51"/>
              </a:spcBef>
            </a:pPr>
            <a:endParaRPr b="0" lang="es-EC" sz="32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948600" y="4016880"/>
            <a:ext cx="8540640" cy="19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ct val="101000"/>
              </a:lnSpc>
              <a:spcBef>
                <a:spcPts val="60"/>
              </a:spcBef>
            </a:pPr>
            <a:endParaRPr b="0" lang="es-EC" sz="18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409"/>
              </a:spcBef>
            </a:pP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El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repositorio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  <a:ea typeface="DejaVu Sans"/>
              </a:rPr>
              <a:t>en </a:t>
            </a:r>
            <a:r>
              <a:rPr b="0" lang="es-EC" sz="3200" spc="69" strike="noStrike">
                <a:solidFill>
                  <a:srgbClr val="000000"/>
                </a:solidFill>
                <a:latin typeface="Georgia"/>
                <a:ea typeface="DejaVu Sans"/>
              </a:rPr>
              <a:t>CVS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del </a:t>
            </a: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Mozilla 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Project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es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  </a:t>
            </a:r>
            <a:r>
              <a:rPr b="0" lang="es-EC" sz="3200" spc="-52" strike="noStrike">
                <a:solidFill>
                  <a:srgbClr val="000000"/>
                </a:solidFill>
                <a:latin typeface="Georgia"/>
                <a:ea typeface="DejaVu Sans"/>
              </a:rPr>
              <a:t>3GB,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  <a:ea typeface="DejaVu Sans"/>
              </a:rPr>
              <a:t>en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Subversion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es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9" strike="noStrike">
                <a:solidFill>
                  <a:srgbClr val="000000"/>
                </a:solidFill>
                <a:latin typeface="Georgia"/>
                <a:ea typeface="DejaVu Sans"/>
              </a:rPr>
              <a:t>12GB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  <a:ea typeface="DejaVu Sans"/>
              </a:rPr>
              <a:t>en </a:t>
            </a: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formato </a:t>
            </a:r>
            <a:r>
              <a:rPr b="0" lang="es-EC" sz="3200" spc="-60" strike="noStrike">
                <a:solidFill>
                  <a:srgbClr val="000000"/>
                </a:solidFill>
                <a:latin typeface="Georgia"/>
                <a:ea typeface="DejaVu Sans"/>
              </a:rPr>
              <a:t>fsfs. </a:t>
            </a:r>
            <a:r>
              <a:rPr b="0" lang="es-EC" sz="3200" spc="-216" strike="noStrike">
                <a:solidFill>
                  <a:srgbClr val="000000"/>
                </a:solidFill>
                <a:latin typeface="Georgia"/>
                <a:ea typeface="DejaVu Sans"/>
              </a:rPr>
              <a:t>En  </a:t>
            </a:r>
            <a:r>
              <a:rPr b="0" lang="es-EC" sz="3200" spc="-97" strike="noStrike">
                <a:solidFill>
                  <a:srgbClr val="000000"/>
                </a:solidFill>
                <a:latin typeface="Georgia"/>
                <a:ea typeface="DejaVu Sans"/>
              </a:rPr>
              <a:t>Git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es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301" strike="noStrike">
                <a:solidFill>
                  <a:srgbClr val="000000"/>
                </a:solidFill>
                <a:latin typeface="Georgia"/>
                <a:ea typeface="DejaVu Sans"/>
              </a:rPr>
              <a:t>300</a:t>
            </a:r>
            <a:r>
              <a:rPr b="0" lang="es-EC" sz="3200" spc="-52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Mb.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624960" y="533016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019240" y="553680"/>
            <a:ext cx="604080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¿Quienes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usan</a:t>
            </a:r>
            <a:r>
              <a:rPr b="1" lang="es-EC" sz="4400" spc="-75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Git?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930480" y="15343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930480" y="22060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930480" y="28789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3930480" y="355104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4254480" y="1202760"/>
            <a:ext cx="2584440" cy="26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37000"/>
              </a:lnSpc>
              <a:spcBef>
                <a:spcPts val="96"/>
              </a:spcBef>
            </a:pP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El </a:t>
            </a: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Linux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kernel 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Ruby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  <a:ea typeface="DejaVu Sans"/>
              </a:rPr>
              <a:t>on </a:t>
            </a: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Rails 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Perl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51"/>
              </a:spcBef>
            </a:pPr>
            <a:r>
              <a:rPr b="0" lang="es-EC" sz="3200" spc="-86" strike="noStrike">
                <a:solidFill>
                  <a:srgbClr val="000000"/>
                </a:solidFill>
                <a:latin typeface="Georgia"/>
                <a:ea typeface="DejaVu Sans"/>
              </a:rPr>
              <a:t>X.org</a:t>
            </a:r>
            <a:r>
              <a:rPr b="0" lang="es-EC" sz="3200" spc="7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616" strike="noStrike">
                <a:solidFill>
                  <a:srgbClr val="000000"/>
                </a:solidFill>
                <a:latin typeface="Georgia"/>
                <a:ea typeface="DejaVu Sans"/>
              </a:rPr>
              <a:t>/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Cairo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90" name="CustomShape 7"/>
          <p:cNvSpPr/>
          <p:nvPr/>
        </p:nvSpPr>
        <p:spPr>
          <a:xfrm>
            <a:off x="3930480" y="42238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4254480" y="3892680"/>
            <a:ext cx="1378440" cy="33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37000"/>
              </a:lnSpc>
              <a:spcBef>
                <a:spcPts val="96"/>
              </a:spcBef>
            </a:pP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Wine  </a:t>
            </a:r>
            <a:r>
              <a:rPr b="0" lang="es-EC" sz="3200" spc="-66" strike="noStrike">
                <a:solidFill>
                  <a:srgbClr val="000000"/>
                </a:solidFill>
                <a:latin typeface="Georgia"/>
                <a:ea typeface="DejaVu Sans"/>
              </a:rPr>
              <a:t>Beryl 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Gnome  </a:t>
            </a:r>
            <a:r>
              <a:rPr b="0" lang="es-EC" sz="3200" spc="-72" strike="noStrike">
                <a:solidFill>
                  <a:srgbClr val="000000"/>
                </a:solidFill>
                <a:latin typeface="Georgia"/>
                <a:ea typeface="DejaVu Sans"/>
              </a:rPr>
              <a:t>An</a:t>
            </a:r>
            <a:r>
              <a:rPr b="0" lang="es-EC" sz="3200" spc="-245" strike="noStrike">
                <a:solidFill>
                  <a:srgbClr val="000000"/>
                </a:solidFill>
                <a:latin typeface="Georgia"/>
                <a:ea typeface="DejaVu Sans"/>
              </a:rPr>
              <a:t>dr</a:t>
            </a: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oid  </a:t>
            </a:r>
            <a:r>
              <a:rPr b="0" lang="es-EC" sz="3200" spc="86" strike="noStrike">
                <a:solidFill>
                  <a:srgbClr val="000000"/>
                </a:solidFill>
                <a:latin typeface="Georgia"/>
                <a:ea typeface="DejaVu Sans"/>
              </a:rPr>
              <a:t>VLC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92" name="CustomShape 9"/>
          <p:cNvSpPr/>
          <p:nvPr/>
        </p:nvSpPr>
        <p:spPr>
          <a:xfrm>
            <a:off x="3930480" y="489600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93" name="CustomShape 10"/>
          <p:cNvSpPr/>
          <p:nvPr/>
        </p:nvSpPr>
        <p:spPr>
          <a:xfrm>
            <a:off x="3930480" y="556884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3930480" y="624060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95" name="CustomShape 12"/>
          <p:cNvSpPr/>
          <p:nvPr/>
        </p:nvSpPr>
        <p:spPr>
          <a:xfrm>
            <a:off x="3930480" y="691380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183840" y="555120"/>
            <a:ext cx="37126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Obtener</a:t>
            </a:r>
            <a:r>
              <a:rPr b="1" lang="es-EC" sz="4400" spc="-72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Git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392280" y="1353960"/>
            <a:ext cx="3454200" cy="52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720" algn="ctr">
              <a:lnSpc>
                <a:spcPct val="100000"/>
              </a:lnSpc>
              <a:spcBef>
                <a:spcPts val="99"/>
              </a:spcBef>
            </a:pPr>
            <a:r>
              <a:rPr b="0" lang="es-EC" sz="1800" spc="-86" strike="noStrike">
                <a:solidFill>
                  <a:srgbClr val="000000"/>
                </a:solidFill>
                <a:latin typeface="Georgia"/>
                <a:ea typeface="DejaVu Sans"/>
              </a:rPr>
              <a:t>Debian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440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aptitude install</a:t>
            </a:r>
            <a:r>
              <a:rPr b="0" lang="es-EC" sz="1800" spc="-100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git-core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341"/>
              </a:spcBef>
            </a:pPr>
            <a:r>
              <a:rPr b="0" lang="es-EC" sz="1800" spc="-100" strike="noStrike">
                <a:solidFill>
                  <a:srgbClr val="000000"/>
                </a:solidFill>
                <a:latin typeface="Georgia"/>
                <a:ea typeface="DejaVu Sans"/>
              </a:rPr>
              <a:t>Fedora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440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yum install</a:t>
            </a:r>
            <a:r>
              <a:rPr b="0" lang="es-EC" sz="1800" spc="-41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349"/>
              </a:spcBef>
            </a:pPr>
            <a:r>
              <a:rPr b="0" lang="es-EC" sz="1800" spc="-92" strike="noStrike">
                <a:solidFill>
                  <a:srgbClr val="000000"/>
                </a:solidFill>
                <a:latin typeface="Georgia"/>
                <a:ea typeface="DejaVu Sans"/>
              </a:rPr>
              <a:t>Gentoo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440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emerge</a:t>
            </a:r>
            <a:r>
              <a:rPr b="0" lang="es-EC" sz="1800" spc="-35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dev-util/git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349"/>
              </a:spcBef>
            </a:pPr>
            <a:r>
              <a:rPr b="0" lang="es-EC" sz="1800" spc="-72" strike="noStrike">
                <a:solidFill>
                  <a:srgbClr val="000000"/>
                </a:solidFill>
                <a:latin typeface="Georgia"/>
                <a:ea typeface="DejaVu Sans"/>
              </a:rPr>
              <a:t>OpenSUSE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440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yum install</a:t>
            </a:r>
            <a:r>
              <a:rPr b="0" lang="es-EC" sz="1800" spc="-41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341"/>
              </a:spcBef>
            </a:pPr>
            <a:r>
              <a:rPr b="0" lang="es-EC" sz="1800" spc="-126" strike="noStrike">
                <a:solidFill>
                  <a:srgbClr val="000000"/>
                </a:solidFill>
                <a:latin typeface="Georgia"/>
                <a:ea typeface="DejaVu Sans"/>
              </a:rPr>
              <a:t>Ubuntu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440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aptitude install</a:t>
            </a:r>
            <a:r>
              <a:rPr b="0" lang="es-EC" sz="1800" spc="-100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git-core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349"/>
              </a:spcBef>
            </a:pPr>
            <a:r>
              <a:rPr b="0" lang="es-EC" sz="1800" spc="-66" strike="noStrike">
                <a:solidFill>
                  <a:srgbClr val="000000"/>
                </a:solidFill>
                <a:latin typeface="Georgia"/>
                <a:ea typeface="DejaVu Sans"/>
              </a:rPr>
              <a:t>Mac </a:t>
            </a:r>
            <a:r>
              <a:rPr b="0" lang="es-EC" sz="1800" spc="-26" strike="noStrike">
                <a:solidFill>
                  <a:srgbClr val="000000"/>
                </a:solidFill>
                <a:latin typeface="Georgia"/>
                <a:ea typeface="DejaVu Sans"/>
              </a:rPr>
              <a:t>OS</a:t>
            </a:r>
            <a:r>
              <a:rPr b="0" lang="es-EC" sz="1800" spc="10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1800" spc="15" strike="noStrike">
                <a:solidFill>
                  <a:srgbClr val="000000"/>
                </a:solidFill>
                <a:latin typeface="Georgia"/>
                <a:ea typeface="DejaVu Sans"/>
              </a:rPr>
              <a:t>X</a:t>
            </a:r>
            <a:endParaRPr b="0" lang="es-EC" sz="1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1440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port install</a:t>
            </a:r>
            <a:r>
              <a:rPr b="0" lang="es-EC" sz="1800" spc="-60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git-core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298320" y="553680"/>
            <a:ext cx="348480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Usando</a:t>
            </a:r>
            <a:r>
              <a:rPr b="1" lang="es-EC" sz="4400" spc="-66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Git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24960" y="1054080"/>
            <a:ext cx="3550680" cy="6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2200" spc="-106" strike="noStrike">
                <a:solidFill>
                  <a:srgbClr val="000000"/>
                </a:solidFill>
                <a:latin typeface="Georgia"/>
                <a:ea typeface="DejaVu Sans"/>
              </a:rPr>
              <a:t>Crear </a:t>
            </a:r>
            <a:r>
              <a:rPr b="0" lang="es-EC" sz="2200" spc="-197" strike="noStrike">
                <a:solidFill>
                  <a:srgbClr val="000000"/>
                </a:solidFill>
                <a:latin typeface="Georgia"/>
                <a:ea typeface="DejaVu Sans"/>
              </a:rPr>
              <a:t>un</a:t>
            </a:r>
            <a:r>
              <a:rPr b="0" lang="es-EC" sz="2200" spc="10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2200" spc="-114" strike="noStrike">
                <a:solidFill>
                  <a:srgbClr val="000000"/>
                </a:solidFill>
                <a:latin typeface="Georgia"/>
                <a:ea typeface="DejaVu Sans"/>
              </a:rPr>
              <a:t>repositorio</a:t>
            </a:r>
            <a:endParaRPr b="0" lang="es-EC" sz="2200" spc="-1" strike="noStrike">
              <a:latin typeface="Arial"/>
            </a:endParaRPr>
          </a:p>
          <a:p>
            <a:pPr marL="336600">
              <a:lnSpc>
                <a:spcPct val="100000"/>
              </a:lnSpc>
              <a:spcBef>
                <a:spcPts val="51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cd</a:t>
            </a:r>
            <a:r>
              <a:rPr b="0" lang="es-EC" sz="1800" spc="-35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project/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99280" y="1841400"/>
            <a:ext cx="125964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</a:t>
            </a:r>
            <a:r>
              <a:rPr b="0" lang="es-EC" sz="1800" spc="-55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init</a:t>
            </a:r>
            <a:endParaRPr b="0" lang="es-EC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41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 add</a:t>
            </a:r>
            <a:r>
              <a:rPr b="0" lang="es-EC" sz="1800" spc="-106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.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408040" y="1841400"/>
            <a:ext cx="578592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#Inicializa el</a:t>
            </a:r>
            <a:r>
              <a:rPr b="0" lang="es-EC" sz="1800" spc="-26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repositorio.</a:t>
            </a:r>
            <a:endParaRPr b="0" lang="es-EC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41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#Agrega todos los archivos al</a:t>
            </a:r>
            <a:r>
              <a:rPr b="0" lang="es-EC" sz="1800" spc="-100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repositorio.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624960" y="2829600"/>
            <a:ext cx="95040" cy="1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00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000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762120" y="2729160"/>
            <a:ext cx="8254800" cy="23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99440">
              <a:lnSpc>
                <a:spcPct val="100000"/>
              </a:lnSpc>
              <a:spcBef>
                <a:spcPts val="99"/>
              </a:spcBef>
            </a:pPr>
            <a:r>
              <a:rPr b="0" lang="es-EC" sz="2200" spc="-86" strike="noStrike">
                <a:solidFill>
                  <a:srgbClr val="000000"/>
                </a:solidFill>
                <a:latin typeface="Georgia"/>
                <a:ea typeface="DejaVu Sans"/>
              </a:rPr>
              <a:t>Realizar</a:t>
            </a:r>
            <a:r>
              <a:rPr b="0" lang="es-EC" sz="2200" spc="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2200" spc="-106" strike="noStrike">
                <a:solidFill>
                  <a:srgbClr val="000000"/>
                </a:solidFill>
                <a:latin typeface="Georgia"/>
                <a:ea typeface="DejaVu Sans"/>
              </a:rPr>
              <a:t>cambios</a:t>
            </a:r>
            <a:endParaRPr b="0" lang="es-EC" sz="2200" spc="-1" strike="noStrike">
              <a:latin typeface="Arial"/>
            </a:endParaRPr>
          </a:p>
          <a:p>
            <a:pPr marL="42480">
              <a:lnSpc>
                <a:spcPct val="100000"/>
              </a:lnSpc>
              <a:spcBef>
                <a:spcPts val="1840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 status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	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#Consulta lo que ha</a:t>
            </a:r>
            <a:r>
              <a:rPr b="0" lang="es-EC" sz="1800" spc="-41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cambiado</a:t>
            </a:r>
            <a:endParaRPr b="0" lang="es-EC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40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 commit -a -m “commit message”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	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#Guarda todos tus</a:t>
            </a:r>
            <a:r>
              <a:rPr b="0" lang="es-EC" sz="1800" spc="-100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cambios</a:t>
            </a:r>
            <a:endParaRPr b="0" lang="es-EC" sz="1800" spc="-1" strike="noStrike">
              <a:latin typeface="Arial"/>
            </a:endParaRPr>
          </a:p>
          <a:p>
            <a:pPr marL="199440">
              <a:lnSpc>
                <a:spcPct val="100000"/>
              </a:lnSpc>
              <a:spcBef>
                <a:spcPts val="1321"/>
              </a:spcBef>
            </a:pPr>
            <a:r>
              <a:rPr b="0" lang="es-EC" sz="2200" spc="-106" strike="noStrike">
                <a:solidFill>
                  <a:srgbClr val="000000"/>
                </a:solidFill>
                <a:latin typeface="Georgia"/>
                <a:ea typeface="DejaVu Sans"/>
              </a:rPr>
              <a:t>Crear</a:t>
            </a:r>
            <a:r>
              <a:rPr b="0" lang="es-EC" sz="2200" spc="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2200" spc="-157" strike="noStrike">
                <a:solidFill>
                  <a:srgbClr val="000000"/>
                </a:solidFill>
                <a:latin typeface="Georgia"/>
                <a:ea typeface="DejaVu Sans"/>
              </a:rPr>
              <a:t>ramas</a:t>
            </a:r>
            <a:endParaRPr b="0" lang="es-EC" sz="2200" spc="-1" strike="noStrike">
              <a:latin typeface="Arial"/>
            </a:endParaRPr>
          </a:p>
          <a:p>
            <a:pPr marL="199440">
              <a:lnSpc>
                <a:spcPts val="2089"/>
              </a:lnSpc>
              <a:spcBef>
                <a:spcPts val="176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 branch experimento_uno  git checkout</a:t>
            </a:r>
            <a:r>
              <a:rPr b="0" lang="es-EC" sz="1800" spc="-100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experimento_uno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624960" y="4297680"/>
            <a:ext cx="95040" cy="1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00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000" spc="-1" strike="noStrike">
              <a:latin typeface="Arial"/>
            </a:endParaRPr>
          </a:p>
        </p:txBody>
      </p:sp>
      <p:sp>
        <p:nvSpPr>
          <p:cNvPr id="305" name="CustomShape 8"/>
          <p:cNvSpPr/>
          <p:nvPr/>
        </p:nvSpPr>
        <p:spPr>
          <a:xfrm>
            <a:off x="624960" y="5346720"/>
            <a:ext cx="95040" cy="1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00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000" spc="-1" strike="noStrike">
              <a:latin typeface="Arial"/>
            </a:endParaRPr>
          </a:p>
        </p:txBody>
      </p:sp>
      <p:sp>
        <p:nvSpPr>
          <p:cNvPr id="306" name="CustomShape 9"/>
          <p:cNvSpPr/>
          <p:nvPr/>
        </p:nvSpPr>
        <p:spPr>
          <a:xfrm>
            <a:off x="948600" y="5246280"/>
            <a:ext cx="345420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2200" spc="-126" strike="noStrike">
                <a:solidFill>
                  <a:srgbClr val="000000"/>
                </a:solidFill>
                <a:latin typeface="Georgia"/>
                <a:ea typeface="DejaVu Sans"/>
              </a:rPr>
              <a:t>Hacer</a:t>
            </a:r>
            <a:r>
              <a:rPr b="0" lang="es-EC" sz="2200" spc="7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2200" spc="-120" strike="noStrike">
                <a:solidFill>
                  <a:srgbClr val="000000"/>
                </a:solidFill>
                <a:latin typeface="Georgia"/>
                <a:ea typeface="DejaVu Sans"/>
              </a:rPr>
              <a:t>merges</a:t>
            </a:r>
            <a:endParaRPr b="0" lang="es-EC" sz="2200" spc="-1" strike="noStrike">
              <a:latin typeface="Arial"/>
            </a:endParaRPr>
          </a:p>
          <a:p>
            <a:pPr marL="12600">
              <a:lnSpc>
                <a:spcPts val="2126"/>
              </a:lnSpc>
              <a:spcBef>
                <a:spcPts val="51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 checkout</a:t>
            </a:r>
            <a:r>
              <a:rPr b="0" lang="es-EC" sz="1800" spc="-41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master</a:t>
            </a:r>
            <a:endParaRPr b="0" lang="es-EC" sz="1800" spc="-1" strike="noStrike">
              <a:latin typeface="Arial"/>
            </a:endParaRPr>
          </a:p>
          <a:p>
            <a:pPr marL="12600">
              <a:lnSpc>
                <a:spcPts val="2126"/>
              </a:lnSpc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 merge</a:t>
            </a:r>
            <a:r>
              <a:rPr b="0" lang="es-EC" sz="1800" spc="-100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expermiento_uno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624960" y="6395760"/>
            <a:ext cx="95040" cy="1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00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000" spc="-1" strike="noStrike">
              <a:latin typeface="Arial"/>
            </a:endParaRPr>
          </a:p>
        </p:txBody>
      </p:sp>
      <p:sp>
        <p:nvSpPr>
          <p:cNvPr id="308" name="CustomShape 11"/>
          <p:cNvSpPr/>
          <p:nvPr/>
        </p:nvSpPr>
        <p:spPr>
          <a:xfrm>
            <a:off x="948600" y="6295320"/>
            <a:ext cx="1861200" cy="6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2200" spc="-92" strike="noStrike">
                <a:solidFill>
                  <a:srgbClr val="000000"/>
                </a:solidFill>
                <a:latin typeface="Georgia"/>
                <a:ea typeface="DejaVu Sans"/>
              </a:rPr>
              <a:t>Revisar</a:t>
            </a:r>
            <a:r>
              <a:rPr b="0" lang="es-EC" sz="2200" spc="-4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2200" spc="-106" strike="noStrike">
                <a:solidFill>
                  <a:srgbClr val="000000"/>
                </a:solidFill>
                <a:latin typeface="Georgia"/>
                <a:ea typeface="DejaVu Sans"/>
              </a:rPr>
              <a:t>historial</a:t>
            </a:r>
            <a:endParaRPr b="0" lang="es-EC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</a:t>
            </a:r>
            <a:r>
              <a:rPr b="0" lang="es-EC" sz="1800" spc="-26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log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298320" y="553680"/>
            <a:ext cx="348480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Usando</a:t>
            </a:r>
            <a:r>
              <a:rPr b="1" lang="es-EC" sz="4400" spc="-66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Git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9940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923400" y="1725840"/>
            <a:ext cx="482400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Regresar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la 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version</a:t>
            </a:r>
            <a:r>
              <a:rPr b="0" lang="es-EC" sz="3200" spc="-2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anterior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599400" y="2411640"/>
            <a:ext cx="221976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git reset</a:t>
            </a:r>
            <a:r>
              <a:rPr b="0" lang="es-EC" sz="1800" spc="-100" strike="noStrike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  <a:ea typeface="DejaVu Sans"/>
              </a:rPr>
              <a:t>HEAD~1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923400" y="2844720"/>
            <a:ext cx="666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720000" y="3024000"/>
            <a:ext cx="8175600" cy="26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99440">
              <a:lnSpc>
                <a:spcPct val="100000"/>
              </a:lnSpc>
              <a:spcBef>
                <a:spcPts val="99"/>
              </a:spcBef>
            </a:pPr>
            <a:r>
              <a:rPr b="0" lang="es-EC" sz="3200" spc="-185" strike="noStrike">
                <a:solidFill>
                  <a:srgbClr val="000000"/>
                </a:solidFill>
                <a:latin typeface="Georgia"/>
              </a:rPr>
              <a:t>Muestra </a:t>
            </a:r>
            <a:r>
              <a:rPr b="0" lang="es-EC" sz="3200" spc="-120" strike="noStrike">
                <a:solidFill>
                  <a:srgbClr val="000000"/>
                </a:solidFill>
                <a:latin typeface="Georgia"/>
              </a:rPr>
              <a:t>las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</a:rPr>
              <a:t>diferencias </a:t>
            </a:r>
            <a:r>
              <a:rPr b="0" lang="es-EC" sz="3200" spc="-205" strike="noStrike">
                <a:solidFill>
                  <a:srgbClr val="000000"/>
                </a:solidFill>
                <a:latin typeface="Georgia"/>
              </a:rPr>
              <a:t>entre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</a:rPr>
              <a:t>dos</a:t>
            </a:r>
            <a:r>
              <a:rPr b="0" lang="es-EC" sz="3200" spc="-335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C" sz="3200" spc="-222" strike="noStrike">
                <a:solidFill>
                  <a:srgbClr val="000000"/>
                </a:solidFill>
                <a:latin typeface="Georgia"/>
              </a:rPr>
              <a:t>ramas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1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</a:rPr>
              <a:t>git diff</a:t>
            </a:r>
            <a:r>
              <a:rPr b="0" lang="es-EC" sz="1800" spc="-21" strike="noStrike">
                <a:solidFill>
                  <a:srgbClr val="000000"/>
                </a:solidFill>
                <a:latin typeface="DejaVu Sans Mono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</a:rPr>
              <a:t>origin..master</a:t>
            </a:r>
            <a:endParaRPr b="0" lang="es-EC" sz="1800" spc="-1" strike="noStrike">
              <a:latin typeface="Arial"/>
            </a:endParaRPr>
          </a:p>
          <a:p>
            <a:pPr marL="199440">
              <a:lnSpc>
                <a:spcPct val="100000"/>
              </a:lnSpc>
              <a:spcBef>
                <a:spcPts val="1250"/>
              </a:spcBef>
            </a:pPr>
            <a:r>
              <a:rPr b="0" lang="es-EC" sz="3200" spc="-182" strike="noStrike">
                <a:solidFill>
                  <a:srgbClr val="000000"/>
                </a:solidFill>
                <a:latin typeface="Georgia"/>
              </a:rPr>
              <a:t>Obten </a:t>
            </a:r>
            <a:r>
              <a:rPr b="0" lang="es-EC" sz="3200" spc="-265" strike="noStrike">
                <a:solidFill>
                  <a:srgbClr val="000000"/>
                </a:solidFill>
                <a:latin typeface="Georgia"/>
              </a:rPr>
              <a:t>un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</a:rPr>
              <a:t>diffstat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</a:rPr>
              <a:t>de </a:t>
            </a:r>
            <a:r>
              <a:rPr b="0" lang="es-EC" sz="3200" spc="-97" strike="noStrike">
                <a:solidFill>
                  <a:srgbClr val="000000"/>
                </a:solidFill>
                <a:latin typeface="Georgia"/>
              </a:rPr>
              <a:t>los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</a:rPr>
              <a:t>cambios 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</a:rPr>
              <a:t>hechos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</a:rPr>
              <a:t>pero</a:t>
            </a:r>
            <a:r>
              <a:rPr b="0" lang="es-EC" sz="3200" spc="-26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</a:rPr>
              <a:t>no</a:t>
            </a:r>
            <a:endParaRPr b="0" lang="es-EC" sz="3200" spc="-1" strike="noStrike">
              <a:latin typeface="Arial"/>
            </a:endParaRPr>
          </a:p>
          <a:p>
            <a:pPr marL="199440">
              <a:lnSpc>
                <a:spcPct val="100000"/>
              </a:lnSpc>
              <a:spcBef>
                <a:spcPts val="1250"/>
              </a:spcBef>
            </a:pPr>
            <a:r>
              <a:rPr b="0" lang="es-EC" sz="3200" spc="-211" strike="noStrike">
                <a:solidFill>
                  <a:srgbClr val="000000"/>
                </a:solidFill>
                <a:latin typeface="Georgia"/>
              </a:rPr>
              <a:t>Guardados:</a:t>
            </a:r>
            <a:endParaRPr b="0" lang="es-EC" sz="3200" spc="-1" strike="noStrike">
              <a:latin typeface="Arial"/>
            </a:endParaRPr>
          </a:p>
          <a:p>
            <a:pPr marL="199440">
              <a:lnSpc>
                <a:spcPct val="100000"/>
              </a:lnSpc>
              <a:spcBef>
                <a:spcPts val="1250"/>
              </a:spcBef>
            </a:pPr>
            <a:r>
              <a:rPr b="0" lang="es-EC" sz="1800" spc="-7" strike="noStrike">
                <a:solidFill>
                  <a:srgbClr val="000000"/>
                </a:solidFill>
                <a:latin typeface="DejaVu Sans Mono"/>
              </a:rPr>
              <a:t>git diff --stat</a:t>
            </a:r>
            <a:r>
              <a:rPr b="0" lang="es-EC" sz="1800" spc="-100" strike="noStrike">
                <a:solidFill>
                  <a:srgbClr val="000000"/>
                </a:solidFill>
                <a:latin typeface="DejaVu Sans Mono"/>
              </a:rPr>
              <a:t> </a:t>
            </a:r>
            <a:r>
              <a:rPr b="0" lang="es-EC" sz="1800" spc="-7" strike="noStrike">
                <a:solidFill>
                  <a:srgbClr val="000000"/>
                </a:solidFill>
                <a:latin typeface="DejaVu Sans Mono"/>
              </a:rPr>
              <a:t>HEAD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168000" y="555120"/>
            <a:ext cx="4209120" cy="16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Gr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a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c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i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as</a:t>
            </a:r>
            <a:br/>
            <a:br/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Preguntas ?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88320" y="3497760"/>
            <a:ext cx="910332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s-EC" sz="2800" spc="-1" strike="noStrike">
                <a:latin typeface="Arial"/>
              </a:rPr>
              <a:t>Practica:</a:t>
            </a:r>
            <a:endParaRPr b="0" lang="es-EC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800" spc="-1" strike="noStrike">
                <a:latin typeface="Arial"/>
              </a:rPr>
              <a:t>Aprobar todos los niveles del siguiente tutorial online:</a:t>
            </a:r>
            <a:br/>
            <a:endParaRPr b="0" lang="es-EC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800" spc="-1" strike="noStrike">
                <a:latin typeface="Arial"/>
              </a:rPr>
              <a:t>https://learngitbranching.js.org/</a:t>
            </a:r>
            <a:endParaRPr b="0" lang="es-EC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2019240" y="763560"/>
            <a:ext cx="604080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latin typeface="Calibri"/>
              </a:rPr>
              <a:t>Bibliografia: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936000" y="1495440"/>
            <a:ext cx="8279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https://www.hostinger.es/tutoriales/comandos-de-git</a:t>
            </a: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https://gcollazo.com/git-tutorial-1-en-espanol/</a:t>
            </a: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ff"/>
                </a:solidFill>
                <a:latin typeface="Arial"/>
              </a:rPr>
              <a:t>https://rogerdudler.github.io/git-guide/index.es.html</a:t>
            </a: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52880" y="555120"/>
            <a:ext cx="557316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Cualidades de</a:t>
            </a:r>
            <a:r>
              <a:rPr b="1" lang="es-EC" sz="4400" spc="-66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Git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9940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599400" y="25462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599400" y="32194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23400" y="1540440"/>
            <a:ext cx="836424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38000"/>
              </a:lnSpc>
              <a:spcBef>
                <a:spcPts val="99"/>
              </a:spcBef>
            </a:pPr>
            <a:r>
              <a:rPr b="0" lang="es-EC" sz="3200" spc="-120" strike="noStrike">
                <a:solidFill>
                  <a:srgbClr val="000000"/>
                </a:solidFill>
                <a:latin typeface="Georgia"/>
                <a:ea typeface="DejaVu Sans"/>
              </a:rPr>
              <a:t>Dise</a:t>
            </a:r>
            <a:r>
              <a:rPr b="0" lang="es-EC" sz="3200" spc="-120" strike="noStrike">
                <a:solidFill>
                  <a:srgbClr val="000000"/>
                </a:solidFill>
                <a:latin typeface="Times New Roman"/>
                <a:ea typeface="DejaVu Sans"/>
              </a:rPr>
              <a:t>ñ</a:t>
            </a:r>
            <a:r>
              <a:rPr b="0" lang="es-EC" sz="3200" spc="-120" strike="noStrike">
                <a:solidFill>
                  <a:srgbClr val="000000"/>
                </a:solidFill>
                <a:latin typeface="Georgia"/>
                <a:ea typeface="DejaVu Sans"/>
              </a:rPr>
              <a:t>ado </a:t>
            </a:r>
            <a:r>
              <a:rPr b="0" lang="es-EC" sz="3200" spc="-216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es-EC" sz="3200" spc="-205" strike="noStrike">
                <a:solidFill>
                  <a:srgbClr val="000000"/>
                </a:solidFill>
                <a:latin typeface="Georgia"/>
                <a:ea typeface="DejaVu Sans"/>
              </a:rPr>
              <a:t>manejar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proyectos 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grandes. 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Es </a:t>
            </a:r>
            <a:r>
              <a:rPr b="0" lang="es-EC" sz="3200" spc="-202" strike="noStrike">
                <a:solidFill>
                  <a:srgbClr val="000000"/>
                </a:solidFill>
                <a:latin typeface="Georgia"/>
                <a:ea typeface="DejaVu Sans"/>
              </a:rPr>
              <a:t>extremadamente</a:t>
            </a:r>
            <a:r>
              <a:rPr b="0" lang="es-EC" sz="3200" spc="19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r</a:t>
            </a:r>
            <a:r>
              <a:rPr b="0" lang="es-EC" sz="3200" spc="-140" strike="noStrike">
                <a:solidFill>
                  <a:srgbClr val="000000"/>
                </a:solidFill>
                <a:latin typeface="Times New Roman"/>
                <a:ea typeface="DejaVu Sans"/>
              </a:rPr>
              <a:t>á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pido.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51"/>
              </a:spcBef>
            </a:pP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Autentificacion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criptogr</a:t>
            </a:r>
            <a:r>
              <a:rPr b="0" lang="es-EC" sz="32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á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fica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del</a:t>
            </a:r>
            <a:r>
              <a:rPr b="0" lang="es-EC" sz="3200" spc="29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historial.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599400" y="389124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923400" y="3559680"/>
            <a:ext cx="7504920" cy="20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37000"/>
              </a:lnSpc>
              <a:spcBef>
                <a:spcPts val="96"/>
              </a:spcBef>
            </a:pPr>
            <a:r>
              <a:rPr b="0" lang="es-EC" sz="3200" spc="-202" strike="noStrike">
                <a:solidFill>
                  <a:srgbClr val="000000"/>
                </a:solidFill>
                <a:latin typeface="Georgia"/>
                <a:ea typeface="DejaVu Sans"/>
              </a:rPr>
              <a:t>Formato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archivo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muy </a:t>
            </a: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sencillo 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y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compacto.  </a:t>
            </a: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100%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distribuido.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60"/>
              </a:spcBef>
            </a:pPr>
            <a:r>
              <a:rPr b="0" lang="es-EC" sz="3200" spc="-75" strike="noStrike">
                <a:solidFill>
                  <a:srgbClr val="000000"/>
                </a:solidFill>
                <a:latin typeface="Georgia"/>
                <a:ea typeface="DejaVu Sans"/>
              </a:rPr>
              <a:t>Se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puede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sincronizar </a:t>
            </a:r>
            <a:r>
              <a:rPr b="0" lang="es-EC" sz="3200" spc="-205" strike="noStrike">
                <a:solidFill>
                  <a:srgbClr val="000000"/>
                </a:solidFill>
                <a:latin typeface="Georgia"/>
                <a:ea typeface="DejaVu Sans"/>
              </a:rPr>
              <a:t>por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cualquier</a:t>
            </a:r>
            <a:r>
              <a:rPr b="0" lang="es-EC" sz="3200" spc="-327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medio.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599400" y="456444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599400" y="523620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97320" y="3082320"/>
            <a:ext cx="85888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Centralizado vs</a:t>
            </a:r>
            <a:r>
              <a:rPr b="1" lang="es-EC" sz="4400" spc="-55" strike="noStrike">
                <a:solidFill>
                  <a:srgbClr val="f47800"/>
                </a:solidFill>
                <a:latin typeface="DejaVu Sans"/>
              </a:rPr>
              <a:t> 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Distribuido</a:t>
            </a:r>
            <a:endParaRPr b="0" lang="es-EC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037680" y="553680"/>
            <a:ext cx="400500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12" strike="noStrike">
                <a:solidFill>
                  <a:srgbClr val="f47800"/>
                </a:solidFill>
                <a:latin typeface="DejaVu Sans"/>
              </a:rPr>
              <a:t>C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e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n</a:t>
            </a:r>
            <a:r>
              <a:rPr b="1" lang="es-EC" sz="4400" spc="-12" strike="noStrike">
                <a:solidFill>
                  <a:srgbClr val="f47800"/>
                </a:solidFill>
                <a:latin typeface="DejaVu Sans"/>
              </a:rPr>
              <a:t>t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r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al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i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z</a:t>
            </a:r>
            <a:r>
              <a:rPr b="1" lang="es-EC" sz="4400" spc="7" strike="noStrike">
                <a:solidFill>
                  <a:srgbClr val="f47800"/>
                </a:solidFill>
                <a:latin typeface="DejaVu Sans"/>
              </a:rPr>
              <a:t>a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d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656160" y="7120800"/>
            <a:ext cx="3130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1400" spc="-7" strike="noStrike">
                <a:solidFill>
                  <a:srgbClr val="000000"/>
                </a:solidFill>
                <a:latin typeface="Arial"/>
                <a:ea typeface="DejaVu Sans"/>
              </a:rPr>
              <a:t>Cayusa:</a:t>
            </a:r>
            <a:r>
              <a:rPr b="0" lang="es-EC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C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www.flickr.com/photos/cayusa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546920" y="1813680"/>
            <a:ext cx="7139160" cy="52722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2819520" y="7157880"/>
            <a:ext cx="837360" cy="293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037680" y="555120"/>
            <a:ext cx="400500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12" strike="noStrike">
                <a:solidFill>
                  <a:srgbClr val="f47800"/>
                </a:solidFill>
                <a:latin typeface="DejaVu Sans"/>
              </a:rPr>
              <a:t>C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e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n</a:t>
            </a:r>
            <a:r>
              <a:rPr b="1" lang="es-EC" sz="4400" spc="-12" strike="noStrike">
                <a:solidFill>
                  <a:srgbClr val="f47800"/>
                </a:solidFill>
                <a:latin typeface="DejaVu Sans"/>
              </a:rPr>
              <a:t>t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r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al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i</a:t>
            </a: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z</a:t>
            </a:r>
            <a:r>
              <a:rPr b="1" lang="es-EC" sz="4400" spc="7" strike="noStrike">
                <a:solidFill>
                  <a:srgbClr val="f47800"/>
                </a:solidFill>
                <a:latin typeface="DejaVu Sans"/>
              </a:rPr>
              <a:t>a</a:t>
            </a:r>
            <a:r>
              <a:rPr b="1" lang="es-EC" sz="4400" spc="1" strike="noStrike">
                <a:solidFill>
                  <a:srgbClr val="f47800"/>
                </a:solidFill>
                <a:latin typeface="DejaVu Sans"/>
              </a:rPr>
              <a:t>d</a:t>
            </a:r>
            <a:r>
              <a:rPr b="1" lang="es-EC" sz="4400" spc="-1" strike="noStrike">
                <a:solidFill>
                  <a:srgbClr val="f47800"/>
                </a:solidFill>
                <a:latin typeface="DejaVu Sans"/>
              </a:rPr>
              <a:t>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940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99400" y="30391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923400" y="1725840"/>
            <a:ext cx="3942000" cy="21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ct val="101000"/>
              </a:lnSpc>
              <a:spcBef>
                <a:spcPts val="60"/>
              </a:spcBef>
            </a:pP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Todos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deben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conectarse 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es-EC" sz="3200" spc="-265" strike="noStrike">
                <a:solidFill>
                  <a:srgbClr val="000000"/>
                </a:solidFill>
                <a:latin typeface="Georgia"/>
                <a:ea typeface="DejaVu Sans"/>
              </a:rPr>
              <a:t>un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servidor</a:t>
            </a:r>
            <a:r>
              <a:rPr b="0" lang="es-EC" sz="3200" spc="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central.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420"/>
              </a:spcBef>
            </a:pP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No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puedes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trabajar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sin 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conexion.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599400" y="42037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923400" y="3871080"/>
            <a:ext cx="3657600" cy="18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>
            <a:spAutoFit/>
          </a:bodyPr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Politicas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es-EC" sz="3200" spc="12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escritura.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29"/>
              </a:spcBef>
            </a:pP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Los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cambios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afectan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 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todos.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599400" y="48769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5152320" y="2425680"/>
            <a:ext cx="4426560" cy="3674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277800" y="555120"/>
            <a:ext cx="35236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Distribuido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371600"/>
            <a:ext cx="9143280" cy="5740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3121560" y="7143840"/>
            <a:ext cx="38869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Marcio Ruiz:</a:t>
            </a:r>
            <a:r>
              <a:rPr b="0" lang="es-EC" sz="1400" spc="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C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www.flickr.com/photos/marcio</a:t>
            </a:r>
            <a:r>
              <a:rPr b="0" lang="es-EC" sz="1400" spc="-1" strike="noStrike">
                <a:solidFill>
                  <a:srgbClr val="0000ff"/>
                </a:solidFill>
                <a:latin typeface="Arial"/>
                <a:ea typeface="DejaVu Sans"/>
              </a:rPr>
              <a:t>_ruiz/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262960" y="7123320"/>
            <a:ext cx="837360" cy="293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277800" y="555120"/>
            <a:ext cx="35236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Distribuido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99400" y="18745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99400" y="25462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99400" y="321948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923400" y="1540440"/>
            <a:ext cx="894024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38000"/>
              </a:lnSpc>
              <a:spcBef>
                <a:spcPts val="99"/>
              </a:spcBef>
            </a:pP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Todos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son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igual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 importantes.  </a:t>
            </a:r>
            <a:r>
              <a:rPr b="0" lang="es-EC" sz="3200" spc="-75" strike="noStrike">
                <a:solidFill>
                  <a:srgbClr val="000000"/>
                </a:solidFill>
                <a:latin typeface="Georgia"/>
                <a:ea typeface="DejaVu Sans"/>
              </a:rPr>
              <a:t>Se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puede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trabajar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sin</a:t>
            </a:r>
            <a:r>
              <a:rPr b="0" lang="es-EC" sz="3200" spc="-2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conexion.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51"/>
              </a:spcBef>
            </a:pP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Debes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ganar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confianza 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y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confiar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  <a:ea typeface="DejaVu Sans"/>
              </a:rPr>
              <a:t>en</a:t>
            </a:r>
            <a:r>
              <a:rPr b="0" lang="es-EC" sz="3200" spc="19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otros.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599400" y="389124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923400" y="3744000"/>
            <a:ext cx="59882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Los </a:t>
            </a:r>
            <a:r>
              <a:rPr b="0" lang="es-EC" sz="3200" spc="-157" strike="noStrike">
                <a:solidFill>
                  <a:srgbClr val="000000"/>
                </a:solidFill>
                <a:latin typeface="Georgia"/>
                <a:ea typeface="DejaVu Sans"/>
              </a:rPr>
              <a:t>cambios </a:t>
            </a:r>
            <a:r>
              <a:rPr b="0" lang="es-EC" sz="3200" spc="-106" strike="noStrike">
                <a:solidFill>
                  <a:srgbClr val="000000"/>
                </a:solidFill>
                <a:latin typeface="Georgia"/>
                <a:ea typeface="DejaVu Sans"/>
              </a:rPr>
              <a:t>solo </a:t>
            </a: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te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afectan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</a:t>
            </a:r>
            <a:r>
              <a:rPr b="0" lang="es-EC" sz="3200" spc="23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ti.</a:t>
            </a:r>
            <a:endParaRPr b="0" lang="es-EC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277800" y="555120"/>
            <a:ext cx="35236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C" sz="4400" spc="-7" strike="noStrike">
                <a:solidFill>
                  <a:srgbClr val="f47800"/>
                </a:solidFill>
                <a:latin typeface="DejaVu Sans"/>
              </a:rPr>
              <a:t>Distribuido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24960" y="152640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24960" y="318384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948600" y="1379160"/>
            <a:ext cx="7266240" cy="31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Colaboraci</a:t>
            </a:r>
            <a:r>
              <a:rPr b="0" lang="es-EC" sz="3200" spc="-114" strike="noStrike">
                <a:solidFill>
                  <a:srgbClr val="000000"/>
                </a:solidFill>
                <a:latin typeface="Times New Roman"/>
                <a:ea typeface="DejaVu Sans"/>
              </a:rPr>
              <a:t>ó</a:t>
            </a:r>
            <a:r>
              <a:rPr b="0" lang="es-EC" sz="3200" spc="-114" strike="noStrike">
                <a:solidFill>
                  <a:srgbClr val="000000"/>
                </a:solidFill>
                <a:latin typeface="Georgia"/>
                <a:ea typeface="DejaVu Sans"/>
              </a:rPr>
              <a:t>n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ts val="3878"/>
              </a:lnSpc>
              <a:spcBef>
                <a:spcPts val="125"/>
              </a:spcBef>
            </a:pP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Realiza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cambios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sin </a:t>
            </a:r>
            <a:r>
              <a:rPr b="0" lang="es-EC" sz="3200" spc="-140" strike="noStrike">
                <a:solidFill>
                  <a:srgbClr val="000000"/>
                </a:solidFill>
                <a:latin typeface="Georgia"/>
                <a:ea typeface="DejaVu Sans"/>
              </a:rPr>
              <a:t>afectar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es-EC" sz="3200" spc="-97" strike="noStrike">
                <a:solidFill>
                  <a:srgbClr val="000000"/>
                </a:solidFill>
                <a:latin typeface="Georgia"/>
                <a:ea typeface="DejaVu Sans"/>
              </a:rPr>
              <a:t>los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dem</a:t>
            </a:r>
            <a:r>
              <a:rPr b="0" lang="es-EC" sz="3200" spc="-151" strike="noStrike">
                <a:solidFill>
                  <a:srgbClr val="000000"/>
                </a:solidFill>
                <a:latin typeface="Times New Roman"/>
                <a:ea typeface="DejaVu Sans"/>
              </a:rPr>
              <a:t>á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s. 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Experimenta 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y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ramifica </a:t>
            </a:r>
            <a:r>
              <a:rPr b="0" lang="es-EC" sz="3200" spc="-75" strike="noStrike">
                <a:solidFill>
                  <a:srgbClr val="000000"/>
                </a:solidFill>
                <a:latin typeface="Georgia"/>
                <a:ea typeface="DejaVu Sans"/>
              </a:rPr>
              <a:t>el </a:t>
            </a: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c</a:t>
            </a:r>
            <a:r>
              <a:rPr b="0" lang="es-EC" sz="32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ó</a:t>
            </a:r>
            <a:r>
              <a:rPr b="0" lang="es-EC" sz="3200" spc="-80" strike="noStrike">
                <a:solidFill>
                  <a:srgbClr val="000000"/>
                </a:solidFill>
                <a:latin typeface="Georgia"/>
                <a:ea typeface="DejaVu Sans"/>
              </a:rPr>
              <a:t>digo </a:t>
            </a:r>
            <a:r>
              <a:rPr b="0" lang="es-EC" sz="3200" spc="-197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es-EC" sz="3200" spc="-231" strike="noStrike">
                <a:solidFill>
                  <a:srgbClr val="000000"/>
                </a:solidFill>
                <a:latin typeface="Georgia"/>
                <a:ea typeface="DejaVu Sans"/>
              </a:rPr>
              <a:t>tu</a:t>
            </a:r>
            <a:r>
              <a:rPr b="0" lang="es-EC" sz="3200" spc="-30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gusto.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24"/>
              </a:spcBef>
            </a:pPr>
            <a:r>
              <a:rPr b="0" lang="es-EC" sz="3200" spc="-92" strike="noStrike">
                <a:solidFill>
                  <a:srgbClr val="000000"/>
                </a:solidFill>
                <a:latin typeface="Georgia"/>
                <a:ea typeface="DejaVu Sans"/>
              </a:rPr>
              <a:t>Conf</a:t>
            </a:r>
            <a:r>
              <a:rPr b="0" lang="es-EC" sz="32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í</a:t>
            </a:r>
            <a:r>
              <a:rPr b="0" lang="es-EC" sz="3200" spc="-9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es-EC" sz="3200" spc="-211" strike="noStrike">
                <a:solidFill>
                  <a:srgbClr val="000000"/>
                </a:solidFill>
                <a:latin typeface="Georgia"/>
                <a:ea typeface="DejaVu Sans"/>
              </a:rPr>
              <a:t>en </a:t>
            </a:r>
            <a:r>
              <a:rPr b="0" lang="es-EC" sz="3200" spc="-231" strike="noStrike">
                <a:solidFill>
                  <a:srgbClr val="000000"/>
                </a:solidFill>
                <a:latin typeface="Georgia"/>
                <a:ea typeface="DejaVu Sans"/>
              </a:rPr>
              <a:t>tu</a:t>
            </a: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informaci</a:t>
            </a:r>
            <a:r>
              <a:rPr b="0" lang="es-EC" sz="3200" spc="-145" strike="noStrike">
                <a:solidFill>
                  <a:srgbClr val="000000"/>
                </a:solidFill>
                <a:latin typeface="Times New Roman"/>
                <a:ea typeface="DejaVu Sans"/>
              </a:rPr>
              <a:t>ó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n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sin 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48600" y="4020840"/>
            <a:ext cx="9135000" cy="21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sin</a:t>
            </a:r>
            <a:r>
              <a:rPr b="0" lang="es-EC" sz="3200" spc="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205" strike="noStrike">
                <a:solidFill>
                  <a:srgbClr val="000000"/>
                </a:solidFill>
                <a:latin typeface="Georgia"/>
                <a:ea typeface="DejaVu Sans"/>
              </a:rPr>
              <a:t>tener</a:t>
            </a:r>
            <a:r>
              <a:rPr b="0" lang="es-EC" sz="3200" spc="2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que</a:t>
            </a:r>
            <a:r>
              <a:rPr b="0" lang="es-EC" sz="3200" spc="2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2" strike="noStrike">
                <a:solidFill>
                  <a:srgbClr val="000000"/>
                </a:solidFill>
                <a:latin typeface="Georgia"/>
                <a:ea typeface="DejaVu Sans"/>
              </a:rPr>
              <a:t>pedir</a:t>
            </a:r>
            <a:r>
              <a:rPr b="0" lang="es-EC" sz="3200" spc="3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permisos</a:t>
            </a:r>
            <a:r>
              <a:rPr b="0" lang="es-EC" sz="3200" spc="3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es-EC" sz="3200" spc="3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65" strike="noStrike">
                <a:solidFill>
                  <a:srgbClr val="000000"/>
                </a:solidFill>
                <a:latin typeface="Georgia"/>
                <a:ea typeface="DejaVu Sans"/>
              </a:rPr>
              <a:t>escritura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</a:pP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sin </a:t>
            </a:r>
            <a:r>
              <a:rPr b="0" lang="es-EC" sz="3200" spc="-205" strike="noStrike">
                <a:solidFill>
                  <a:srgbClr val="000000"/>
                </a:solidFill>
                <a:latin typeface="Georgia"/>
                <a:ea typeface="DejaVu Sans"/>
              </a:rPr>
              <a:t>depender </a:t>
            </a:r>
            <a:r>
              <a:rPr b="0" lang="es-EC" sz="3200" spc="-19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231" strike="noStrike">
                <a:solidFill>
                  <a:srgbClr val="000000"/>
                </a:solidFill>
                <a:latin typeface="Georgia"/>
                <a:ea typeface="DejaVu Sans"/>
              </a:rPr>
              <a:t>tu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servidor </a:t>
            </a:r>
            <a:r>
              <a:rPr b="0" lang="es-EC" sz="3200" spc="-126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es-EC" sz="3200" spc="-160" strike="noStrike">
                <a:solidFill>
                  <a:srgbClr val="000000"/>
                </a:solidFill>
                <a:latin typeface="Georgia"/>
                <a:ea typeface="DejaVu Sans"/>
              </a:rPr>
              <a:t>hosting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del</a:t>
            </a:r>
            <a:r>
              <a:rPr b="0" lang="es-EC" sz="3200" spc="-25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repositorio.</a:t>
            </a:r>
            <a:endParaRPr b="0" lang="es-EC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29"/>
              </a:spcBef>
            </a:pPr>
            <a:r>
              <a:rPr b="0" lang="es-EC" sz="3200" spc="-137" strike="noStrike">
                <a:solidFill>
                  <a:srgbClr val="000000"/>
                </a:solidFill>
                <a:latin typeface="Georgia"/>
                <a:ea typeface="DejaVu Sans"/>
              </a:rPr>
              <a:t>No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hay </a:t>
            </a:r>
            <a:r>
              <a:rPr b="0" lang="es-EC" sz="3200" spc="-270" strike="noStrike">
                <a:solidFill>
                  <a:srgbClr val="000000"/>
                </a:solidFill>
                <a:latin typeface="Georgia"/>
                <a:ea typeface="DejaVu Sans"/>
              </a:rPr>
              <a:t>un </a:t>
            </a:r>
            <a:r>
              <a:rPr b="0" lang="es-EC" sz="3200" spc="-225" strike="noStrike">
                <a:solidFill>
                  <a:srgbClr val="000000"/>
                </a:solidFill>
                <a:latin typeface="Georgia"/>
                <a:ea typeface="DejaVu Sans"/>
              </a:rPr>
              <a:t>punto </a:t>
            </a: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d</a:t>
            </a:r>
            <a:r>
              <a:rPr b="0" lang="es-EC" sz="32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é</a:t>
            </a:r>
            <a:r>
              <a:rPr b="0" lang="es-EC" sz="3200" spc="-100" strike="noStrike">
                <a:solidFill>
                  <a:srgbClr val="000000"/>
                </a:solidFill>
                <a:latin typeface="Georgia"/>
                <a:ea typeface="DejaVu Sans"/>
              </a:rPr>
              <a:t>bil </a:t>
            </a:r>
            <a:r>
              <a:rPr b="0" lang="es-EC" sz="3200" spc="-151" strike="noStrike">
                <a:solidFill>
                  <a:srgbClr val="000000"/>
                </a:solidFill>
                <a:latin typeface="Georgia"/>
                <a:ea typeface="DejaVu Sans"/>
              </a:rPr>
              <a:t>central, </a:t>
            </a:r>
            <a:r>
              <a:rPr b="0" lang="es-EC" sz="3200" spc="21" strike="noStrike">
                <a:solidFill>
                  <a:srgbClr val="000000"/>
                </a:solidFill>
                <a:latin typeface="Georgia"/>
                <a:ea typeface="DejaVu Sans"/>
              </a:rPr>
              <a:t>y </a:t>
            </a:r>
            <a:r>
              <a:rPr b="0" lang="es-EC" sz="3200" spc="-111" strike="noStrike">
                <a:solidFill>
                  <a:srgbClr val="000000"/>
                </a:solidFill>
                <a:latin typeface="Georgia"/>
                <a:ea typeface="DejaVu Sans"/>
              </a:rPr>
              <a:t>la 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informaci</a:t>
            </a:r>
            <a:r>
              <a:rPr b="0" lang="es-EC" sz="3200" spc="-145" strike="noStrike">
                <a:solidFill>
                  <a:srgbClr val="000000"/>
                </a:solidFill>
                <a:latin typeface="Times New Roman"/>
                <a:ea typeface="DejaVu Sans"/>
              </a:rPr>
              <a:t>ó</a:t>
            </a:r>
            <a:r>
              <a:rPr b="0" lang="es-EC" sz="3200" spc="-145" strike="noStrike">
                <a:solidFill>
                  <a:srgbClr val="000000"/>
                </a:solidFill>
                <a:latin typeface="Georgia"/>
                <a:ea typeface="DejaVu Sans"/>
              </a:rPr>
              <a:t>n </a:t>
            </a:r>
            <a:r>
              <a:rPr b="0" lang="es-EC" sz="3200" spc="-131" strike="noStrike">
                <a:solidFill>
                  <a:srgbClr val="000000"/>
                </a:solidFill>
                <a:latin typeface="Georgia"/>
                <a:ea typeface="DejaVu Sans"/>
              </a:rPr>
              <a:t>se  replica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es-EC" sz="3200" spc="-177" strike="noStrike">
                <a:solidFill>
                  <a:srgbClr val="000000"/>
                </a:solidFill>
                <a:latin typeface="Georgia"/>
                <a:ea typeface="DejaVu Sans"/>
              </a:rPr>
              <a:t>forma</a:t>
            </a:r>
            <a:r>
              <a:rPr b="0" lang="es-EC" sz="3200" spc="-17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s-EC" sz="3200" spc="-185" strike="noStrike">
                <a:solidFill>
                  <a:srgbClr val="000000"/>
                </a:solidFill>
                <a:latin typeface="Georgia"/>
                <a:ea typeface="DejaVu Sans"/>
              </a:rPr>
              <a:t>natural.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624960" y="5334120"/>
            <a:ext cx="12744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EC" sz="1450" spc="-12" strike="noStrike">
                <a:solidFill>
                  <a:srgbClr val="f47800"/>
                </a:solidFill>
                <a:latin typeface="OpenSymbol"/>
                <a:ea typeface="DejaVu Sans"/>
              </a:rPr>
              <a:t></a:t>
            </a:r>
            <a:endParaRPr b="0" lang="es-EC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2020-03-25T15:40:56Z</dcterms:created>
  <dc:creator/>
  <dc:description/>
  <dc:language>es-EC</dc:language>
  <cp:lastModifiedBy/>
  <dcterms:modified xsi:type="dcterms:W3CDTF">2020-03-25T17:53:26Z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2009-04-16T00:00:00Z</vt:filetime>
  </property>
  <property fmtid="{D5CDD505-2E9C-101B-9397-08002B2CF9AE}" pid="4" name="Creator">
    <vt:lpwstr>Impress</vt:lpwstr>
  </property>
  <property fmtid="{D5CDD505-2E9C-101B-9397-08002B2CF9AE}" pid="5" name="HyperlinksChanged">
    <vt:bool>0</vt:bool>
  </property>
  <property fmtid="{D5CDD505-2E9C-101B-9397-08002B2CF9AE}" pid="6" name="LastSaved">
    <vt:filetime>2020-03-25T00:00:00Z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