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67" r:id="rId2"/>
    <p:sldId id="481" r:id="rId3"/>
    <p:sldId id="482" r:id="rId4"/>
    <p:sldId id="490" r:id="rId5"/>
    <p:sldId id="48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 autoAdjust="0"/>
    <p:restoredTop sz="94660"/>
  </p:normalViewPr>
  <p:slideViewPr>
    <p:cSldViewPr>
      <p:cViewPr varScale="1">
        <p:scale>
          <a:sx n="63" d="100"/>
          <a:sy n="63" d="100"/>
        </p:scale>
        <p:origin x="15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‹Nº›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‹Nº›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‹Nº›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  <p:sp>
        <p:nvSpPr>
          <p:cNvPr id="5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‹Nº›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24/07/2023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‹Nº›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606169"/>
            <a:ext cx="8636496" cy="1814720"/>
          </a:xfrm>
        </p:spPr>
        <p:txBody>
          <a:bodyPr>
            <a:noAutofit/>
          </a:bodyPr>
          <a:lstStyle/>
          <a:p>
            <a:r>
              <a:rPr lang="en-US" altLang="es-ES" b="1" dirty="0">
                <a:solidFill>
                  <a:srgbClr val="424242"/>
                </a:solidFill>
                <a:latin typeface="Roboto" panose="02000000000000000000" pitchFamily="2" charset="0"/>
              </a:rPr>
              <a:t>Experiences on Yang Network Models</a:t>
            </a:r>
            <a:r>
              <a:rPr lang="en-US" altLang="es-ES" dirty="0">
                <a:solidFill>
                  <a:srgbClr val="424242"/>
                </a:solidFill>
                <a:latin typeface="Roboto" panose="02000000000000000000" pitchFamily="2" charset="0"/>
              </a:rPr>
              <a:t> for network management and operation.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95536" y="58546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25</a:t>
            </a:r>
            <a:r>
              <a:rPr lang="en-GB" baseline="30000" dirty="0"/>
              <a:t>th</a:t>
            </a:r>
            <a:r>
              <a:rPr lang="en-GB" dirty="0"/>
              <a:t> July 2023, San Francisco IETF#117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619672" y="3236783"/>
            <a:ext cx="6618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Side meeting</a:t>
            </a:r>
          </a:p>
          <a:p>
            <a:endParaRPr lang="en-GB" dirty="0"/>
          </a:p>
          <a:p>
            <a:r>
              <a:rPr lang="en-GB" dirty="0"/>
              <a:t>O. Gonzalez de Dios (</a:t>
            </a:r>
            <a:r>
              <a:rPr lang="en-GB" b="1" dirty="0"/>
              <a:t>Telefonica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C4C84-8F95-374C-B8AE-44C5B9C8B977}"/>
              </a:ext>
            </a:extLst>
          </p:cNvPr>
          <p:cNvSpPr/>
          <p:nvPr/>
        </p:nvSpPr>
        <p:spPr>
          <a:xfrm>
            <a:off x="603072" y="1124744"/>
            <a:ext cx="79275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Oscar Gonzalez de Dios (Telefonica): Introduction, goals of the side meeting (5 min).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Experiences in Telefonica with Network Models (5 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Victor Lopez (Nokia) Use of devices models in the </a:t>
            </a:r>
            <a:r>
              <a:rPr lang="en-US" dirty="0" err="1"/>
              <a:t>norhtbound</a:t>
            </a:r>
            <a:r>
              <a:rPr lang="en-US" dirty="0"/>
              <a:t> of a controller (5 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Samier Barguil (Nokia) Experiences with L3NM, missing pieces (5 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Qin Wu (Huawei) Network models (10 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Discussion (30 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7468D-92BB-924D-B4DA-CA2CBF7C0582}"/>
              </a:ext>
            </a:extLst>
          </p:cNvPr>
          <p:cNvSpPr/>
          <p:nvPr/>
        </p:nvSpPr>
        <p:spPr>
          <a:xfrm>
            <a:off x="611560" y="548680"/>
            <a:ext cx="1636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15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87468D-92BB-924D-B4DA-CA2CBF7C0582}"/>
              </a:ext>
            </a:extLst>
          </p:cNvPr>
          <p:cNvSpPr/>
          <p:nvPr/>
        </p:nvSpPr>
        <p:spPr>
          <a:xfrm>
            <a:off x="611560" y="548680"/>
            <a:ext cx="8242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Experiences in Telefonica with Network Models</a:t>
            </a:r>
            <a:endParaRPr lang="en-US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A1D26-A9D5-BC46-9C2E-6BE86DF1EF1C}"/>
              </a:ext>
            </a:extLst>
          </p:cNvPr>
          <p:cNvSpPr/>
          <p:nvPr/>
        </p:nvSpPr>
        <p:spPr>
          <a:xfrm>
            <a:off x="579615" y="1412776"/>
            <a:ext cx="793417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All modeling based on IETF Yang modules (and some </a:t>
            </a:r>
            <a:r>
              <a:rPr lang="en-US" b="1" dirty="0" err="1"/>
              <a:t>Openconfig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Network Service</a:t>
            </a:r>
            <a:r>
              <a:rPr lang="en-US" dirty="0"/>
              <a:t> models. The modules using these data models are used as datastores of the Network Services such as L3 VPNs, L2 VPNs (</a:t>
            </a:r>
            <a:r>
              <a:rPr lang="en-US" dirty="0" err="1"/>
              <a:t>pseudowires</a:t>
            </a:r>
            <a:r>
              <a:rPr lang="en-US" dirty="0"/>
              <a:t> and EVPNs). The current implemented modules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L3NM to represent both L3 VPNs and peering services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L2NM to represent </a:t>
            </a:r>
            <a:r>
              <a:rPr lang="en-US" dirty="0" err="1"/>
              <a:t>psudowires</a:t>
            </a:r>
            <a:r>
              <a:rPr lang="en-US" dirty="0"/>
              <a:t> and EVPNS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We had to augment the modules as we covered more operations and use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Access control lists and routing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Topology models: </a:t>
            </a:r>
            <a:r>
              <a:rPr lang="en-US" dirty="0"/>
              <a:t>Used to export, in read-only mode information about the network topology at different layers following IETF Yang.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Traffic engineering modules: </a:t>
            </a:r>
            <a:r>
              <a:rPr lang="en-US" dirty="0"/>
              <a:t>Used for CRUD operations on TE tunnels (RVP-TE or Segment routing policy).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Inventory models: </a:t>
            </a:r>
            <a:r>
              <a:rPr lang="en-US" dirty="0"/>
              <a:t>Used to export Hardware and Interface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the previous models we can cover the most significant functionality of our IP/MPLS Network.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270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87468D-92BB-924D-B4DA-CA2CBF7C0582}"/>
              </a:ext>
            </a:extLst>
          </p:cNvPr>
          <p:cNvSpPr/>
          <p:nvPr/>
        </p:nvSpPr>
        <p:spPr>
          <a:xfrm>
            <a:off x="611560" y="548680"/>
            <a:ext cx="2578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Issues found</a:t>
            </a:r>
            <a:endParaRPr lang="en-US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A1D26-A9D5-BC46-9C2E-6BE86DF1EF1C}"/>
              </a:ext>
            </a:extLst>
          </p:cNvPr>
          <p:cNvSpPr/>
          <p:nvPr/>
        </p:nvSpPr>
        <p:spPr>
          <a:xfrm>
            <a:off x="579615" y="1412776"/>
            <a:ext cx="793417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Reality in the network vs the standard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Creating services for multiple Telefonica operations revealed many commonalities, but a long tail of specific configuration.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Models had to be augmented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 of device models as network models (e.g. ACL, routing policy)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Considering some vendor specific features was tough.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Is the service no longer the same?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Some services are “similar” but with the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Network model to device mapping.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is really in the device?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controller does not imply a change in the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Lifecycle management was implementation specific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85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87468D-92BB-924D-B4DA-CA2CBF7C0582}"/>
              </a:ext>
            </a:extLst>
          </p:cNvPr>
          <p:cNvSpPr/>
          <p:nvPr/>
        </p:nvSpPr>
        <p:spPr>
          <a:xfrm>
            <a:off x="611560" y="548680"/>
            <a:ext cx="3370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Discussion Items</a:t>
            </a:r>
            <a:endParaRPr lang="en-US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A1D26-A9D5-BC46-9C2E-6BE86DF1EF1C}"/>
              </a:ext>
            </a:extLst>
          </p:cNvPr>
          <p:cNvSpPr/>
          <p:nvPr/>
        </p:nvSpPr>
        <p:spPr>
          <a:xfrm>
            <a:off x="579615" y="1412776"/>
            <a:ext cx="79341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 much work is yet to be done regarding Network Yang models?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Can all that work be done in </a:t>
            </a:r>
            <a:r>
              <a:rPr lang="en-US" sz="2000" dirty="0" err="1"/>
              <a:t>OpsaWG</a:t>
            </a:r>
            <a:r>
              <a:rPr lang="en-US" sz="20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Is the current functionality available in </a:t>
            </a:r>
            <a:r>
              <a:rPr lang="en-US" sz="2000" dirty="0" err="1"/>
              <a:t>Restconf</a:t>
            </a:r>
            <a:r>
              <a:rPr lang="en-US" sz="2000" dirty="0"/>
              <a:t> and </a:t>
            </a:r>
            <a:r>
              <a:rPr lang="en-US" sz="2000" dirty="0" err="1"/>
              <a:t>netconf</a:t>
            </a:r>
            <a:r>
              <a:rPr lang="en-US" sz="2000" dirty="0"/>
              <a:t> enough for the management and operation of a network using Network Yang models?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 to </a:t>
            </a:r>
            <a:r>
              <a:rPr lang="en-US" sz="2000" dirty="0" err="1"/>
              <a:t>retrive</a:t>
            </a:r>
            <a:r>
              <a:rPr lang="en-US" sz="2000" dirty="0"/>
              <a:t>/expose/document Network model to device configuration mapping logic</a:t>
            </a:r>
          </a:p>
        </p:txBody>
      </p:sp>
    </p:spTree>
    <p:extLst>
      <p:ext uri="{BB962C8B-B14F-4D97-AF65-F5344CB8AC3E}">
        <p14:creationId xmlns:p14="http://schemas.microsoft.com/office/powerpoint/2010/main" val="3816729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16951</TotalTime>
  <Words>434</Words>
  <Application>Microsoft Office PowerPoint</Application>
  <PresentationFormat>Presentación en pantalla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Thème Office</vt:lpstr>
      <vt:lpstr>Experiences on Yang Network Models for network management and operation.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Common</dc:title>
  <dc:creator>BOUCADAIR Mohamed IMT/OLN</dc:creator>
  <cp:lastModifiedBy>Oscar González de Dios</cp:lastModifiedBy>
  <cp:revision>868</cp:revision>
  <dcterms:created xsi:type="dcterms:W3CDTF">2016-11-23T08:01:43Z</dcterms:created>
  <dcterms:modified xsi:type="dcterms:W3CDTF">2023-07-25T15:29:24Z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222825-62ea-40f3-96b5-5375c07996e2_Enabled">
    <vt:lpwstr>true</vt:lpwstr>
  </property>
  <property fmtid="{D5CDD505-2E9C-101B-9397-08002B2CF9AE}" pid="3" name="MSIP_Label_07222825-62ea-40f3-96b5-5375c07996e2_SetDate">
    <vt:lpwstr>2021-11-04T13:21:39Z</vt:lpwstr>
  </property>
  <property fmtid="{D5CDD505-2E9C-101B-9397-08002B2CF9AE}" pid="4" name="MSIP_Label_07222825-62ea-40f3-96b5-5375c07996e2_Method">
    <vt:lpwstr>Privileged</vt:lpwstr>
  </property>
  <property fmtid="{D5CDD505-2E9C-101B-9397-08002B2CF9AE}" pid="5" name="MSIP_Label_07222825-62ea-40f3-96b5-5375c07996e2_Name">
    <vt:lpwstr>unrestricted_parent.2</vt:lpwstr>
  </property>
  <property fmtid="{D5CDD505-2E9C-101B-9397-08002B2CF9AE}" pid="6" name="MSIP_Label_07222825-62ea-40f3-96b5-5375c07996e2_SiteId">
    <vt:lpwstr>90c7a20a-f34b-40bf-bc48-b9253b6f5d20</vt:lpwstr>
  </property>
  <property fmtid="{D5CDD505-2E9C-101B-9397-08002B2CF9AE}" pid="7" name="MSIP_Label_07222825-62ea-40f3-96b5-5375c07996e2_ActionId">
    <vt:lpwstr>ed62abea-39f3-4312-ad49-acc1c7faef45</vt:lpwstr>
  </property>
  <property fmtid="{D5CDD505-2E9C-101B-9397-08002B2CF9AE}" pid="8" name="MSIP_Label_07222825-62ea-40f3-96b5-5375c07996e2_ContentBits">
    <vt:lpwstr>0</vt:lpwstr>
  </property>
</Properties>
</file>