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penSans-boldItalic.fntdata"/><Relationship Id="rId9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d4cc2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d4cc2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e5db688b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e5db688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41700" y="182175"/>
            <a:ext cx="8672100" cy="6135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Average Operating Margin by GICS Type</a:t>
            </a:r>
            <a:endParaRPr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00" y="1061100"/>
            <a:ext cx="4944200" cy="28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222500" y="1061100"/>
            <a:ext cx="3591300" cy="280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Open Sans"/>
                <a:ea typeface="Open Sans"/>
                <a:cs typeface="Open Sans"/>
                <a:sym typeface="Open Sans"/>
              </a:rPr>
              <a:t>Which GICS has the highest operating margin as presented by the data?</a:t>
            </a:r>
            <a:endParaRPr b="1" sz="12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Real Estate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with an average operating income of 29.32%, with a fairly low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variability,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11.4% standard deviation. The standard deviation is generally higher with lower average operating income, as exampled by the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Energy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GICS, with an average operating income of 10.88% and a standard deviation of 51.21%</a:t>
            </a:r>
            <a:endParaRPr b="1" sz="1200" u="sng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41700" y="182175"/>
            <a:ext cx="8672100" cy="6135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Average Operating Margin by GICS Type</a:t>
            </a:r>
            <a:endParaRPr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075"/>
            <a:ext cx="4917700" cy="285256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222500" y="948125"/>
            <a:ext cx="3591300" cy="285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Open Sans"/>
                <a:ea typeface="Open Sans"/>
                <a:cs typeface="Open Sans"/>
                <a:sym typeface="Open Sans"/>
              </a:rPr>
              <a:t>What is the relationship between operating margins and total revenue?</a:t>
            </a:r>
            <a:endParaRPr b="1" sz="12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As can be determined from the trendline, average total revenue is negatively correlated with average operating income.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Real Estate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with an average operating income of 29.32 on average only turns over 2.511 BN $. Turnover (average revenue) is generally higher with lower average operating income, as exampled by the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Energy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GICS, with an average operating income of 10.88% and an average revenue of 38.979 BN $.</a:t>
            </a:r>
            <a:endParaRPr b="1" sz="1200" u="sng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