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61" r:id="rId6"/>
    <p:sldId id="262" r:id="rId7"/>
    <p:sldId id="263" r:id="rId8"/>
    <p:sldId id="264" r:id="rId9"/>
    <p:sldId id="265" r:id="rId10"/>
    <p:sldId id="269" r:id="rId11"/>
    <p:sldId id="266" r:id="rId12"/>
    <p:sldId id="267" r:id="rId13"/>
    <p:sldId id="268"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8" d="100"/>
          <a:sy n="48" d="100"/>
        </p:scale>
        <p:origin x="72" y="1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userId="af9d3f01-03a0-4612-85ce-e562aeb1b318" providerId="ADAL" clId="{B1815E3A-E03D-4536-BA57-2BF07C114E77}"/>
    <pc:docChg chg="custSel modSld">
      <pc:chgData name="OSCAR" userId="af9d3f01-03a0-4612-85ce-e562aeb1b318" providerId="ADAL" clId="{B1815E3A-E03D-4536-BA57-2BF07C114E77}" dt="2021-07-31T04:34:26.625" v="1" actId="27636"/>
      <pc:docMkLst>
        <pc:docMk/>
      </pc:docMkLst>
      <pc:sldChg chg="modSp mod">
        <pc:chgData name="OSCAR" userId="af9d3f01-03a0-4612-85ce-e562aeb1b318" providerId="ADAL" clId="{B1815E3A-E03D-4536-BA57-2BF07C114E77}" dt="2021-07-31T04:34:26.625" v="1" actId="27636"/>
        <pc:sldMkLst>
          <pc:docMk/>
          <pc:sldMk cId="1642449821" sldId="268"/>
        </pc:sldMkLst>
        <pc:spChg chg="mod">
          <ac:chgData name="OSCAR" userId="af9d3f01-03a0-4612-85ce-e562aeb1b318" providerId="ADAL" clId="{B1815E3A-E03D-4536-BA57-2BF07C114E77}" dt="2021-07-31T04:34:26.625" v="1" actId="27636"/>
          <ac:spMkLst>
            <pc:docMk/>
            <pc:sldMk cId="1642449821" sldId="268"/>
            <ac:spMk id="3" creationId="{1E6ABA96-9F4E-4B09-B9E7-4365BB215A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48714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969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8783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1530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64851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0146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8396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5097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10648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4503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44928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111446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urbujas de conversación vacías">
            <a:extLst>
              <a:ext uri="{FF2B5EF4-FFF2-40B4-BE49-F238E27FC236}">
                <a16:creationId xmlns:a16="http://schemas.microsoft.com/office/drawing/2014/main" id="{5DDC9965-192F-406D-8851-F4E58E7A598C}"/>
              </a:ext>
            </a:extLst>
          </p:cNvPr>
          <p:cNvPicPr>
            <a:picLocks noChangeAspect="1"/>
          </p:cNvPicPr>
          <p:nvPr/>
        </p:nvPicPr>
        <p:blipFill rotWithShape="1">
          <a:blip r:embed="rId2"/>
          <a:srcRect t="5516" b="10215"/>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AA1B322-1090-4ADD-A858-D75FB33450B1}"/>
              </a:ext>
            </a:extLst>
          </p:cNvPr>
          <p:cNvSpPr>
            <a:spLocks noGrp="1"/>
          </p:cNvSpPr>
          <p:nvPr>
            <p:ph type="ctrTitle"/>
          </p:nvPr>
        </p:nvSpPr>
        <p:spPr>
          <a:xfrm>
            <a:off x="7889065" y="2324906"/>
            <a:ext cx="3403426" cy="1588698"/>
          </a:xfrm>
        </p:spPr>
        <p:txBody>
          <a:bodyPr>
            <a:normAutofit/>
          </a:bodyPr>
          <a:lstStyle/>
          <a:p>
            <a:r>
              <a:rPr lang="es-MX" dirty="0" err="1">
                <a:solidFill>
                  <a:schemeClr val="tx1"/>
                </a:solidFill>
              </a:rPr>
              <a:t>Rappi</a:t>
            </a:r>
            <a:endParaRPr lang="es-MX" dirty="0">
              <a:solidFill>
                <a:schemeClr val="tx1"/>
              </a:solidFill>
            </a:endParaRPr>
          </a:p>
        </p:txBody>
      </p:sp>
      <p:sp>
        <p:nvSpPr>
          <p:cNvPr id="3" name="Subtítulo 2">
            <a:extLst>
              <a:ext uri="{FF2B5EF4-FFF2-40B4-BE49-F238E27FC236}">
                <a16:creationId xmlns:a16="http://schemas.microsoft.com/office/drawing/2014/main" id="{3B9CFCEB-F08A-43D5-9C68-651D587276DF}"/>
              </a:ext>
            </a:extLst>
          </p:cNvPr>
          <p:cNvSpPr>
            <a:spLocks noGrp="1"/>
          </p:cNvSpPr>
          <p:nvPr>
            <p:ph type="subTitle" idx="1"/>
          </p:nvPr>
        </p:nvSpPr>
        <p:spPr>
          <a:xfrm>
            <a:off x="7889065" y="3945249"/>
            <a:ext cx="3403426" cy="738820"/>
          </a:xfrm>
        </p:spPr>
        <p:txBody>
          <a:bodyPr>
            <a:normAutofit/>
          </a:bodyPr>
          <a:lstStyle/>
          <a:p>
            <a:r>
              <a:rPr lang="es-MX" dirty="0"/>
              <a:t>Hernandez luviano </a:t>
            </a:r>
            <a:r>
              <a:rPr lang="es-MX" dirty="0" err="1"/>
              <a:t>oscar</a:t>
            </a:r>
            <a:endParaRPr lang="es-MX" dirty="0"/>
          </a:p>
        </p:txBody>
      </p:sp>
    </p:spTree>
    <p:extLst>
      <p:ext uri="{BB962C8B-B14F-4D97-AF65-F5344CB8AC3E}">
        <p14:creationId xmlns:p14="http://schemas.microsoft.com/office/powerpoint/2010/main" val="4286881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42C5A1EA-AD1E-42F1-9655-79ABE7263616}"/>
              </a:ext>
            </a:extLst>
          </p:cNvPr>
          <p:cNvPicPr>
            <a:picLocks noGrp="1" noChangeAspect="1"/>
          </p:cNvPicPr>
          <p:nvPr>
            <p:ph idx="1"/>
          </p:nvPr>
        </p:nvPicPr>
        <p:blipFill>
          <a:blip r:embed="rId2"/>
          <a:stretch>
            <a:fillRect/>
          </a:stretch>
        </p:blipFill>
        <p:spPr>
          <a:xfrm>
            <a:off x="1888434" y="702156"/>
            <a:ext cx="7573618" cy="5941647"/>
          </a:xfrm>
        </p:spPr>
      </p:pic>
    </p:spTree>
    <p:extLst>
      <p:ext uri="{BB962C8B-B14F-4D97-AF65-F5344CB8AC3E}">
        <p14:creationId xmlns:p14="http://schemas.microsoft.com/office/powerpoint/2010/main" val="335463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A1DEB6A-2EBE-46C7-B4E4-4582EB23CAC0}"/>
              </a:ext>
            </a:extLst>
          </p:cNvPr>
          <p:cNvSpPr>
            <a:spLocks noGrp="1"/>
          </p:cNvSpPr>
          <p:nvPr>
            <p:ph type="title"/>
          </p:nvPr>
        </p:nvSpPr>
        <p:spPr>
          <a:xfrm>
            <a:off x="609906" y="702156"/>
            <a:ext cx="3568661" cy="1188720"/>
          </a:xfrm>
        </p:spPr>
        <p:txBody>
          <a:bodyPr>
            <a:normAutofit/>
          </a:bodyPr>
          <a:lstStyle/>
          <a:p>
            <a:r>
              <a:rPr lang="es-MX" dirty="0"/>
              <a:t>Problemas y mejoras</a:t>
            </a:r>
          </a:p>
        </p:txBody>
      </p:sp>
      <p:sp>
        <p:nvSpPr>
          <p:cNvPr id="73" name="Rectangle 7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F0623077-6277-4189-9670-ED5FCFB8CAC4}"/>
              </a:ext>
            </a:extLst>
          </p:cNvPr>
          <p:cNvSpPr>
            <a:spLocks noGrp="1"/>
          </p:cNvSpPr>
          <p:nvPr>
            <p:ph idx="1"/>
          </p:nvPr>
        </p:nvSpPr>
        <p:spPr>
          <a:xfrm>
            <a:off x="609906" y="2340864"/>
            <a:ext cx="3568661" cy="3634486"/>
          </a:xfrm>
        </p:spPr>
        <p:txBody>
          <a:bodyPr>
            <a:normAutofit/>
          </a:bodyPr>
          <a:lstStyle/>
          <a:p>
            <a:r>
              <a:rPr lang="es-MX" sz="1800" dirty="0">
                <a:effectLst/>
                <a:latin typeface="Times New Roman" panose="02020603050405020304" pitchFamily="18" charset="0"/>
                <a:ea typeface="Calibri" panose="020F0502020204030204" pitchFamily="34" charset="0"/>
                <a:cs typeface="Times New Roman" panose="02020603050405020304" pitchFamily="18" charset="0"/>
              </a:rPr>
              <a:t>Un problema que le veo a la aplicación al momento de iniciar sesión es que no tiene el doble factor de autenticación, algo que actualmente es muy necesario ya que el usuario es muy vulnerable y hay veces que los expertos en ingeniería social obtienen las credenciales sin la necesidad de vulnerar el dispositivo del usuario.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7170" name="Picture 2" descr="Tendencias de ciberseguridad para 2020 - Panda Security Mediacenter">
            <a:extLst>
              <a:ext uri="{FF2B5EF4-FFF2-40B4-BE49-F238E27FC236}">
                <a16:creationId xmlns:a16="http://schemas.microsoft.com/office/drawing/2014/main" id="{BB2CAF2D-702B-4FB9-BBDB-6AD2E149D4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12" r="8955"/>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28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7B30C-7207-470A-80C3-77FBC8EE5E69}"/>
              </a:ext>
            </a:extLst>
          </p:cNvPr>
          <p:cNvSpPr>
            <a:spLocks noGrp="1"/>
          </p:cNvSpPr>
          <p:nvPr>
            <p:ph type="title"/>
          </p:nvPr>
        </p:nvSpPr>
        <p:spPr/>
        <p:txBody>
          <a:bodyPr/>
          <a:lstStyle/>
          <a:p>
            <a:r>
              <a:rPr lang="es-MX" dirty="0"/>
              <a:t>Desarrollo de la aplicación</a:t>
            </a:r>
          </a:p>
        </p:txBody>
      </p:sp>
      <p:sp>
        <p:nvSpPr>
          <p:cNvPr id="3" name="Marcador de contenido 2">
            <a:extLst>
              <a:ext uri="{FF2B5EF4-FFF2-40B4-BE49-F238E27FC236}">
                <a16:creationId xmlns:a16="http://schemas.microsoft.com/office/drawing/2014/main" id="{23B51FC6-7EA9-461B-A738-3F3D4D118D19}"/>
              </a:ext>
            </a:extLst>
          </p:cNvPr>
          <p:cNvSpPr>
            <a:spLocks noGrp="1"/>
          </p:cNvSpPr>
          <p:nvPr>
            <p:ph idx="1"/>
          </p:nvPr>
        </p:nvSpPr>
        <p:spPr>
          <a:xfrm>
            <a:off x="581192" y="2340864"/>
            <a:ext cx="6475591" cy="3634486"/>
          </a:xfrm>
        </p:spPr>
        <p:txBody>
          <a:bodyPr/>
          <a:lstStyle/>
          <a:p>
            <a:pPr marL="0" marR="0" indent="0">
              <a:lnSpc>
                <a:spcPct val="150000"/>
              </a:lnSpc>
              <a:spcBef>
                <a:spcPts val="0"/>
              </a:spcBef>
              <a:spcAft>
                <a:spcPts val="0"/>
              </a:spcAft>
              <a:tabLst>
                <a:tab pos="228600" algn="l"/>
                <a:tab pos="449580" algn="l"/>
              </a:tabLs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Por la cantidad de servicios que maneja, es un sistema muy complejo y requeriría de tener buenos conocimientos en bases de datos, arquitectura de aplicaciones, desarrollo en una tecnología específica como Android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Kotlin</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o IOS (Swift).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tabLst>
                <a:tab pos="228600" algn="l"/>
                <a:tab pos="449580" algn="l"/>
              </a:tabLs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El equipo que conformaría el desarrollo de esta aplicación sería: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666900" lvl="1" indent="-342900">
              <a:lnSpc>
                <a:spcPct val="107000"/>
              </a:lnSpc>
              <a:spcBef>
                <a:spcPts val="0"/>
              </a:spcBef>
              <a:spcAft>
                <a:spcPts val="0"/>
              </a:spcAft>
              <a:buFont typeface="Symbol" panose="05050102010706020507" pitchFamily="18" charset="2"/>
              <a:buChar char=""/>
              <a:tabLst>
                <a:tab pos="228600" algn="l"/>
                <a:tab pos="457200" algn="l"/>
              </a:tabLst>
            </a:pP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Un ingeniero especializado en bases de datos</a:t>
            </a:r>
            <a:endParaRPr lang="es-MX" sz="1500" dirty="0">
              <a:effectLst/>
              <a:latin typeface="Calibri" panose="020F0502020204030204" pitchFamily="34" charset="0"/>
              <a:ea typeface="Calibri" panose="020F0502020204030204" pitchFamily="34" charset="0"/>
              <a:cs typeface="Times New Roman" panose="02020603050405020304" pitchFamily="18" charset="0"/>
            </a:endParaRPr>
          </a:p>
          <a:p>
            <a:pPr marL="666900" lvl="1" indent="-342900">
              <a:lnSpc>
                <a:spcPct val="107000"/>
              </a:lnSpc>
              <a:spcBef>
                <a:spcPts val="0"/>
              </a:spcBef>
              <a:spcAft>
                <a:spcPts val="0"/>
              </a:spcAft>
              <a:buFont typeface="Symbol" panose="05050102010706020507" pitchFamily="18" charset="2"/>
              <a:buChar char=""/>
              <a:tabLst>
                <a:tab pos="228600" algn="l"/>
                <a:tab pos="457200" algn="l"/>
              </a:tabLst>
            </a:pP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Un desarrollador especialista en Android (</a:t>
            </a:r>
            <a:r>
              <a:rPr lang="es-MX" sz="1500" dirty="0" err="1">
                <a:effectLst/>
                <a:latin typeface="Times New Roman" panose="02020603050405020304" pitchFamily="18" charset="0"/>
                <a:ea typeface="Calibri" panose="020F0502020204030204" pitchFamily="34" charset="0"/>
                <a:cs typeface="Times New Roman" panose="02020603050405020304" pitchFamily="18" charset="0"/>
              </a:rPr>
              <a:t>Kotlin</a:t>
            </a: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 o IOS (Swift)</a:t>
            </a:r>
            <a:endParaRPr lang="es-MX" sz="1500" dirty="0">
              <a:effectLst/>
              <a:latin typeface="Calibri" panose="020F0502020204030204" pitchFamily="34" charset="0"/>
              <a:ea typeface="Calibri" panose="020F0502020204030204" pitchFamily="34" charset="0"/>
              <a:cs typeface="Times New Roman" panose="02020603050405020304" pitchFamily="18" charset="0"/>
            </a:endParaRPr>
          </a:p>
          <a:p>
            <a:pPr marL="666900" lvl="1" indent="-342900">
              <a:lnSpc>
                <a:spcPct val="107000"/>
              </a:lnSpc>
              <a:spcBef>
                <a:spcPts val="0"/>
              </a:spcBef>
              <a:spcAft>
                <a:spcPts val="0"/>
              </a:spcAft>
              <a:buFont typeface="Symbol" panose="05050102010706020507" pitchFamily="18" charset="2"/>
              <a:buChar char=""/>
              <a:tabLst>
                <a:tab pos="228600" algn="l"/>
                <a:tab pos="457200" algn="l"/>
              </a:tabLst>
            </a:pP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Un arquitecto de aplicaciones móviles </a:t>
            </a:r>
            <a:endParaRPr lang="es-MX" sz="1500" dirty="0">
              <a:effectLst/>
              <a:latin typeface="Calibri" panose="020F0502020204030204" pitchFamily="34" charset="0"/>
              <a:ea typeface="Calibri" panose="020F0502020204030204" pitchFamily="34" charset="0"/>
              <a:cs typeface="Times New Roman" panose="02020603050405020304" pitchFamily="18" charset="0"/>
            </a:endParaRPr>
          </a:p>
          <a:p>
            <a:pPr marL="666900" lvl="1" indent="-342900">
              <a:lnSpc>
                <a:spcPct val="107000"/>
              </a:lnSpc>
              <a:spcBef>
                <a:spcPts val="0"/>
              </a:spcBef>
              <a:spcAft>
                <a:spcPts val="800"/>
              </a:spcAft>
              <a:buFont typeface="Symbol" panose="05050102010706020507" pitchFamily="18" charset="2"/>
              <a:buChar char=""/>
              <a:tabLst>
                <a:tab pos="228600" algn="l"/>
                <a:tab pos="457200" algn="l"/>
              </a:tabLst>
            </a:pP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Un diseñador de UI y UX</a:t>
            </a:r>
            <a:endParaRPr lang="es-MX"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8194" name="Picture 2" descr="Google Developers: Android Studio 2.1 admite la Android N Developer Preview">
            <a:extLst>
              <a:ext uri="{FF2B5EF4-FFF2-40B4-BE49-F238E27FC236}">
                <a16:creationId xmlns:a16="http://schemas.microsoft.com/office/drawing/2014/main" id="{4554E3C4-2A27-4FBD-99FB-1EA0B0723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783" y="2064788"/>
            <a:ext cx="1868324" cy="186832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Xcode en Mac App Store">
            <a:extLst>
              <a:ext uri="{FF2B5EF4-FFF2-40B4-BE49-F238E27FC236}">
                <a16:creationId xmlns:a16="http://schemas.microsoft.com/office/drawing/2014/main" id="{F3DF19D4-62D6-466E-A67D-C4F1F9CB2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5107" y="3933112"/>
            <a:ext cx="1868325" cy="186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816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7A2A9-E4BE-4089-AA31-44476266E1AB}"/>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1E6ABA96-9F4E-4B09-B9E7-4365BB215AF1}"/>
              </a:ext>
            </a:extLst>
          </p:cNvPr>
          <p:cNvSpPr>
            <a:spLocks noGrp="1"/>
          </p:cNvSpPr>
          <p:nvPr>
            <p:ph idx="1"/>
          </p:nvPr>
        </p:nvSpPr>
        <p:spPr/>
        <p:txBody>
          <a:bodyPr>
            <a:normAutofit fontScale="85000" lnSpcReduction="10000"/>
          </a:bodyPr>
          <a:lstStyle/>
          <a:p>
            <a:pPr marL="0" marR="0" indent="0">
              <a:lnSpc>
                <a:spcPct val="150000"/>
              </a:lnSpc>
              <a:spcBef>
                <a:spcPts val="0"/>
              </a:spcBef>
              <a:spcAft>
                <a:spcPts val="0"/>
              </a:spcAft>
              <a:tabLst>
                <a:tab pos="228600" algn="l"/>
                <a:tab pos="449580" algn="l"/>
              </a:tabLs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Al hacer este escrito pude realizar un análisis más exhaustivo de una aplicación, empezando con su origen hasta la parte técnica, al hacer esto pude comprender como es que una aplicación está conformada tanto en la parte de su arquitectura, desarrollo como en los integrantes que se encargan de hacer el desarrollo de esta aplicación.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tabLst>
                <a:tab pos="228600" algn="l"/>
                <a:tab pos="449580" algn="l"/>
              </a:tabLs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Esta aplicación es muy robusta por lo que para su desarrollo requiere un equipo muy grande con integrantes especializados en distintas áreas.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tabLst>
                <a:tab pos="228600" algn="l"/>
                <a:tab pos="449580" algn="l"/>
              </a:tabLs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Si bien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Rappi</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tiene muy buenos servicios y es una buena aplicación, como empresa ha tenido deficiencias generando que sus empleados no estén conformes, esto es algo que no me pareció ya que mi ideal son las empresas socialmente responsables y que se interesen en sus empleados.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tabLst>
                <a:tab pos="228600" algn="l"/>
                <a:tab pos="449580" algn="l"/>
              </a:tabLs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Como ingenieros que se quieren dedicar a la parte de desarrollo es muy importante especializarse en un área como desarrollo de aplicaciones, bases de datos,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project</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managment</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backend</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o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frontend</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ya que uno no puede abarcar todas las áreas, pero sí es importante tener una noción de cada una de estás áreas para poder trabajar de mejor manera en los equipos multidisciplinarios que nos toquen.</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64244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FF3B0482-4DEF-45BD-B5E8-7446B677EEEB}"/>
              </a:ext>
            </a:extLst>
          </p:cNvPr>
          <p:cNvSpPr>
            <a:spLocks noGrp="1"/>
          </p:cNvSpPr>
          <p:nvPr>
            <p:ph type="title"/>
          </p:nvPr>
        </p:nvSpPr>
        <p:spPr>
          <a:xfrm>
            <a:off x="609906" y="702156"/>
            <a:ext cx="3568661" cy="1188720"/>
          </a:xfrm>
        </p:spPr>
        <p:txBody>
          <a:bodyPr>
            <a:normAutofit/>
          </a:bodyPr>
          <a:lstStyle/>
          <a:p>
            <a:r>
              <a:rPr lang="es-MX" dirty="0"/>
              <a:t>Origen</a:t>
            </a:r>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AA5A0A6A-092D-4A40-9740-642C6736DD1E}"/>
              </a:ext>
            </a:extLst>
          </p:cNvPr>
          <p:cNvSpPr>
            <a:spLocks noGrp="1"/>
          </p:cNvSpPr>
          <p:nvPr>
            <p:ph idx="1"/>
          </p:nvPr>
        </p:nvSpPr>
        <p:spPr>
          <a:xfrm>
            <a:off x="609906" y="2340864"/>
            <a:ext cx="3568661" cy="3634486"/>
          </a:xfrm>
        </p:spPr>
        <p:txBody>
          <a:bodyPr>
            <a:normAutofit/>
          </a:bodyPr>
          <a:lstStyle/>
          <a:p>
            <a:r>
              <a:rPr lang="es-MX">
                <a:effectLst/>
                <a:latin typeface="Times New Roman" panose="02020603050405020304" pitchFamily="18" charset="0"/>
                <a:ea typeface="Calibri" panose="020F0502020204030204" pitchFamily="34" charset="0"/>
                <a:cs typeface="Times New Roman" panose="02020603050405020304" pitchFamily="18" charset="0"/>
              </a:rPr>
              <a:t>Fundada en 2015 en Bogotá, inició su camino con el fin de aportarle una solución logística a una plataforma tecnológica creada para el sector </a:t>
            </a:r>
            <a:r>
              <a:rPr lang="es-MX" err="1">
                <a:effectLst/>
                <a:latin typeface="Times New Roman" panose="02020603050405020304" pitchFamily="18" charset="0"/>
                <a:ea typeface="Calibri" panose="020F0502020204030204" pitchFamily="34" charset="0"/>
                <a:cs typeface="Times New Roman" panose="02020603050405020304" pitchFamily="18" charset="0"/>
              </a:rPr>
              <a:t>retail</a:t>
            </a:r>
            <a:r>
              <a:rPr lang="es-MX">
                <a:effectLst/>
                <a:latin typeface="Times New Roman" panose="02020603050405020304" pitchFamily="18" charset="0"/>
                <a:ea typeface="Calibri" panose="020F0502020204030204" pitchFamily="34" charset="0"/>
                <a:cs typeface="Times New Roman" panose="02020603050405020304" pitchFamily="18" charset="0"/>
              </a:rPr>
              <a:t> por los colombianos Simón Borrero, Sebastián Mejía, Felipe Villamarín y Juan Pablo Ortega.</a:t>
            </a:r>
            <a:endParaRPr lang="es-MX">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4" name="Imagen 3" descr="Sebastian-y-Simon-Rappi - Colombia">
            <a:extLst>
              <a:ext uri="{FF2B5EF4-FFF2-40B4-BE49-F238E27FC236}">
                <a16:creationId xmlns:a16="http://schemas.microsoft.com/office/drawing/2014/main" id="{A9B7915F-DDDB-4D23-8241-7DC6F8CF6E5C}"/>
              </a:ext>
            </a:extLst>
          </p:cNvPr>
          <p:cNvPicPr/>
          <p:nvPr/>
        </p:nvPicPr>
        <p:blipFill rotWithShape="1">
          <a:blip r:embed="rId2" cstate="print">
            <a:extLst>
              <a:ext uri="{28A0092B-C50C-407E-A947-70E740481C1C}">
                <a14:useLocalDpi xmlns:a14="http://schemas.microsoft.com/office/drawing/2010/main" val="0"/>
              </a:ext>
            </a:extLst>
          </a:blip>
          <a:srcRect l="14890" r="11743" b="-1"/>
          <a:stretch/>
        </p:blipFill>
        <p:spPr bwMode="auto">
          <a:xfrm>
            <a:off x="4654295" y="10"/>
            <a:ext cx="7537705" cy="6857990"/>
          </a:xfrm>
          <a:prstGeom prst="rect">
            <a:avLst/>
          </a:prstGeom>
          <a:noFill/>
        </p:spPr>
      </p:pic>
    </p:spTree>
    <p:extLst>
      <p:ext uri="{BB962C8B-B14F-4D97-AF65-F5344CB8AC3E}">
        <p14:creationId xmlns:p14="http://schemas.microsoft.com/office/powerpoint/2010/main" val="107659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B31933-CBE4-4E00-A137-4DC2583A12E7}"/>
              </a:ext>
            </a:extLst>
          </p:cNvPr>
          <p:cNvSpPr>
            <a:spLocks noGrp="1"/>
          </p:cNvSpPr>
          <p:nvPr>
            <p:ph type="title"/>
          </p:nvPr>
        </p:nvSpPr>
        <p:spPr/>
        <p:txBody>
          <a:bodyPr/>
          <a:lstStyle/>
          <a:p>
            <a:r>
              <a:rPr lang="es-MX" dirty="0"/>
              <a:t>Objetivo</a:t>
            </a:r>
          </a:p>
        </p:txBody>
      </p:sp>
      <p:sp>
        <p:nvSpPr>
          <p:cNvPr id="3" name="Marcador de contenido 2">
            <a:extLst>
              <a:ext uri="{FF2B5EF4-FFF2-40B4-BE49-F238E27FC236}">
                <a16:creationId xmlns:a16="http://schemas.microsoft.com/office/drawing/2014/main" id="{066D035A-835B-4956-9E19-D48C9BF932D4}"/>
              </a:ext>
            </a:extLst>
          </p:cNvPr>
          <p:cNvSpPr>
            <a:spLocks noGrp="1"/>
          </p:cNvSpPr>
          <p:nvPr>
            <p:ph idx="1"/>
          </p:nvPr>
        </p:nvSpPr>
        <p:spPr/>
        <p:txBody>
          <a:bodyPr>
            <a:normAutofit/>
          </a:bodyPr>
          <a:lstStyle/>
          <a:p>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Rappi</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está dirigido al sector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retail</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dirty="0">
                <a:effectLst/>
                <a:latin typeface="Times New Roman" panose="02020603050405020304" pitchFamily="18" charset="0"/>
                <a:ea typeface="Calibri" panose="020F0502020204030204" pitchFamily="34" charset="0"/>
                <a:cs typeface="Times New Roman" panose="02020603050405020304" pitchFamily="18" charset="0"/>
              </a:rPr>
              <a:t>Dentro de la oferta de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Rappi</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se encuentran las opciones de </a:t>
            </a:r>
          </a:p>
          <a:p>
            <a:pPr lvl="1"/>
            <a:r>
              <a:rPr lang="es-MX" sz="1500" dirty="0" err="1">
                <a:effectLst/>
                <a:latin typeface="Times New Roman" panose="02020603050405020304" pitchFamily="18" charset="0"/>
                <a:ea typeface="Calibri" panose="020F0502020204030204" pitchFamily="34" charset="0"/>
                <a:cs typeface="Times New Roman" panose="02020603050405020304" pitchFamily="18" charset="0"/>
              </a:rPr>
              <a:t>RappiMall</a:t>
            </a: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 (E-</a:t>
            </a:r>
            <a:r>
              <a:rPr lang="es-MX" sz="1500" dirty="0" err="1">
                <a:effectLst/>
                <a:latin typeface="Times New Roman" panose="02020603050405020304" pitchFamily="18" charset="0"/>
                <a:ea typeface="Calibri" panose="020F0502020204030204" pitchFamily="34" charset="0"/>
                <a:cs typeface="Times New Roman" panose="02020603050405020304" pitchFamily="18" charset="0"/>
              </a:rPr>
              <a:t>commerce</a:t>
            </a: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r>
              <a:rPr lang="es-MX" sz="1500" dirty="0" err="1">
                <a:effectLst/>
                <a:latin typeface="Times New Roman" panose="02020603050405020304" pitchFamily="18" charset="0"/>
                <a:ea typeface="Calibri" panose="020F0502020204030204" pitchFamily="34" charset="0"/>
                <a:cs typeface="Times New Roman" panose="02020603050405020304" pitchFamily="18" charset="0"/>
              </a:rPr>
              <a:t>RappiCash</a:t>
            </a: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 (dinero en efectivo) </a:t>
            </a:r>
          </a:p>
          <a:p>
            <a:pPr lvl="1"/>
            <a:r>
              <a:rPr lang="es-MX" sz="1500" dirty="0" err="1">
                <a:effectLst/>
                <a:latin typeface="Times New Roman" panose="02020603050405020304" pitchFamily="18" charset="0"/>
                <a:ea typeface="Calibri" panose="020F0502020204030204" pitchFamily="34" charset="0"/>
                <a:cs typeface="Times New Roman" panose="02020603050405020304" pitchFamily="18" charset="0"/>
              </a:rPr>
              <a:t>RappiAntojo</a:t>
            </a: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 (cualquier artículo de cualquier tienda) </a:t>
            </a:r>
          </a:p>
          <a:p>
            <a:pPr lvl="1"/>
            <a:r>
              <a:rPr lang="es-MX" sz="1500" dirty="0" err="1">
                <a:effectLst/>
                <a:latin typeface="Times New Roman" panose="02020603050405020304" pitchFamily="18" charset="0"/>
                <a:ea typeface="Calibri" panose="020F0502020204030204" pitchFamily="34" charset="0"/>
                <a:cs typeface="Times New Roman" panose="02020603050405020304" pitchFamily="18" charset="0"/>
              </a:rPr>
              <a:t>RappiFavor</a:t>
            </a: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 (servicios de mensajería) </a:t>
            </a:r>
          </a:p>
          <a:p>
            <a:pPr lvl="1"/>
            <a:r>
              <a:rPr lang="es-MX" sz="1500" dirty="0" err="1">
                <a:effectLst/>
                <a:latin typeface="Times New Roman" panose="02020603050405020304" pitchFamily="18" charset="0"/>
                <a:ea typeface="Calibri" panose="020F0502020204030204" pitchFamily="34" charset="0"/>
                <a:cs typeface="Times New Roman" panose="02020603050405020304" pitchFamily="18" charset="0"/>
              </a:rPr>
              <a:t>RappiMobility</a:t>
            </a: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 (opciones de movilidad) </a:t>
            </a:r>
          </a:p>
          <a:p>
            <a:pPr lvl="1"/>
            <a:r>
              <a:rPr lang="es-MX" sz="1500" dirty="0" err="1">
                <a:effectLst/>
                <a:latin typeface="Times New Roman" panose="02020603050405020304" pitchFamily="18" charset="0"/>
                <a:ea typeface="Calibri" panose="020F0502020204030204" pitchFamily="34" charset="0"/>
                <a:cs typeface="Times New Roman" panose="02020603050405020304" pitchFamily="18" charset="0"/>
              </a:rPr>
              <a:t>RappiEntertainment</a:t>
            </a: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 (música, juegos, eventos y apuestas)  </a:t>
            </a:r>
          </a:p>
          <a:p>
            <a:pPr lvl="1"/>
            <a:r>
              <a:rPr lang="es-MX" sz="1500" dirty="0" err="1">
                <a:effectLst/>
                <a:latin typeface="Times New Roman" panose="02020603050405020304" pitchFamily="18" charset="0"/>
                <a:ea typeface="Calibri" panose="020F0502020204030204" pitchFamily="34" charset="0"/>
                <a:cs typeface="Times New Roman" panose="02020603050405020304" pitchFamily="18" charset="0"/>
              </a:rPr>
              <a:t>RappiPay</a:t>
            </a: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(La tarjeta de crédito y debido de </a:t>
            </a:r>
            <a:r>
              <a:rPr lang="es-MX" sz="1500" dirty="0" err="1">
                <a:effectLst/>
                <a:latin typeface="Times New Roman" panose="02020603050405020304" pitchFamily="18" charset="0"/>
                <a:ea typeface="Calibri" panose="020F0502020204030204" pitchFamily="34" charset="0"/>
                <a:cs typeface="Times New Roman" panose="02020603050405020304" pitchFamily="18" charset="0"/>
              </a:rPr>
              <a:t>Rappi</a:t>
            </a:r>
            <a:r>
              <a:rPr lang="es-MX"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MX"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1028" name="Picture 4" descr="Rappi - Posts | Facebook">
            <a:extLst>
              <a:ext uri="{FF2B5EF4-FFF2-40B4-BE49-F238E27FC236}">
                <a16:creationId xmlns:a16="http://schemas.microsoft.com/office/drawing/2014/main" id="{18548773-CE45-4C2C-8BD5-1884FA0C3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633340" cy="216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79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45BF4-B20F-4C98-A318-7768A193B3E2}"/>
              </a:ext>
            </a:extLst>
          </p:cNvPr>
          <p:cNvSpPr>
            <a:spLocks noGrp="1"/>
          </p:cNvSpPr>
          <p:nvPr>
            <p:ph type="title"/>
          </p:nvPr>
        </p:nvSpPr>
        <p:spPr/>
        <p:txBody>
          <a:bodyPr/>
          <a:lstStyle/>
          <a:p>
            <a:r>
              <a:rPr lang="es-MX" dirty="0"/>
              <a:t>Monetización</a:t>
            </a:r>
          </a:p>
        </p:txBody>
      </p:sp>
      <p:sp>
        <p:nvSpPr>
          <p:cNvPr id="3" name="Marcador de contenido 2">
            <a:extLst>
              <a:ext uri="{FF2B5EF4-FFF2-40B4-BE49-F238E27FC236}">
                <a16:creationId xmlns:a16="http://schemas.microsoft.com/office/drawing/2014/main" id="{0D4ADE30-EC06-43D9-9B61-3AC10EA80461}"/>
              </a:ext>
            </a:extLst>
          </p:cNvPr>
          <p:cNvSpPr>
            <a:spLocks noGrp="1"/>
          </p:cNvSpPr>
          <p:nvPr>
            <p:ph idx="1"/>
          </p:nvPr>
        </p:nvSpPr>
        <p:spPr>
          <a:xfrm>
            <a:off x="581193" y="2340864"/>
            <a:ext cx="5514808" cy="3634486"/>
          </a:xfrm>
        </p:spPr>
        <p:txBody>
          <a:bodyPr/>
          <a:lstStyle/>
          <a:p>
            <a:r>
              <a:rPr lang="es-MX" sz="1800" dirty="0">
                <a:effectLst/>
                <a:latin typeface="Times New Roman" panose="02020603050405020304" pitchFamily="18" charset="0"/>
                <a:ea typeface="Calibri" panose="020F0502020204030204" pitchFamily="34" charset="0"/>
                <a:cs typeface="Times New Roman" panose="02020603050405020304" pitchFamily="18" charset="0"/>
              </a:rPr>
              <a:t>Uno de los productos más recientes es su membresía llamada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RappiPrime</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está membresía tiene un costo de $139.00mx mensuales y te da el beneficio de obtener envíos gratis en compras mayores a $139.00mx. </a:t>
            </a:r>
          </a:p>
          <a:p>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Pcada</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servicio de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delivery</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que solicites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Rappi</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cobra una comisión al usuario y al proveedor.</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4" name="Picture 2" descr="Rappi - Wikipedia, la enciclopedia libre">
            <a:extLst>
              <a:ext uri="{FF2B5EF4-FFF2-40B4-BE49-F238E27FC236}">
                <a16:creationId xmlns:a16="http://schemas.microsoft.com/office/drawing/2014/main" id="{E79E33A7-5B4B-4955-A86F-86D88B12D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207" y="2860604"/>
            <a:ext cx="4800600" cy="201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97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CEED3-2041-42AE-BA3F-9AFBDE18BA7E}"/>
              </a:ext>
            </a:extLst>
          </p:cNvPr>
          <p:cNvSpPr>
            <a:spLocks noGrp="1"/>
          </p:cNvSpPr>
          <p:nvPr>
            <p:ph type="title"/>
          </p:nvPr>
        </p:nvSpPr>
        <p:spPr/>
        <p:txBody>
          <a:bodyPr/>
          <a:lstStyle/>
          <a:p>
            <a:r>
              <a:rPr lang="es-MX" dirty="0"/>
              <a:t>Opinión</a:t>
            </a:r>
          </a:p>
        </p:txBody>
      </p:sp>
      <p:sp>
        <p:nvSpPr>
          <p:cNvPr id="3" name="Marcador de contenido 2">
            <a:extLst>
              <a:ext uri="{FF2B5EF4-FFF2-40B4-BE49-F238E27FC236}">
                <a16:creationId xmlns:a16="http://schemas.microsoft.com/office/drawing/2014/main" id="{EB2FAB10-735F-4C1B-A791-0D877528E974}"/>
              </a:ext>
            </a:extLst>
          </p:cNvPr>
          <p:cNvSpPr>
            <a:spLocks noGrp="1"/>
          </p:cNvSpPr>
          <p:nvPr>
            <p:ph idx="1"/>
          </p:nvPr>
        </p:nvSpPr>
        <p:spPr>
          <a:xfrm>
            <a:off x="6545946" y="2340864"/>
            <a:ext cx="5064861" cy="3634486"/>
          </a:xfrm>
        </p:spPr>
        <p:txBody>
          <a:bodyPr/>
          <a:lstStyle/>
          <a:p>
            <a:r>
              <a:rPr lang="es-MX" sz="1800" dirty="0">
                <a:latin typeface="Times New Roman" panose="02020603050405020304" pitchFamily="18" charset="0"/>
                <a:ea typeface="Calibri" panose="020F0502020204030204" pitchFamily="34" charset="0"/>
              </a:rPr>
              <a:t>E</a:t>
            </a:r>
            <a:r>
              <a:rPr lang="es-MX" sz="1800" dirty="0">
                <a:effectLst/>
                <a:latin typeface="Times New Roman" panose="02020603050405020304" pitchFamily="18" charset="0"/>
                <a:ea typeface="Calibri" panose="020F0502020204030204" pitchFamily="34" charset="0"/>
              </a:rPr>
              <a:t>s una aplicación de </a:t>
            </a:r>
            <a:r>
              <a:rPr lang="es-MX" sz="1800" dirty="0" err="1">
                <a:effectLst/>
                <a:latin typeface="Times New Roman" panose="02020603050405020304" pitchFamily="18" charset="0"/>
                <a:ea typeface="Calibri" panose="020F0502020204030204" pitchFamily="34" charset="0"/>
              </a:rPr>
              <a:t>delivery</a:t>
            </a:r>
            <a:r>
              <a:rPr lang="es-MX" sz="1800" dirty="0">
                <a:effectLst/>
                <a:latin typeface="Times New Roman" panose="02020603050405020304" pitchFamily="18" charset="0"/>
                <a:ea typeface="Calibri" panose="020F0502020204030204" pitchFamily="34" charset="0"/>
              </a:rPr>
              <a:t> que ofrece una muy buena experiencia al usuario, mejores promociones y buena atención al cliente. </a:t>
            </a:r>
          </a:p>
          <a:p>
            <a:r>
              <a:rPr lang="es-MX" sz="1800" dirty="0">
                <a:effectLst/>
                <a:latin typeface="Times New Roman" panose="02020603050405020304" pitchFamily="18" charset="0"/>
                <a:ea typeface="Calibri" panose="020F0502020204030204" pitchFamily="34" charset="0"/>
                <a:cs typeface="Times New Roman" panose="02020603050405020304" pitchFamily="18" charset="0"/>
              </a:rPr>
              <a:t>La competencia directa que tiene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Rappi</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es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UberEats</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y Didi.</a:t>
            </a:r>
            <a:endParaRPr lang="es-MX" dirty="0"/>
          </a:p>
        </p:txBody>
      </p:sp>
      <p:pic>
        <p:nvPicPr>
          <p:cNvPr id="2050" name="Picture 2" descr="Rappi - Rappi updated their cover photo. | Facebook">
            <a:extLst>
              <a:ext uri="{FF2B5EF4-FFF2-40B4-BE49-F238E27FC236}">
                <a16:creationId xmlns:a16="http://schemas.microsoft.com/office/drawing/2014/main" id="{014FDB9E-7006-44B7-9066-3E88FDCCE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99" y="2819019"/>
            <a:ext cx="4782457" cy="267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78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2" name="Rectangle 7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E1C3C5A2-924D-40C1-9A63-BEEA97BE1A7D}"/>
              </a:ext>
            </a:extLst>
          </p:cNvPr>
          <p:cNvSpPr>
            <a:spLocks noGrp="1"/>
          </p:cNvSpPr>
          <p:nvPr>
            <p:ph type="title"/>
          </p:nvPr>
        </p:nvSpPr>
        <p:spPr>
          <a:xfrm>
            <a:off x="609906" y="702156"/>
            <a:ext cx="3568661" cy="1188720"/>
          </a:xfrm>
        </p:spPr>
        <p:txBody>
          <a:bodyPr>
            <a:normAutofit/>
          </a:bodyPr>
          <a:lstStyle/>
          <a:p>
            <a:r>
              <a:rPr lang="es-MX"/>
              <a:t>controversia</a:t>
            </a:r>
            <a:endParaRPr lang="es-MX" dirty="0"/>
          </a:p>
        </p:txBody>
      </p:sp>
      <p:sp>
        <p:nvSpPr>
          <p:cNvPr id="4103" name="Rectangle 7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3B064951-CD07-47B1-A74D-5E357DE02B2E}"/>
              </a:ext>
            </a:extLst>
          </p:cNvPr>
          <p:cNvSpPr>
            <a:spLocks noGrp="1"/>
          </p:cNvSpPr>
          <p:nvPr>
            <p:ph idx="1"/>
          </p:nvPr>
        </p:nvSpPr>
        <p:spPr>
          <a:xfrm>
            <a:off x="609906" y="2340864"/>
            <a:ext cx="3568661" cy="3634486"/>
          </a:xfrm>
        </p:spPr>
        <p:txBody>
          <a:bodyPr>
            <a:normAutofit/>
          </a:bodyPr>
          <a:lstStyle/>
          <a:p>
            <a:r>
              <a:rPr lang="es-MX" err="1">
                <a:effectLst/>
                <a:latin typeface="Times New Roman" panose="02020603050405020304" pitchFamily="18" charset="0"/>
                <a:ea typeface="Calibri" panose="020F0502020204030204" pitchFamily="34" charset="0"/>
              </a:rPr>
              <a:t>Rappi</a:t>
            </a:r>
            <a:r>
              <a:rPr lang="es-MX">
                <a:effectLst/>
                <a:latin typeface="Times New Roman" panose="02020603050405020304" pitchFamily="18" charset="0"/>
                <a:ea typeface="Calibri" panose="020F0502020204030204" pitchFamily="34" charset="0"/>
              </a:rPr>
              <a:t> ha sido objeto de críticas en Colombia y Argentina por condiciones laborales deficientes y la inclusión en la economía informal de sus empleados.</a:t>
            </a:r>
            <a:endParaRPr lang="es-MX" dirty="0"/>
          </a:p>
        </p:txBody>
      </p:sp>
      <p:pic>
        <p:nvPicPr>
          <p:cNvPr id="4100" name="Picture 4" descr="Agenciapi.co">
            <a:extLst>
              <a:ext uri="{FF2B5EF4-FFF2-40B4-BE49-F238E27FC236}">
                <a16:creationId xmlns:a16="http://schemas.microsoft.com/office/drawing/2014/main" id="{905CE0ED-BD36-47EC-B69E-A720D580A1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80" r="22738" b="-1"/>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5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3297D-8919-442D-9592-CE5AA8D5C75E}"/>
              </a:ext>
            </a:extLst>
          </p:cNvPr>
          <p:cNvSpPr>
            <a:spLocks noGrp="1"/>
          </p:cNvSpPr>
          <p:nvPr>
            <p:ph type="title"/>
          </p:nvPr>
        </p:nvSpPr>
        <p:spPr/>
        <p:txBody>
          <a:bodyPr/>
          <a:lstStyle/>
          <a:p>
            <a:r>
              <a:rPr lang="es-MX" dirty="0"/>
              <a:t>La aplicación en las plataformas</a:t>
            </a:r>
          </a:p>
        </p:txBody>
      </p:sp>
      <p:sp>
        <p:nvSpPr>
          <p:cNvPr id="3" name="Marcador de contenido 2">
            <a:extLst>
              <a:ext uri="{FF2B5EF4-FFF2-40B4-BE49-F238E27FC236}">
                <a16:creationId xmlns:a16="http://schemas.microsoft.com/office/drawing/2014/main" id="{B87A87AD-807E-4B74-AD8A-8E39B2C0C4F6}"/>
              </a:ext>
            </a:extLst>
          </p:cNvPr>
          <p:cNvSpPr>
            <a:spLocks noGrp="1"/>
          </p:cNvSpPr>
          <p:nvPr>
            <p:ph idx="1"/>
          </p:nvPr>
        </p:nvSpPr>
        <p:spPr>
          <a:xfrm>
            <a:off x="581193" y="2340864"/>
            <a:ext cx="6378408" cy="3634486"/>
          </a:xfrm>
        </p:spPr>
        <p:txBody>
          <a:bodyPr/>
          <a:lstStyle/>
          <a:p>
            <a:r>
              <a:rPr lang="es-MX" sz="1800" dirty="0">
                <a:effectLst/>
                <a:latin typeface="Times New Roman" panose="02020603050405020304" pitchFamily="18" charset="0"/>
                <a:ea typeface="Calibri" panose="020F0502020204030204" pitchFamily="34" charset="0"/>
                <a:cs typeface="Times New Roman" panose="02020603050405020304" pitchFamily="18" charset="0"/>
              </a:rPr>
              <a:t>Es una aplicación para dispositivos Android y IOS.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dirty="0">
                <a:effectLst/>
                <a:latin typeface="Times New Roman" panose="02020603050405020304" pitchFamily="18" charset="0"/>
                <a:ea typeface="Calibri" panose="020F0502020204030204" pitchFamily="34" charset="0"/>
                <a:cs typeface="Times New Roman" panose="02020603050405020304" pitchFamily="18" charset="0"/>
              </a:rPr>
              <a:t>Se distribuye en la Google Play Store con una calificaci</a:t>
            </a:r>
            <a:r>
              <a:rPr lang="es-MX" sz="1800" dirty="0">
                <a:latin typeface="Times New Roman" panose="02020603050405020304" pitchFamily="18" charset="0"/>
                <a:ea typeface="Calibri" panose="020F0502020204030204" pitchFamily="34" charset="0"/>
                <a:cs typeface="Times New Roman" panose="02020603050405020304" pitchFamily="18" charset="0"/>
              </a:rPr>
              <a:t>ón de 4.3</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y en la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AppStore</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con una calificación de 4.7.</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dirty="0">
                <a:latin typeface="Times New Roman" panose="02020603050405020304" pitchFamily="18" charset="0"/>
                <a:ea typeface="Calibri" panose="020F0502020204030204" pitchFamily="34" charset="0"/>
                <a:cs typeface="Times New Roman" panose="02020603050405020304" pitchFamily="18" charset="0"/>
              </a:rPr>
              <a:t>F</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ue liberada el 15 de julio de 2015.</a:t>
            </a:r>
          </a:p>
          <a:p>
            <a:r>
              <a:rPr lang="es-MX" sz="1800" dirty="0">
                <a:latin typeface="Times New Roman" panose="02020603050405020304" pitchFamily="18" charset="0"/>
                <a:ea typeface="Calibri" panose="020F0502020204030204" pitchFamily="34" charset="0"/>
                <a:cs typeface="Times New Roman" panose="02020603050405020304" pitchFamily="18" charset="0"/>
              </a:rPr>
              <a:t>Cuenta con más de 1 millos de descargas.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5122" name="Picture 2" descr="Comparaciones entre Google Play Store y App Store | Google PLAY Store">
            <a:extLst>
              <a:ext uri="{FF2B5EF4-FFF2-40B4-BE49-F238E27FC236}">
                <a16:creationId xmlns:a16="http://schemas.microsoft.com/office/drawing/2014/main" id="{FA543DD9-5808-481C-8DA9-108F78E9D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546" y="4158107"/>
            <a:ext cx="2742206" cy="15922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appi | LinkedIn">
            <a:extLst>
              <a:ext uri="{FF2B5EF4-FFF2-40B4-BE49-F238E27FC236}">
                <a16:creationId xmlns:a16="http://schemas.microsoft.com/office/drawing/2014/main" id="{9BB11ACD-4652-43B7-9B7C-7D52B01D5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6975" y="2340864"/>
            <a:ext cx="1592249" cy="159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01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01BCB-D0BD-43EE-8CC6-0F84EC70687F}"/>
              </a:ext>
            </a:extLst>
          </p:cNvPr>
          <p:cNvSpPr>
            <a:spLocks noGrp="1"/>
          </p:cNvSpPr>
          <p:nvPr>
            <p:ph type="title"/>
          </p:nvPr>
        </p:nvSpPr>
        <p:spPr/>
        <p:txBody>
          <a:bodyPr/>
          <a:lstStyle/>
          <a:p>
            <a:r>
              <a:rPr lang="es-MX" dirty="0" err="1"/>
              <a:t>foda</a:t>
            </a:r>
            <a:endParaRPr lang="es-MX" dirty="0"/>
          </a:p>
        </p:txBody>
      </p:sp>
      <p:sp>
        <p:nvSpPr>
          <p:cNvPr id="3" name="Marcador de contenido 2">
            <a:extLst>
              <a:ext uri="{FF2B5EF4-FFF2-40B4-BE49-F238E27FC236}">
                <a16:creationId xmlns:a16="http://schemas.microsoft.com/office/drawing/2014/main" id="{144CED7A-0C2A-4D30-8A6E-A1CC51EFEB3C}"/>
              </a:ext>
            </a:extLst>
          </p:cNvPr>
          <p:cNvSpPr>
            <a:spLocks noGrp="1"/>
          </p:cNvSpPr>
          <p:nvPr>
            <p:ph idx="1"/>
          </p:nvPr>
        </p:nvSpPr>
        <p:spPr>
          <a:xfrm>
            <a:off x="581192" y="2340864"/>
            <a:ext cx="3618275" cy="1824736"/>
          </a:xfrm>
        </p:spPr>
        <p:txBody>
          <a:bodyPr>
            <a:normAutofit/>
          </a:bodyPr>
          <a:lstStyle/>
          <a:p>
            <a:r>
              <a:rPr lang="es-MX" sz="1800" dirty="0">
                <a:effectLst/>
                <a:latin typeface="Times New Roman" panose="02020603050405020304" pitchFamily="18" charset="0"/>
                <a:ea typeface="Calibri" panose="020F0502020204030204" pitchFamily="34" charset="0"/>
                <a:cs typeface="Times New Roman" panose="02020603050405020304" pitchFamily="18" charset="0"/>
              </a:rPr>
              <a:t>Hay quejas por las condiciones laborales, su competencia está generando estrategias para crecer más.</a:t>
            </a:r>
            <a:endParaRPr lang="es-MX" dirty="0"/>
          </a:p>
        </p:txBody>
      </p:sp>
      <p:sp>
        <p:nvSpPr>
          <p:cNvPr id="5" name="Marcador de contenido 2">
            <a:extLst>
              <a:ext uri="{FF2B5EF4-FFF2-40B4-BE49-F238E27FC236}">
                <a16:creationId xmlns:a16="http://schemas.microsoft.com/office/drawing/2014/main" id="{491776C0-2382-4838-9C75-3329F1A09C4F}"/>
              </a:ext>
            </a:extLst>
          </p:cNvPr>
          <p:cNvSpPr txBox="1">
            <a:spLocks/>
          </p:cNvSpPr>
          <p:nvPr/>
        </p:nvSpPr>
        <p:spPr>
          <a:xfrm>
            <a:off x="7755300" y="4331108"/>
            <a:ext cx="3618275" cy="182473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sz="1800" dirty="0">
                <a:latin typeface="Times New Roman" panose="02020603050405020304" pitchFamily="18" charset="0"/>
                <a:ea typeface="Calibri" panose="020F0502020204030204" pitchFamily="34" charset="0"/>
                <a:cs typeface="Times New Roman" panose="02020603050405020304" pitchFamily="18" charset="0"/>
              </a:rPr>
              <a:t>Expandir su mercado a más estados y zonas del país, ofrecer promociones en secciones que no se utilicen mucho, mejorar las condiciones laborales.</a:t>
            </a:r>
            <a:endParaRPr lang="es-MX" dirty="0"/>
          </a:p>
        </p:txBody>
      </p:sp>
      <p:sp>
        <p:nvSpPr>
          <p:cNvPr id="6" name="Marcador de contenido 2">
            <a:extLst>
              <a:ext uri="{FF2B5EF4-FFF2-40B4-BE49-F238E27FC236}">
                <a16:creationId xmlns:a16="http://schemas.microsoft.com/office/drawing/2014/main" id="{5B0F8547-D783-4C8A-9E0E-B05FB14879E2}"/>
              </a:ext>
            </a:extLst>
          </p:cNvPr>
          <p:cNvSpPr txBox="1">
            <a:spLocks/>
          </p:cNvSpPr>
          <p:nvPr/>
        </p:nvSpPr>
        <p:spPr>
          <a:xfrm>
            <a:off x="581192" y="4289690"/>
            <a:ext cx="3618275" cy="182473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sz="1800" dirty="0">
                <a:latin typeface="Times New Roman" panose="02020603050405020304" pitchFamily="18" charset="0"/>
                <a:ea typeface="Calibri" panose="020F0502020204030204" pitchFamily="34" charset="0"/>
                <a:cs typeface="Times New Roman" panose="02020603050405020304" pitchFamily="18" charset="0"/>
              </a:rPr>
              <a:t>Ha tenido quejas por su servicio </a:t>
            </a:r>
            <a:r>
              <a:rPr lang="es-MX" sz="1800" dirty="0" err="1">
                <a:latin typeface="Times New Roman" panose="02020603050405020304" pitchFamily="18" charset="0"/>
                <a:ea typeface="Calibri" panose="020F0502020204030204" pitchFamily="34" charset="0"/>
                <a:cs typeface="Times New Roman" panose="02020603050405020304" pitchFamily="18" charset="0"/>
              </a:rPr>
              <a:t>RappiPay</a:t>
            </a:r>
            <a:r>
              <a:rPr lang="es-MX" sz="1800" dirty="0">
                <a:latin typeface="Times New Roman" panose="02020603050405020304" pitchFamily="18" charset="0"/>
                <a:ea typeface="Calibri" panose="020F0502020204030204" pitchFamily="34" charset="0"/>
                <a:cs typeface="Times New Roman" panose="02020603050405020304" pitchFamily="18" charset="0"/>
              </a:rPr>
              <a:t>, su aplicación luego presenta bugs, no está disponible en todas las zona y estados del país.</a:t>
            </a:r>
            <a:endParaRPr lang="es-MX" dirty="0"/>
          </a:p>
        </p:txBody>
      </p:sp>
      <p:sp>
        <p:nvSpPr>
          <p:cNvPr id="7" name="Marcador de contenido 2">
            <a:extLst>
              <a:ext uri="{FF2B5EF4-FFF2-40B4-BE49-F238E27FC236}">
                <a16:creationId xmlns:a16="http://schemas.microsoft.com/office/drawing/2014/main" id="{CB1ED673-E029-447A-AABE-73583A0B026F}"/>
              </a:ext>
            </a:extLst>
          </p:cNvPr>
          <p:cNvSpPr txBox="1">
            <a:spLocks/>
          </p:cNvSpPr>
          <p:nvPr/>
        </p:nvSpPr>
        <p:spPr>
          <a:xfrm>
            <a:off x="7687733" y="2311061"/>
            <a:ext cx="3618275" cy="1824736"/>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MX" sz="1800" dirty="0">
                <a:latin typeface="Times New Roman" panose="02020603050405020304" pitchFamily="18" charset="0"/>
                <a:ea typeface="Calibri" panose="020F0502020204030204" pitchFamily="34" charset="0"/>
                <a:cs typeface="Times New Roman" panose="02020603050405020304" pitchFamily="18" charset="0"/>
              </a:rPr>
              <a:t>Domina el mercado de </a:t>
            </a:r>
            <a:r>
              <a:rPr lang="es-MX" sz="1800" dirty="0" err="1">
                <a:latin typeface="Times New Roman" panose="02020603050405020304" pitchFamily="18" charset="0"/>
                <a:ea typeface="Calibri" panose="020F0502020204030204" pitchFamily="34" charset="0"/>
                <a:cs typeface="Times New Roman" panose="02020603050405020304" pitchFamily="18" charset="0"/>
              </a:rPr>
              <a:t>Food</a:t>
            </a:r>
            <a:r>
              <a:rPr lang="es-MX" sz="1800" dirty="0">
                <a:latin typeface="Times New Roman" panose="02020603050405020304" pitchFamily="18" charset="0"/>
                <a:ea typeface="Calibri" panose="020F0502020204030204" pitchFamily="34" charset="0"/>
                <a:cs typeface="Times New Roman" panose="02020603050405020304" pitchFamily="18" charset="0"/>
              </a:rPr>
              <a:t> </a:t>
            </a:r>
            <a:r>
              <a:rPr lang="es-MX" sz="1800" dirty="0" err="1">
                <a:latin typeface="Times New Roman" panose="02020603050405020304" pitchFamily="18" charset="0"/>
                <a:ea typeface="Calibri" panose="020F0502020204030204" pitchFamily="34" charset="0"/>
                <a:cs typeface="Times New Roman" panose="02020603050405020304" pitchFamily="18" charset="0"/>
              </a:rPr>
              <a:t>Delivery</a:t>
            </a:r>
            <a:r>
              <a:rPr lang="es-MX" sz="1800" dirty="0">
                <a:latin typeface="Times New Roman" panose="02020603050405020304" pitchFamily="18" charset="0"/>
                <a:ea typeface="Calibri" panose="020F0502020204030204" pitchFamily="34" charset="0"/>
                <a:cs typeface="Times New Roman" panose="02020603050405020304" pitchFamily="18" charset="0"/>
              </a:rPr>
              <a:t>, cuenta con el dominio en el mercado latinoamericano, tiene una muy buena UX y UI, tienen un muy buen soporte al usuario.</a:t>
            </a:r>
            <a:endParaRPr lang="es-MX" sz="1800" dirty="0">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6148" name="Picture 4" descr="Análisis FODA - Wikipedia, la enciclopedia libre">
            <a:extLst>
              <a:ext uri="{FF2B5EF4-FFF2-40B4-BE49-F238E27FC236}">
                <a16:creationId xmlns:a16="http://schemas.microsoft.com/office/drawing/2014/main" id="{9D06E8AE-50ED-49CF-AFD3-5C3B8B39F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7025" y="2311061"/>
            <a:ext cx="34607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800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325F-86FB-4A24-8ED4-5387C2547779}"/>
              </a:ext>
            </a:extLst>
          </p:cNvPr>
          <p:cNvSpPr>
            <a:spLocks noGrp="1"/>
          </p:cNvSpPr>
          <p:nvPr>
            <p:ph type="title"/>
          </p:nvPr>
        </p:nvSpPr>
        <p:spPr/>
        <p:txBody>
          <a:bodyPr/>
          <a:lstStyle/>
          <a:p>
            <a:r>
              <a:rPr lang="es-MX" dirty="0"/>
              <a:t>Tecnologías de </a:t>
            </a:r>
            <a:r>
              <a:rPr lang="es-MX" dirty="0" err="1"/>
              <a:t>rappi</a:t>
            </a:r>
            <a:endParaRPr lang="es-MX" dirty="0"/>
          </a:p>
        </p:txBody>
      </p:sp>
      <p:pic>
        <p:nvPicPr>
          <p:cNvPr id="5" name="Marcador de contenido 4">
            <a:extLst>
              <a:ext uri="{FF2B5EF4-FFF2-40B4-BE49-F238E27FC236}">
                <a16:creationId xmlns:a16="http://schemas.microsoft.com/office/drawing/2014/main" id="{01000DC9-D21F-4E33-9FA9-061A98D0E049}"/>
              </a:ext>
            </a:extLst>
          </p:cNvPr>
          <p:cNvPicPr>
            <a:picLocks noGrp="1" noChangeAspect="1"/>
          </p:cNvPicPr>
          <p:nvPr>
            <p:ph idx="1"/>
          </p:nvPr>
        </p:nvPicPr>
        <p:blipFill>
          <a:blip r:embed="rId2"/>
          <a:stretch>
            <a:fillRect/>
          </a:stretch>
        </p:blipFill>
        <p:spPr>
          <a:xfrm>
            <a:off x="2540000" y="2517657"/>
            <a:ext cx="6580609" cy="3036408"/>
          </a:xfrm>
        </p:spPr>
      </p:pic>
    </p:spTree>
    <p:extLst>
      <p:ext uri="{BB962C8B-B14F-4D97-AF65-F5344CB8AC3E}">
        <p14:creationId xmlns:p14="http://schemas.microsoft.com/office/powerpoint/2010/main" val="245095649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242A41"/>
      </a:dk2>
      <a:lt2>
        <a:srgbClr val="E2E8E7"/>
      </a:lt2>
      <a:accent1>
        <a:srgbClr val="DD7F91"/>
      </a:accent1>
      <a:accent2>
        <a:srgbClr val="D67D63"/>
      </a:accent2>
      <a:accent3>
        <a:srgbClr val="C59D54"/>
      </a:accent3>
      <a:accent4>
        <a:srgbClr val="A2A84E"/>
      </a:accent4>
      <a:accent5>
        <a:srgbClr val="8AAD64"/>
      </a:accent5>
      <a:accent6>
        <a:srgbClr val="5FB755"/>
      </a:accent6>
      <a:hlink>
        <a:srgbClr val="568E84"/>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28</TotalTime>
  <Words>743</Words>
  <Application>Microsoft Office PowerPoint</Application>
  <PresentationFormat>Panorámica</PresentationFormat>
  <Paragraphs>47</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vt:lpstr>
      <vt:lpstr>Century Schoolbook</vt:lpstr>
      <vt:lpstr>Franklin Gothic Book</vt:lpstr>
      <vt:lpstr>Symbol</vt:lpstr>
      <vt:lpstr>Times New Roman</vt:lpstr>
      <vt:lpstr>Wingdings 2</vt:lpstr>
      <vt:lpstr>DividendVTI</vt:lpstr>
      <vt:lpstr>Rappi</vt:lpstr>
      <vt:lpstr>Origen</vt:lpstr>
      <vt:lpstr>Objetivo</vt:lpstr>
      <vt:lpstr>Monetización</vt:lpstr>
      <vt:lpstr>Opinión</vt:lpstr>
      <vt:lpstr>controversia</vt:lpstr>
      <vt:lpstr>La aplicación en las plataformas</vt:lpstr>
      <vt:lpstr>foda</vt:lpstr>
      <vt:lpstr>Tecnologías de rappi</vt:lpstr>
      <vt:lpstr>Presentación de PowerPoint</vt:lpstr>
      <vt:lpstr>Problemas y mejoras</vt:lpstr>
      <vt:lpstr>Desarrollo de la aplicación</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Rappi</dc:title>
  <dc:creator>Oscar HL</dc:creator>
  <cp:lastModifiedBy>Oscar HL</cp:lastModifiedBy>
  <cp:revision>3</cp:revision>
  <dcterms:created xsi:type="dcterms:W3CDTF">2021-07-31T04:05:55Z</dcterms:created>
  <dcterms:modified xsi:type="dcterms:W3CDTF">2021-07-31T04:34:44Z</dcterms:modified>
</cp:coreProperties>
</file>