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59" r:id="rId7"/>
    <p:sldId id="258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8"/>
  </p:normalViewPr>
  <p:slideViewPr>
    <p:cSldViewPr snapToGrid="0">
      <p:cViewPr varScale="1">
        <p:scale>
          <a:sx n="90" d="100"/>
          <a:sy n="90" d="100"/>
        </p:scale>
        <p:origin x="23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0EF2D-6EAC-AD29-D46C-0362B7553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79E847-F10E-901D-9960-431CC123E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2B36E2-087C-4EDC-3566-38C9F7916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11BA-9319-0547-B221-C9264033D587}" type="datetimeFigureOut">
              <a:rPr lang="es-MX" smtClean="0"/>
              <a:t>24/03/23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EDEC58-E42F-C7BB-C3D2-77C73A4F5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0DA11A-4C1A-4072-04DD-1E06A45D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97A94-4216-A241-8C7C-2FF43E5B43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392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000D8-AFE2-322E-03E4-6446E6F1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EEA55B-232A-51F5-A649-E15C5B13E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640B95-4643-67A0-DA52-37C9EB91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11BA-9319-0547-B221-C9264033D587}" type="datetimeFigureOut">
              <a:rPr lang="es-MX" smtClean="0"/>
              <a:t>24/03/23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0646FF-298B-935E-E459-DB716F91B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E4B965-ED05-B458-B12B-437659FE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97A94-4216-A241-8C7C-2FF43E5B43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02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7219E9B-9164-F5FF-C8CF-6E5024F76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53E042-8D85-5344-6390-D5541EB2D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27E07A-F8CA-38F2-96EC-B39FB2FD3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11BA-9319-0547-B221-C9264033D587}" type="datetimeFigureOut">
              <a:rPr lang="es-MX" smtClean="0"/>
              <a:t>24/03/23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AB8B16-8FCC-AB1B-F980-05F8ACE9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6E9B66-7DE9-2FBA-7D75-496B25FD7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97A94-4216-A241-8C7C-2FF43E5B43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14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AD096-3175-C2AF-83AE-2F7B78F7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566D30-B551-D33F-771E-B1C5DF4A2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EC1F96-047E-7B94-E7C7-326305AF4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11BA-9319-0547-B221-C9264033D587}" type="datetimeFigureOut">
              <a:rPr lang="es-MX" smtClean="0"/>
              <a:t>24/03/23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CA277D-B71E-F15E-05E7-457DEB62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62BDDF-4944-0F82-9ECD-427A60E1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97A94-4216-A241-8C7C-2FF43E5B43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8926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E350D-39C8-70F3-BFF3-8BA702A07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2CE04C-56CA-96DD-38F4-B2B4433C0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76E9F6-57BB-1CD6-5A9D-3A63E4269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11BA-9319-0547-B221-C9264033D587}" type="datetimeFigureOut">
              <a:rPr lang="es-MX" smtClean="0"/>
              <a:t>24/03/23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488E39-1F6F-6BD9-7343-CA22C020E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1B96D8-7F41-EDB7-2169-CB93F5A1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97A94-4216-A241-8C7C-2FF43E5B43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405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3BCBA-73B9-199C-10F4-3D91F413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D3681B-F519-A700-AA9A-B31C1B8E9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89EBA9-168E-6572-E658-81E3E14C7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D7E1C9-941A-DFB8-473E-FD60CD77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11BA-9319-0547-B221-C9264033D587}" type="datetimeFigureOut">
              <a:rPr lang="es-MX" smtClean="0"/>
              <a:t>24/03/23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408D62-C097-F693-F248-96492163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F5DE4F-616C-6655-E8D5-89B7488E2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97A94-4216-A241-8C7C-2FF43E5B43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373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680A4-29DB-4E28-8F3B-4CBB09BAE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BB6B3F-2EAF-B996-A96A-B975C6556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8EB64E-6808-36C3-FC9F-FF2B21063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8DD1140-B67F-8B5C-A924-58AB34488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650309C-8FF2-25E3-4312-F73970F7C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C9F4BB3-20C6-9F00-3483-FCF2A2668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11BA-9319-0547-B221-C9264033D587}" type="datetimeFigureOut">
              <a:rPr lang="es-MX" smtClean="0"/>
              <a:t>24/03/23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47EA54-FCD7-E5ED-EB9F-B89B734E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39350D1-F69E-AA34-A292-44026156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97A94-4216-A241-8C7C-2FF43E5B43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244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32744-3439-C33F-2074-A94D68E7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E8705FB-DA8F-C785-0233-FD604274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11BA-9319-0547-B221-C9264033D587}" type="datetimeFigureOut">
              <a:rPr lang="es-MX" smtClean="0"/>
              <a:t>24/03/23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83806B0-46E6-C9D3-F7DF-32909DD8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0D7AE49-D19C-1DB3-016E-7AA94446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97A94-4216-A241-8C7C-2FF43E5B43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463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EC52CF-0A14-F6C5-EE59-DE172985A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11BA-9319-0547-B221-C9264033D587}" type="datetimeFigureOut">
              <a:rPr lang="es-MX" smtClean="0"/>
              <a:t>24/03/23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5878BE9-BD85-1B55-8B5A-5A3D20D61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D582C2-A73B-6F19-AC9C-24052192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97A94-4216-A241-8C7C-2FF43E5B43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875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E5CD3-06FC-5DE0-0D90-C9032EEF6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E30618-F524-0903-FC16-1BBD17345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8FC5625-7FAA-AE94-6135-CA73A18D7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640B13-D04C-7228-D98E-81B16E626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11BA-9319-0547-B221-C9264033D587}" type="datetimeFigureOut">
              <a:rPr lang="es-MX" smtClean="0"/>
              <a:t>24/03/23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11C0F6-46F3-CB93-3046-038F9B00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3F27E-E548-5E2B-4D01-0C791931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97A94-4216-A241-8C7C-2FF43E5B43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185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B6A2D-C967-AA77-E924-E6F9262B9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AC079A3-D2ED-D7BD-5D09-40BE1D0DE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A7A932-E3FA-0148-82C1-81BD51EB8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2E5BAA-4B72-7BB3-BE6E-6712826C8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11BA-9319-0547-B221-C9264033D587}" type="datetimeFigureOut">
              <a:rPr lang="es-MX" smtClean="0"/>
              <a:t>24/03/23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64C68C-703A-AC14-B0BE-80F157A2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DF3043-C13A-01B1-47A1-1B7E393A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97A94-4216-A241-8C7C-2FF43E5B43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581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3F58384-D460-1FA0-7E06-0270FF193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A2234A-54FD-E2C9-8587-8A9843E45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A4A19A-A766-0FDF-DA67-912EA23EF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111BA-9319-0547-B221-C9264033D587}" type="datetimeFigureOut">
              <a:rPr lang="es-MX" smtClean="0"/>
              <a:t>24/03/23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B3EB98-1EAD-EEE7-D5F4-2E96E80FC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185087-80CB-E87D-9A42-5803E0D88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97A94-4216-A241-8C7C-2FF43E5B43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066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oscar-landivar-business-analyst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Condominio%20Esmeralda.pdf" TargetMode="External"/><Relationship Id="rId4" Type="http://schemas.openxmlformats.org/officeDocument/2006/relationships/hyperlink" Target="https://github.com/oscarlanc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oscarlandivar/Desktop/adjuntos/heatmap_price_1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oscarlandivar/Desktop/adjuntos/heatmap_price_1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p_original_f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Users/oscarlandivar/Desktop/adjuntos/heatmap_price_1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9000" b="-8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34770-3FCF-7338-4E9E-C7A4E9822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1175" y="197167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Clusterizar para mejorar el pricing de un desarrollo inmobiliario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AA92B2-C5CC-0874-E648-AB683AC76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8337" y="4559300"/>
            <a:ext cx="9144000" cy="1655762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Modelo para el mercado en La Paz Bolivia</a:t>
            </a:r>
          </a:p>
          <a:p>
            <a:r>
              <a:rPr lang="es-MX" dirty="0">
                <a:solidFill>
                  <a:schemeClr val="bg1"/>
                </a:solidFill>
              </a:rPr>
              <a:t>Por </a:t>
            </a:r>
          </a:p>
          <a:p>
            <a:r>
              <a:rPr lang="es-MX">
                <a:solidFill>
                  <a:schemeClr val="bg1"/>
                </a:solidFill>
              </a:rPr>
              <a:t>Oscar Landivar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799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9000" b="-8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26D9D025-A1A4-6BB0-148C-0487549F29D1}"/>
              </a:ext>
            </a:extLst>
          </p:cNvPr>
          <p:cNvSpPr/>
          <p:nvPr/>
        </p:nvSpPr>
        <p:spPr>
          <a:xfrm>
            <a:off x="8048626" y="1985963"/>
            <a:ext cx="3276599" cy="4908799"/>
          </a:xfrm>
          <a:prstGeom prst="rect">
            <a:avLst/>
          </a:prstGeom>
          <a:solidFill>
            <a:schemeClr val="bg2">
              <a:lumMod val="50000"/>
              <a:alpha val="5173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E34770-3FCF-7338-4E9E-C7A4E9822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1663"/>
            <a:ext cx="9144000" cy="1409700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Muchas Gracias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AA92B2-C5CC-0874-E648-AB683AC76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775" y="5516562"/>
            <a:ext cx="4033837" cy="1584326"/>
          </a:xfrm>
        </p:spPr>
        <p:txBody>
          <a:bodyPr/>
          <a:lstStyle/>
          <a:p>
            <a:pPr algn="l"/>
            <a:r>
              <a:rPr lang="es-MX" dirty="0">
                <a:solidFill>
                  <a:schemeClr val="bg1"/>
                </a:solidFill>
              </a:rPr>
              <a:t>Info de contacto Personal:</a:t>
            </a:r>
          </a:p>
          <a:p>
            <a:pPr algn="l"/>
            <a:r>
              <a:rPr lang="es-MX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s-MX" dirty="0">
              <a:solidFill>
                <a:schemeClr val="bg1"/>
              </a:solidFill>
            </a:endParaRPr>
          </a:p>
          <a:p>
            <a:pPr algn="l"/>
            <a:r>
              <a:rPr lang="es-MX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s-MX" dirty="0">
              <a:solidFill>
                <a:schemeClr val="bg1"/>
              </a:solidFill>
            </a:endParaRPr>
          </a:p>
          <a:p>
            <a:pPr algn="l"/>
            <a:endParaRPr lang="es-MX" dirty="0">
              <a:solidFill>
                <a:schemeClr val="bg1"/>
              </a:solidFill>
            </a:endParaRPr>
          </a:p>
          <a:p>
            <a:pPr algn="l"/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C0625145-B18F-EE03-592D-C7BD9D4E63B1}"/>
              </a:ext>
            </a:extLst>
          </p:cNvPr>
          <p:cNvSpPr txBox="1">
            <a:spLocks/>
          </p:cNvSpPr>
          <p:nvPr/>
        </p:nvSpPr>
        <p:spPr>
          <a:xfrm>
            <a:off x="8048626" y="5516562"/>
            <a:ext cx="4033837" cy="1584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>
                <a:solidFill>
                  <a:schemeClr val="bg1"/>
                </a:solidFill>
              </a:rPr>
              <a:t>Info de Empresa:</a:t>
            </a:r>
          </a:p>
          <a:p>
            <a:pPr algn="l"/>
            <a:r>
              <a:rPr lang="es-MX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Condominio Esmeralda</a:t>
            </a:r>
            <a:endParaRPr lang="es-MX" dirty="0">
              <a:solidFill>
                <a:schemeClr val="bg1"/>
              </a:solidFill>
            </a:endParaRPr>
          </a:p>
          <a:p>
            <a:pPr algn="l"/>
            <a:endParaRPr lang="es-MX" dirty="0">
              <a:solidFill>
                <a:schemeClr val="bg1"/>
              </a:solidFill>
            </a:endParaRPr>
          </a:p>
          <a:p>
            <a:pPr algn="l"/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87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0253FA9-DE99-1E55-2352-41933F45697F}"/>
              </a:ext>
            </a:extLst>
          </p:cNvPr>
          <p:cNvSpPr/>
          <p:nvPr/>
        </p:nvSpPr>
        <p:spPr>
          <a:xfrm>
            <a:off x="0" y="0"/>
            <a:ext cx="12358687" cy="6858000"/>
          </a:xfrm>
          <a:prstGeom prst="rect">
            <a:avLst/>
          </a:prstGeom>
          <a:solidFill>
            <a:schemeClr val="bg2">
              <a:lumMod val="90000"/>
              <a:alpha val="1724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BDD73C-8FD0-8F2E-A9EB-8880E4D11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Qué es Bolivia y con qué se come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F5F4C52-01EB-AB76-5375-32D1AB6DC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5325" cy="4351338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País en sudamerica</a:t>
            </a:r>
          </a:p>
          <a:p>
            <a:r>
              <a:rPr lang="es-MX" dirty="0">
                <a:solidFill>
                  <a:schemeClr val="bg1"/>
                </a:solidFill>
              </a:rPr>
              <a:t>La Paz es la segunda ciudad más grande,  sede de gobierno </a:t>
            </a:r>
          </a:p>
          <a:p>
            <a:r>
              <a:rPr lang="es-MX" dirty="0">
                <a:solidFill>
                  <a:schemeClr val="bg1"/>
                </a:solidFill>
              </a:rPr>
              <a:t>Población: 3 M de personas (26% del total nacional)</a:t>
            </a:r>
          </a:p>
          <a:p>
            <a:r>
              <a:rPr lang="es-MX" dirty="0">
                <a:solidFill>
                  <a:schemeClr val="bg1"/>
                </a:solidFill>
              </a:rPr>
              <a:t>Veamos la oferta inmobiliaria en la ciudad:</a:t>
            </a:r>
          </a:p>
          <a:p>
            <a:pPr marL="0" indent="0">
              <a:buNone/>
            </a:pPr>
            <a:r>
              <a:rPr lang="es-MX" sz="2000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Aquí hay un mapa</a:t>
            </a:r>
            <a:endParaRPr lang="es-MX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154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C97681A6-BEB8-32E8-ACED-8C16DDBF8399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4230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3FC5FC4D-6D6E-DAF0-9547-891D3896B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Cómo se Obtuvo la información</a:t>
            </a:r>
          </a:p>
        </p:txBody>
      </p:sp>
      <p:sp>
        <p:nvSpPr>
          <p:cNvPr id="4" name="Marcador de contenido 5">
            <a:extLst>
              <a:ext uri="{FF2B5EF4-FFF2-40B4-BE49-F238E27FC236}">
                <a16:creationId xmlns:a16="http://schemas.microsoft.com/office/drawing/2014/main" id="{28129851-9FB0-E8CF-653A-7D5A55F8F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5" y="1852613"/>
            <a:ext cx="5105401" cy="2451996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Desafios:</a:t>
            </a:r>
          </a:p>
          <a:p>
            <a:pPr lvl="1"/>
            <a:r>
              <a:rPr lang="es-MX" dirty="0">
                <a:solidFill>
                  <a:schemeClr val="bg1"/>
                </a:solidFill>
              </a:rPr>
              <a:t>Poca oferta online. </a:t>
            </a:r>
          </a:p>
          <a:p>
            <a:pPr lvl="1"/>
            <a:r>
              <a:rPr lang="es-MX" dirty="0">
                <a:solidFill>
                  <a:schemeClr val="bg1"/>
                </a:solidFill>
              </a:rPr>
              <a:t>La oferta esta en formatos complicados de hacer Scrapping</a:t>
            </a:r>
          </a:p>
          <a:p>
            <a:pPr lvl="1"/>
            <a:r>
              <a:rPr lang="es-MX" dirty="0">
                <a:solidFill>
                  <a:schemeClr val="bg1"/>
                </a:solidFill>
              </a:rPr>
              <a:t>Precios en Dolares, cuando los salarios son en Bolivianos</a:t>
            </a:r>
          </a:p>
          <a:p>
            <a:pPr lvl="1"/>
            <a:endParaRPr lang="es-MX" dirty="0">
              <a:solidFill>
                <a:schemeClr val="bg1"/>
              </a:solidFill>
            </a:endParaRPr>
          </a:p>
          <a:p>
            <a:pPr lvl="1"/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829F5FC-E2AF-938A-0EBD-AB80A4262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870" y="1852613"/>
            <a:ext cx="3499245" cy="4271559"/>
          </a:xfrm>
          <a:prstGeom prst="rect">
            <a:avLst/>
          </a:prstGeom>
        </p:spPr>
      </p:pic>
      <p:sp>
        <p:nvSpPr>
          <p:cNvPr id="8" name="Marcador de contenido 5">
            <a:extLst>
              <a:ext uri="{FF2B5EF4-FFF2-40B4-BE49-F238E27FC236}">
                <a16:creationId xmlns:a16="http://schemas.microsoft.com/office/drawing/2014/main" id="{0E081230-5F61-6DCD-B988-976C78F79A17}"/>
              </a:ext>
            </a:extLst>
          </p:cNvPr>
          <p:cNvSpPr txBox="1">
            <a:spLocks/>
          </p:cNvSpPr>
          <p:nvPr/>
        </p:nvSpPr>
        <p:spPr>
          <a:xfrm>
            <a:off x="271459" y="4849812"/>
            <a:ext cx="2838453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s-MX" dirty="0">
                <a:solidFill>
                  <a:schemeClr val="bg1"/>
                </a:solidFill>
              </a:rPr>
              <a:t>Nuestra Oferta</a:t>
            </a:r>
          </a:p>
          <a:p>
            <a:pPr marL="457200" lvl="1" indent="0">
              <a:buNone/>
            </a:pPr>
            <a:endParaRPr lang="es-MX" dirty="0">
              <a:solidFill>
                <a:schemeClr val="bg1"/>
              </a:solidFill>
            </a:endParaRPr>
          </a:p>
          <a:p>
            <a:pPr lvl="1"/>
            <a:endParaRPr lang="es-MX" dirty="0">
              <a:solidFill>
                <a:schemeClr val="bg1"/>
              </a:solidFill>
            </a:endParaRPr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C645845C-F1B8-16C8-D30F-482D1EE40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152644"/>
              </p:ext>
            </p:extLst>
          </p:nvPr>
        </p:nvGraphicFramePr>
        <p:xfrm>
          <a:off x="838200" y="5206060"/>
          <a:ext cx="5435600" cy="40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262">
                  <a:extLst>
                    <a:ext uri="{9D8B030D-6E8A-4147-A177-3AD203B41FA5}">
                      <a16:colId xmlns:a16="http://schemas.microsoft.com/office/drawing/2014/main" val="2599783917"/>
                    </a:ext>
                  </a:extLst>
                </a:gridCol>
                <a:gridCol w="826262">
                  <a:extLst>
                    <a:ext uri="{9D8B030D-6E8A-4147-A177-3AD203B41FA5}">
                      <a16:colId xmlns:a16="http://schemas.microsoft.com/office/drawing/2014/main" val="3468555610"/>
                    </a:ext>
                  </a:extLst>
                </a:gridCol>
                <a:gridCol w="1206152">
                  <a:extLst>
                    <a:ext uri="{9D8B030D-6E8A-4147-A177-3AD203B41FA5}">
                      <a16:colId xmlns:a16="http://schemas.microsoft.com/office/drawing/2014/main" val="3010865420"/>
                    </a:ext>
                  </a:extLst>
                </a:gridCol>
                <a:gridCol w="924400">
                  <a:extLst>
                    <a:ext uri="{9D8B030D-6E8A-4147-A177-3AD203B41FA5}">
                      <a16:colId xmlns:a16="http://schemas.microsoft.com/office/drawing/2014/main" val="3753273870"/>
                    </a:ext>
                  </a:extLst>
                </a:gridCol>
                <a:gridCol w="826262">
                  <a:extLst>
                    <a:ext uri="{9D8B030D-6E8A-4147-A177-3AD203B41FA5}">
                      <a16:colId xmlns:a16="http://schemas.microsoft.com/office/drawing/2014/main" val="2271787187"/>
                    </a:ext>
                  </a:extLst>
                </a:gridCol>
                <a:gridCol w="826262">
                  <a:extLst>
                    <a:ext uri="{9D8B030D-6E8A-4147-A177-3AD203B41FA5}">
                      <a16:colId xmlns:a16="http://schemas.microsoft.com/office/drawing/2014/main" val="2577739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solidFill>
                            <a:schemeClr val="bg1"/>
                          </a:solidFill>
                          <a:effectLst/>
                        </a:rPr>
                        <a:t>Cuartos</a:t>
                      </a:r>
                      <a:endParaRPr lang="es-MX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85000"/>
                        <a:lumOff val="15000"/>
                        <a:alpha val="1157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solidFill>
                            <a:schemeClr val="bg1"/>
                          </a:solidFill>
                          <a:effectLst/>
                        </a:rPr>
                        <a:t>Baños</a:t>
                      </a:r>
                      <a:endParaRPr lang="es-MX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85000"/>
                        <a:lumOff val="15000"/>
                        <a:alpha val="1157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solidFill>
                            <a:schemeClr val="bg1"/>
                          </a:solidFill>
                          <a:effectLst/>
                        </a:rPr>
                        <a:t>Metros costruidos</a:t>
                      </a:r>
                      <a:endParaRPr lang="es-MX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85000"/>
                        <a:lumOff val="15000"/>
                        <a:alpha val="1157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solidFill>
                            <a:schemeClr val="bg1"/>
                          </a:solidFill>
                          <a:effectLst/>
                        </a:rPr>
                        <a:t>Precio</a:t>
                      </a:r>
                      <a:endParaRPr lang="es-MX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85000"/>
                        <a:lumOff val="15000"/>
                        <a:alpha val="1157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solidFill>
                            <a:schemeClr val="bg1"/>
                          </a:solidFill>
                          <a:effectLst/>
                        </a:rPr>
                        <a:t>latitude</a:t>
                      </a:r>
                      <a:endParaRPr lang="es-MX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85000"/>
                        <a:lumOff val="15000"/>
                        <a:alpha val="1157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longitude</a:t>
                      </a:r>
                      <a:endParaRPr lang="es-MX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85000"/>
                        <a:lumOff val="15000"/>
                        <a:alpha val="1157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4456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MX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85000"/>
                        <a:lumOff val="15000"/>
                        <a:alpha val="1157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MX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85000"/>
                        <a:lumOff val="15000"/>
                        <a:alpha val="1157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151</a:t>
                      </a:r>
                      <a:endParaRPr lang="es-MX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85000"/>
                        <a:lumOff val="15000"/>
                        <a:alpha val="1157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160800</a:t>
                      </a:r>
                      <a:endParaRPr lang="es-MX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85000"/>
                        <a:lumOff val="15000"/>
                        <a:alpha val="1157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-16.552436</a:t>
                      </a:r>
                      <a:endParaRPr lang="es-MX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85000"/>
                        <a:lumOff val="15000"/>
                        <a:alpha val="1157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-68.072124</a:t>
                      </a:r>
                      <a:endParaRPr lang="es-MX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85000"/>
                        <a:lumOff val="15000"/>
                        <a:alpha val="1157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228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62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C04E3C9C-CA79-17ED-480B-9CE02508726E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bg2">
              <a:lumMod val="50000"/>
              <a:alpha val="367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7F2071-F333-CA55-C26C-8D8980BD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Preparación de La Información</a:t>
            </a:r>
          </a:p>
        </p:txBody>
      </p:sp>
      <p:sp>
        <p:nvSpPr>
          <p:cNvPr id="4" name="Marcador de contenido 5">
            <a:extLst>
              <a:ext uri="{FF2B5EF4-FFF2-40B4-BE49-F238E27FC236}">
                <a16:creationId xmlns:a16="http://schemas.microsoft.com/office/drawing/2014/main" id="{47396647-C994-D000-3BF0-6F0FC808B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5032375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Había Data incompleta: </a:t>
            </a:r>
            <a:r>
              <a:rPr lang="es-MX" dirty="0">
                <a:solidFill>
                  <a:prstClr val="white"/>
                </a:solidFill>
                <a:latin typeface="Calibri" panose="020F0502020204030204"/>
              </a:rPr>
              <a:t>Se completo la info con un modelo de imputación iterativa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dirty="0">
                <a:solidFill>
                  <a:prstClr val="white"/>
                </a:solidFill>
                <a:latin typeface="Calibri" panose="020F0502020204030204"/>
              </a:rPr>
              <a:t>Las posiciones geograficas no existían: se crean usando GeoPandas, Shapely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dirty="0">
                <a:solidFill>
                  <a:prstClr val="white"/>
                </a:solidFill>
                <a:latin typeface="Calibri" panose="020F0502020204030204"/>
              </a:rPr>
              <a:t>Los datos estan en Escalas muy diferentes: Se usa el escalador Estandar para dimensionar la info y ninguna variable sea más importante que las demas</a:t>
            </a:r>
          </a:p>
          <a:p>
            <a:pPr lvl="1">
              <a:spcBef>
                <a:spcPts val="1000"/>
              </a:spcBef>
              <a:defRPr/>
            </a:pPr>
            <a:endParaRPr lang="es-MX" dirty="0">
              <a:solidFill>
                <a:prstClr val="white"/>
              </a:solidFill>
              <a:latin typeface="Calibri" panose="020F0502020204030204"/>
            </a:endParaRPr>
          </a:p>
          <a:p>
            <a:pPr lvl="1">
              <a:spcBef>
                <a:spcPts val="1000"/>
              </a:spcBef>
              <a:defRPr/>
            </a:pPr>
            <a:endParaRPr kumimoji="0" lang="es-MX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s-MX" sz="2000" dirty="0">
              <a:solidFill>
                <a:schemeClr val="accent1">
                  <a:lumMod val="20000"/>
                  <a:lumOff val="80000"/>
                </a:schemeClr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1177177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0D3DAAE9-7ADF-FFC5-ADC9-5424CFA3BA30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2">
              <a:lumMod val="50000"/>
              <a:alpha val="1188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14" name="Tabla 14">
            <a:extLst>
              <a:ext uri="{FF2B5EF4-FFF2-40B4-BE49-F238E27FC236}">
                <a16:creationId xmlns:a16="http://schemas.microsoft.com/office/drawing/2014/main" id="{8B1B93E0-530D-7A24-ECB8-6315C83CA6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2058532"/>
              </p:ext>
            </p:extLst>
          </p:nvPr>
        </p:nvGraphicFramePr>
        <p:xfrm>
          <a:off x="942972" y="1633544"/>
          <a:ext cx="9558339" cy="413861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65477">
                  <a:extLst>
                    <a:ext uri="{9D8B030D-6E8A-4147-A177-3AD203B41FA5}">
                      <a16:colId xmlns:a16="http://schemas.microsoft.com/office/drawing/2014/main" val="4013610157"/>
                    </a:ext>
                  </a:extLst>
                </a:gridCol>
                <a:gridCol w="1365477">
                  <a:extLst>
                    <a:ext uri="{9D8B030D-6E8A-4147-A177-3AD203B41FA5}">
                      <a16:colId xmlns:a16="http://schemas.microsoft.com/office/drawing/2014/main" val="4043562397"/>
                    </a:ext>
                  </a:extLst>
                </a:gridCol>
                <a:gridCol w="1365477">
                  <a:extLst>
                    <a:ext uri="{9D8B030D-6E8A-4147-A177-3AD203B41FA5}">
                      <a16:colId xmlns:a16="http://schemas.microsoft.com/office/drawing/2014/main" val="4190371077"/>
                    </a:ext>
                  </a:extLst>
                </a:gridCol>
                <a:gridCol w="1365477">
                  <a:extLst>
                    <a:ext uri="{9D8B030D-6E8A-4147-A177-3AD203B41FA5}">
                      <a16:colId xmlns:a16="http://schemas.microsoft.com/office/drawing/2014/main" val="266054367"/>
                    </a:ext>
                  </a:extLst>
                </a:gridCol>
                <a:gridCol w="1365477">
                  <a:extLst>
                    <a:ext uri="{9D8B030D-6E8A-4147-A177-3AD203B41FA5}">
                      <a16:colId xmlns:a16="http://schemas.microsoft.com/office/drawing/2014/main" val="988656599"/>
                    </a:ext>
                  </a:extLst>
                </a:gridCol>
                <a:gridCol w="1365477">
                  <a:extLst>
                    <a:ext uri="{9D8B030D-6E8A-4147-A177-3AD203B41FA5}">
                      <a16:colId xmlns:a16="http://schemas.microsoft.com/office/drawing/2014/main" val="3429910267"/>
                    </a:ext>
                  </a:extLst>
                </a:gridCol>
                <a:gridCol w="1365477">
                  <a:extLst>
                    <a:ext uri="{9D8B030D-6E8A-4147-A177-3AD203B41FA5}">
                      <a16:colId xmlns:a16="http://schemas.microsoft.com/office/drawing/2014/main" val="1235196087"/>
                    </a:ext>
                  </a:extLst>
                </a:gridCol>
              </a:tblGrid>
              <a:tr h="238557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Metrica</a:t>
                      </a:r>
                      <a:endParaRPr lang="es-MX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50000"/>
                        <a:alpha val="1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Cuartos</a:t>
                      </a:r>
                      <a:endParaRPr lang="es-MX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50000"/>
                        <a:alpha val="1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Baños</a:t>
                      </a:r>
                      <a:endParaRPr lang="es-MX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50000"/>
                        <a:alpha val="1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Metros costruidos</a:t>
                      </a:r>
                      <a:endParaRPr lang="es-MX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50000"/>
                        <a:alpha val="1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Precio</a:t>
                      </a:r>
                      <a:endParaRPr lang="es-MX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50000"/>
                        <a:alpha val="1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latitude</a:t>
                      </a:r>
                      <a:endParaRPr lang="es-MX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50000"/>
                        <a:alpha val="1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longitude</a:t>
                      </a:r>
                      <a:endParaRPr lang="es-MX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50000"/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501026"/>
                  </a:ext>
                </a:extLst>
              </a:tr>
              <a:tr h="557151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mean</a:t>
                      </a:r>
                      <a:endParaRPr lang="es-MX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50000"/>
                        <a:alpha val="1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3.80</a:t>
                      </a:r>
                      <a:endParaRPr lang="es-MX" sz="1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50000"/>
                        <a:alpha val="1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3.84</a:t>
                      </a:r>
                      <a:endParaRPr lang="es-MX" sz="1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50000"/>
                        <a:alpha val="1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405.01</a:t>
                      </a:r>
                      <a:endParaRPr lang="es-MX" sz="1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50000"/>
                        <a:alpha val="1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$246,770.66 </a:t>
                      </a:r>
                      <a:endParaRPr lang="es-MX" sz="1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50000"/>
                        <a:alpha val="1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-16.540023</a:t>
                      </a:r>
                      <a:endParaRPr lang="es-MX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50000"/>
                        <a:alpha val="1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-68.062215</a:t>
                      </a:r>
                      <a:endParaRPr lang="es-MX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50000"/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641801"/>
                  </a:ext>
                </a:extLst>
              </a:tr>
              <a:tr h="557151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std</a:t>
                      </a:r>
                      <a:endParaRPr lang="es-MX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50000"/>
                        <a:alpha val="1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0.74</a:t>
                      </a:r>
                      <a:endParaRPr lang="es-MX" sz="1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50000"/>
                        <a:alpha val="1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1.19</a:t>
                      </a:r>
                      <a:endParaRPr lang="es-MX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50000"/>
                        <a:alpha val="1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159.16</a:t>
                      </a:r>
                      <a:endParaRPr lang="es-MX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50000"/>
                        <a:alpha val="1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$  93,345.67 </a:t>
                      </a:r>
                      <a:endParaRPr lang="es-MX" sz="1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50000"/>
                        <a:alpha val="1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0.21357822</a:t>
                      </a:r>
                      <a:endParaRPr lang="es-MX" sz="1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50000"/>
                        <a:alpha val="1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0.23686955</a:t>
                      </a:r>
                      <a:endParaRPr lang="es-MX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50000"/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628442"/>
                  </a:ext>
                </a:extLst>
              </a:tr>
              <a:tr h="557151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min</a:t>
                      </a:r>
                      <a:endParaRPr lang="es-MX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50000"/>
                        <a:alpha val="1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3.00</a:t>
                      </a:r>
                      <a:endParaRPr lang="es-MX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50000"/>
                        <a:alpha val="1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2.00</a:t>
                      </a:r>
                      <a:endParaRPr lang="es-MX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50000"/>
                        <a:alpha val="1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135.00</a:t>
                      </a:r>
                      <a:endParaRPr lang="es-MX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50000"/>
                        <a:alpha val="1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 $117,000.00 </a:t>
                      </a:r>
                      <a:endParaRPr lang="es-MX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50000"/>
                        <a:alpha val="1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-17.589508</a:t>
                      </a:r>
                      <a:endParaRPr lang="es-MX" sz="1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50000"/>
                        <a:alpha val="1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-69.00106</a:t>
                      </a:r>
                      <a:endParaRPr lang="es-MX" sz="1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50000"/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949108"/>
                  </a:ext>
                </a:extLst>
              </a:tr>
              <a:tr h="557151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25%</a:t>
                      </a:r>
                      <a:endParaRPr lang="es-MX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50000"/>
                        <a:alpha val="1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3.00</a:t>
                      </a:r>
                      <a:endParaRPr lang="es-MX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50000"/>
                        <a:alpha val="1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3.00</a:t>
                      </a:r>
                      <a:endParaRPr lang="es-MX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50000"/>
                        <a:alpha val="1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284.50</a:t>
                      </a:r>
                      <a:endParaRPr lang="es-MX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50000"/>
                        <a:alpha val="1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 $174,139.00 </a:t>
                      </a:r>
                      <a:endParaRPr lang="es-MX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50000"/>
                        <a:alpha val="1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-16.550746</a:t>
                      </a:r>
                      <a:endParaRPr lang="es-MX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50000"/>
                        <a:alpha val="1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-68.106159</a:t>
                      </a:r>
                      <a:endParaRPr lang="es-MX" sz="1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50000"/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034802"/>
                  </a:ext>
                </a:extLst>
              </a:tr>
              <a:tr h="557151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50%</a:t>
                      </a:r>
                      <a:endParaRPr lang="es-MX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50000"/>
                        <a:alpha val="1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4.00</a:t>
                      </a:r>
                      <a:endParaRPr lang="es-MX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50000"/>
                        <a:alpha val="1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4.00</a:t>
                      </a:r>
                      <a:endParaRPr lang="es-MX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50000"/>
                        <a:alpha val="1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361.00</a:t>
                      </a:r>
                      <a:endParaRPr lang="es-MX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50000"/>
                        <a:alpha val="1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 $229,000.00 </a:t>
                      </a:r>
                      <a:endParaRPr lang="es-MX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50000"/>
                        <a:alpha val="1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-16.530357</a:t>
                      </a:r>
                      <a:endParaRPr lang="es-MX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50000"/>
                        <a:alpha val="1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-68.07702</a:t>
                      </a:r>
                      <a:endParaRPr lang="es-MX" sz="1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50000"/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872919"/>
                  </a:ext>
                </a:extLst>
              </a:tr>
              <a:tr h="557151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75%</a:t>
                      </a:r>
                      <a:endParaRPr lang="es-MX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50000"/>
                        <a:alpha val="1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4.00</a:t>
                      </a:r>
                      <a:endParaRPr lang="es-MX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50000"/>
                        <a:alpha val="1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5.00</a:t>
                      </a:r>
                      <a:endParaRPr lang="es-MX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50000"/>
                        <a:alpha val="1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533.03</a:t>
                      </a:r>
                      <a:endParaRPr lang="es-MX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50000"/>
                        <a:alpha val="1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 $282,500.00 </a:t>
                      </a:r>
                      <a:endParaRPr lang="es-MX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50000"/>
                        <a:alpha val="1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-16.507292</a:t>
                      </a:r>
                      <a:endParaRPr lang="es-MX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50000"/>
                        <a:alpha val="1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-68.070081</a:t>
                      </a:r>
                      <a:endParaRPr lang="es-MX" sz="1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50000"/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59302"/>
                  </a:ext>
                </a:extLst>
              </a:tr>
              <a:tr h="557151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max</a:t>
                      </a:r>
                      <a:endParaRPr lang="es-MX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50000"/>
                        <a:alpha val="1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6.00</a:t>
                      </a:r>
                      <a:endParaRPr lang="es-MX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50000"/>
                        <a:alpha val="1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6.00</a:t>
                      </a:r>
                      <a:endParaRPr lang="es-MX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50000"/>
                        <a:alpha val="1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803.00</a:t>
                      </a:r>
                      <a:endParaRPr lang="es-MX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50000"/>
                        <a:alpha val="1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 $520,000.00 </a:t>
                      </a:r>
                      <a:endParaRPr lang="es-MX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50000"/>
                        <a:alpha val="1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u="none" strike="noStrike">
                          <a:solidFill>
                            <a:schemeClr val="bg1"/>
                          </a:solidFill>
                          <a:effectLst/>
                        </a:rPr>
                        <a:t>-15.544806</a:t>
                      </a:r>
                      <a:endParaRPr lang="es-MX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50000"/>
                        <a:alpha val="1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-66.956101</a:t>
                      </a:r>
                      <a:endParaRPr lang="es-MX" sz="1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50000"/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596714"/>
                  </a:ext>
                </a:extLst>
              </a:tr>
            </a:tbl>
          </a:graphicData>
        </a:graphic>
      </p:graphicFrame>
      <p:sp>
        <p:nvSpPr>
          <p:cNvPr id="10" name="Título 1">
            <a:extLst>
              <a:ext uri="{FF2B5EF4-FFF2-40B4-BE49-F238E27FC236}">
                <a16:creationId xmlns:a16="http://schemas.microsoft.com/office/drawing/2014/main" id="{3FC5FC4D-6D6E-DAF0-9547-891D3896B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Qué tipo de Información tenemos</a:t>
            </a:r>
          </a:p>
        </p:txBody>
      </p:sp>
    </p:spTree>
    <p:extLst>
      <p:ext uri="{BB962C8B-B14F-4D97-AF65-F5344CB8AC3E}">
        <p14:creationId xmlns:p14="http://schemas.microsoft.com/office/powerpoint/2010/main" val="826484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493069C7-5FEE-3ACE-AB5F-B825CD9D823E}"/>
              </a:ext>
            </a:extLst>
          </p:cNvPr>
          <p:cNvSpPr/>
          <p:nvPr/>
        </p:nvSpPr>
        <p:spPr>
          <a:xfrm>
            <a:off x="838199" y="1834901"/>
            <a:ext cx="6148389" cy="5023099"/>
          </a:xfrm>
          <a:prstGeom prst="rect">
            <a:avLst/>
          </a:prstGeom>
          <a:solidFill>
            <a:schemeClr val="bg2">
              <a:lumMod val="50000"/>
              <a:alpha val="2144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7F2071-F333-CA55-C26C-8D8980BD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48975" cy="1460499"/>
          </a:xfrm>
        </p:spPr>
        <p:txBody>
          <a:bodyPr>
            <a:normAutofit fontScale="90000"/>
          </a:bodyPr>
          <a:lstStyle/>
          <a:p>
            <a:r>
              <a:rPr lang="es-MX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Clusterización para Entender mejor nuestra info, Clasificación para poner nuestra oferta en el mercado</a:t>
            </a:r>
          </a:p>
        </p:txBody>
      </p:sp>
      <p:sp>
        <p:nvSpPr>
          <p:cNvPr id="4" name="Marcador de contenido 5">
            <a:extLst>
              <a:ext uri="{FF2B5EF4-FFF2-40B4-BE49-F238E27FC236}">
                <a16:creationId xmlns:a16="http://schemas.microsoft.com/office/drawing/2014/main" id="{47396647-C994-D000-3BF0-6F0FC808B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36798"/>
            <a:ext cx="6305550" cy="3317876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sz="2400" dirty="0">
                <a:solidFill>
                  <a:schemeClr val="bg1"/>
                </a:solidFill>
                <a:latin typeface="Calibri" panose="020F0502020204030204"/>
              </a:rPr>
              <a:t>Se eligió el Dbscan, ya que la cercanía geografica es importante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 final para poder saber en que parte se clasifica nuestra oferta es a través de una clasificación con un modelo de Bagging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Veamos la oferta inmobiliaria clusterizada en la ciudad:</a:t>
            </a:r>
            <a:endParaRPr lang="es-MX" sz="2400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s-MX" sz="2000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Aquí hay una mapa</a:t>
            </a:r>
            <a:endParaRPr lang="es-MX" sz="2000" dirty="0">
              <a:solidFill>
                <a:schemeClr val="accent1">
                  <a:lumMod val="20000"/>
                  <a:lumOff val="80000"/>
                </a:schemeClr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7BE81BB-E1E3-4412-2AC0-BBAD1A56A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964195"/>
              </p:ext>
            </p:extLst>
          </p:nvPr>
        </p:nvGraphicFramePr>
        <p:xfrm>
          <a:off x="955675" y="6086475"/>
          <a:ext cx="5435600" cy="40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262">
                  <a:extLst>
                    <a:ext uri="{9D8B030D-6E8A-4147-A177-3AD203B41FA5}">
                      <a16:colId xmlns:a16="http://schemas.microsoft.com/office/drawing/2014/main" val="2599783917"/>
                    </a:ext>
                  </a:extLst>
                </a:gridCol>
                <a:gridCol w="826262">
                  <a:extLst>
                    <a:ext uri="{9D8B030D-6E8A-4147-A177-3AD203B41FA5}">
                      <a16:colId xmlns:a16="http://schemas.microsoft.com/office/drawing/2014/main" val="3468555610"/>
                    </a:ext>
                  </a:extLst>
                </a:gridCol>
                <a:gridCol w="1206152">
                  <a:extLst>
                    <a:ext uri="{9D8B030D-6E8A-4147-A177-3AD203B41FA5}">
                      <a16:colId xmlns:a16="http://schemas.microsoft.com/office/drawing/2014/main" val="3010865420"/>
                    </a:ext>
                  </a:extLst>
                </a:gridCol>
                <a:gridCol w="924400">
                  <a:extLst>
                    <a:ext uri="{9D8B030D-6E8A-4147-A177-3AD203B41FA5}">
                      <a16:colId xmlns:a16="http://schemas.microsoft.com/office/drawing/2014/main" val="3753273870"/>
                    </a:ext>
                  </a:extLst>
                </a:gridCol>
                <a:gridCol w="826262">
                  <a:extLst>
                    <a:ext uri="{9D8B030D-6E8A-4147-A177-3AD203B41FA5}">
                      <a16:colId xmlns:a16="http://schemas.microsoft.com/office/drawing/2014/main" val="2271787187"/>
                    </a:ext>
                  </a:extLst>
                </a:gridCol>
                <a:gridCol w="826262">
                  <a:extLst>
                    <a:ext uri="{9D8B030D-6E8A-4147-A177-3AD203B41FA5}">
                      <a16:colId xmlns:a16="http://schemas.microsoft.com/office/drawing/2014/main" val="2577739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solidFill>
                            <a:schemeClr val="bg1"/>
                          </a:solidFill>
                          <a:effectLst/>
                        </a:rPr>
                        <a:t>Cuartos</a:t>
                      </a:r>
                      <a:endParaRPr lang="es-MX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85000"/>
                        <a:lumOff val="15000"/>
                        <a:alpha val="1157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solidFill>
                            <a:schemeClr val="bg1"/>
                          </a:solidFill>
                          <a:effectLst/>
                        </a:rPr>
                        <a:t>Baños</a:t>
                      </a:r>
                      <a:endParaRPr lang="es-MX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85000"/>
                        <a:lumOff val="15000"/>
                        <a:alpha val="1157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solidFill>
                            <a:schemeClr val="bg1"/>
                          </a:solidFill>
                          <a:effectLst/>
                        </a:rPr>
                        <a:t>Metros costruidos</a:t>
                      </a:r>
                      <a:endParaRPr lang="es-MX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85000"/>
                        <a:lumOff val="15000"/>
                        <a:alpha val="1157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solidFill>
                            <a:schemeClr val="bg1"/>
                          </a:solidFill>
                          <a:effectLst/>
                        </a:rPr>
                        <a:t>Precio</a:t>
                      </a:r>
                      <a:endParaRPr lang="es-MX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85000"/>
                        <a:lumOff val="15000"/>
                        <a:alpha val="1157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solidFill>
                            <a:schemeClr val="bg1"/>
                          </a:solidFill>
                          <a:effectLst/>
                        </a:rPr>
                        <a:t>latitude</a:t>
                      </a:r>
                      <a:endParaRPr lang="es-MX" sz="10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85000"/>
                        <a:lumOff val="15000"/>
                        <a:alpha val="1157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longitude</a:t>
                      </a:r>
                      <a:endParaRPr lang="es-MX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85000"/>
                        <a:lumOff val="15000"/>
                        <a:alpha val="1157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4456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MX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85000"/>
                        <a:lumOff val="15000"/>
                        <a:alpha val="1157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MX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85000"/>
                        <a:lumOff val="15000"/>
                        <a:alpha val="1157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151</a:t>
                      </a:r>
                      <a:endParaRPr lang="es-MX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85000"/>
                        <a:lumOff val="15000"/>
                        <a:alpha val="1157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160800</a:t>
                      </a:r>
                      <a:endParaRPr lang="es-MX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85000"/>
                        <a:lumOff val="15000"/>
                        <a:alpha val="1157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-16.552436</a:t>
                      </a:r>
                      <a:endParaRPr lang="es-MX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85000"/>
                        <a:lumOff val="15000"/>
                        <a:alpha val="1157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-68.072124</a:t>
                      </a:r>
                      <a:endParaRPr lang="es-MX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85000"/>
                        <a:lumOff val="15000"/>
                        <a:alpha val="1157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228128"/>
                  </a:ext>
                </a:extLst>
              </a:tr>
            </a:tbl>
          </a:graphicData>
        </a:graphic>
      </p:graphicFrame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A9AC840-D4EE-CAC5-BD42-B8012015F707}"/>
              </a:ext>
            </a:extLst>
          </p:cNvPr>
          <p:cNvSpPr txBox="1">
            <a:spLocks/>
          </p:cNvSpPr>
          <p:nvPr/>
        </p:nvSpPr>
        <p:spPr>
          <a:xfrm>
            <a:off x="342896" y="5553075"/>
            <a:ext cx="2838453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s-MX" dirty="0">
                <a:solidFill>
                  <a:schemeClr val="bg1"/>
                </a:solidFill>
              </a:rPr>
              <a:t>Valor a Clasificar</a:t>
            </a:r>
          </a:p>
          <a:p>
            <a:pPr marL="457200" lvl="1" indent="0">
              <a:buNone/>
            </a:pPr>
            <a:endParaRPr lang="es-MX" dirty="0">
              <a:solidFill>
                <a:schemeClr val="bg1"/>
              </a:solidFill>
            </a:endParaRPr>
          </a:p>
          <a:p>
            <a:pPr lvl="1"/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086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34B7681D-0016-7586-3256-3DEA2E2F574A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2">
              <a:lumMod val="50000"/>
              <a:alpha val="4420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775291B-18E0-F23A-9862-3A9399F6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Performance del Modelo</a:t>
            </a:r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8113000E-68B1-C308-5275-C21DB1CA0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153323"/>
            <a:ext cx="3362325" cy="2897682"/>
          </a:xfr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13016E4-477F-B2FF-9B5A-8AF3CEB4A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8060" y="3153323"/>
            <a:ext cx="3323566" cy="2897682"/>
          </a:xfrm>
          <a:prstGeom prst="rect">
            <a:avLst/>
          </a:prstGeom>
        </p:spPr>
      </p:pic>
      <p:sp>
        <p:nvSpPr>
          <p:cNvPr id="15" name="Marcador de contenido 5">
            <a:extLst>
              <a:ext uri="{FF2B5EF4-FFF2-40B4-BE49-F238E27FC236}">
                <a16:creationId xmlns:a16="http://schemas.microsoft.com/office/drawing/2014/main" id="{B1F3A600-B24E-1349-2D6A-0DDAC4F72B0F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4833940" cy="1436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solidFill>
                  <a:schemeClr val="bg1"/>
                </a:solidFill>
              </a:rPr>
              <a:t>Árbol de Decisión:</a:t>
            </a:r>
          </a:p>
          <a:p>
            <a:pPr lvl="1"/>
            <a:r>
              <a:rPr lang="es-MX" dirty="0">
                <a:solidFill>
                  <a:schemeClr val="bg1"/>
                </a:solidFill>
              </a:rPr>
              <a:t>Demasiado Fuerte</a:t>
            </a:r>
          </a:p>
          <a:p>
            <a:pPr lvl="1"/>
            <a:r>
              <a:rPr lang="es-MX" dirty="0">
                <a:solidFill>
                  <a:schemeClr val="bg1"/>
                </a:solidFill>
              </a:rPr>
              <a:t>Accurracy = 1</a:t>
            </a:r>
          </a:p>
          <a:p>
            <a:pPr lvl="1"/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6" name="Marcador de contenido 5">
            <a:extLst>
              <a:ext uri="{FF2B5EF4-FFF2-40B4-BE49-F238E27FC236}">
                <a16:creationId xmlns:a16="http://schemas.microsoft.com/office/drawing/2014/main" id="{E217C163-BF91-7E28-20A6-22BC49914442}"/>
              </a:ext>
            </a:extLst>
          </p:cNvPr>
          <p:cNvSpPr txBox="1">
            <a:spLocks/>
          </p:cNvSpPr>
          <p:nvPr/>
        </p:nvSpPr>
        <p:spPr>
          <a:xfrm>
            <a:off x="7358060" y="1717130"/>
            <a:ext cx="4833940" cy="143619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solidFill>
                  <a:schemeClr val="bg1"/>
                </a:solidFill>
              </a:rPr>
              <a:t>Bagging con árbol de Decisión:</a:t>
            </a:r>
          </a:p>
          <a:p>
            <a:pPr lvl="1"/>
            <a:r>
              <a:rPr lang="es-MX" dirty="0">
                <a:solidFill>
                  <a:schemeClr val="bg1"/>
                </a:solidFill>
              </a:rPr>
              <a:t>Fuerte, pero no tanto</a:t>
            </a:r>
          </a:p>
          <a:p>
            <a:pPr lvl="1"/>
            <a:r>
              <a:rPr lang="es-MX" dirty="0">
                <a:solidFill>
                  <a:schemeClr val="bg1"/>
                </a:solidFill>
              </a:rPr>
              <a:t>Bueno para data desbalanceados y/o poco info</a:t>
            </a:r>
          </a:p>
          <a:p>
            <a:pPr lvl="1"/>
            <a:r>
              <a:rPr lang="es-MX" dirty="0">
                <a:solidFill>
                  <a:schemeClr val="bg1"/>
                </a:solidFill>
              </a:rPr>
              <a:t>Accurracy = 0.82</a:t>
            </a:r>
          </a:p>
          <a:p>
            <a:pPr lvl="1"/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087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3FC5FC4D-6D6E-DAF0-9547-891D3896B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Nuestros Clusters Son muy diferentes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6533A6-A3DD-95F9-FEEB-9209E74AB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74" y="1889124"/>
            <a:ext cx="4689637" cy="332581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9A12798-CC58-42C5-5162-7DA7EC61B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9063" y="1889124"/>
            <a:ext cx="4957578" cy="3325812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580D8C0D-B6D2-30EA-1F9B-2E435536566B}"/>
              </a:ext>
            </a:extLst>
          </p:cNvPr>
          <p:cNvSpPr/>
          <p:nvPr/>
        </p:nvSpPr>
        <p:spPr>
          <a:xfrm>
            <a:off x="7386638" y="3614738"/>
            <a:ext cx="1057275" cy="1085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4793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467D7456-1429-2A88-8F1D-342F80B23293}"/>
              </a:ext>
            </a:extLst>
          </p:cNvPr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bg2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7F2071-F333-CA55-C26C-8D8980BD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Cúal Es el precio Óptimo para Ofrecer las casas</a:t>
            </a:r>
          </a:p>
        </p:txBody>
      </p:sp>
      <p:sp>
        <p:nvSpPr>
          <p:cNvPr id="4" name="Marcador de contenido 5">
            <a:extLst>
              <a:ext uri="{FF2B5EF4-FFF2-40B4-BE49-F238E27FC236}">
                <a16:creationId xmlns:a16="http://schemas.microsoft.com/office/drawing/2014/main" id="{47396647-C994-D000-3BF0-6F0FC808B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5032375"/>
          </a:xfrm>
        </p:spPr>
        <p:txBody>
          <a:bodyPr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dirty="0">
                <a:solidFill>
                  <a:schemeClr val="bg1"/>
                </a:solidFill>
                <a:latin typeface="Calibri" panose="020F0502020204030204"/>
              </a:rPr>
              <a:t>Se utiliza El mismo modelo de Clasificación para los clusters, pero asumiendo que el precio es lo que queremos determinar.</a:t>
            </a:r>
            <a:endParaRPr lang="es-MX" sz="2000" dirty="0">
              <a:solidFill>
                <a:schemeClr val="bg1"/>
              </a:solidFill>
              <a:latin typeface="Calibri" panose="020F0502020204030204"/>
            </a:endParaRPr>
          </a:p>
          <a:p>
            <a:pPr>
              <a:defRPr/>
            </a:pPr>
            <a:r>
              <a:rPr lang="es-MX" dirty="0">
                <a:solidFill>
                  <a:schemeClr val="bg1"/>
                </a:solidFill>
                <a:latin typeface="Calibri" panose="020F0502020204030204"/>
              </a:rPr>
              <a:t>La oferta orginal era de </a:t>
            </a:r>
            <a:r>
              <a:rPr lang="es-MX" b="1" dirty="0">
                <a:solidFill>
                  <a:schemeClr val="bg1"/>
                </a:solidFill>
                <a:latin typeface="Calibri" panose="020F0502020204030204"/>
              </a:rPr>
              <a:t>160,800 USD </a:t>
            </a:r>
          </a:p>
          <a:p>
            <a:pPr>
              <a:defRPr/>
            </a:pPr>
            <a:r>
              <a:rPr lang="es-MX" dirty="0">
                <a:solidFill>
                  <a:schemeClr val="bg1"/>
                </a:solidFill>
                <a:latin typeface="Calibri" panose="020F0502020204030204"/>
              </a:rPr>
              <a:t>El Precio determinado por el modelo es de </a:t>
            </a:r>
            <a:r>
              <a:rPr lang="es-MX" b="1" dirty="0">
                <a:solidFill>
                  <a:schemeClr val="bg1"/>
                </a:solidFill>
                <a:latin typeface="Calibri" panose="020F0502020204030204"/>
              </a:rPr>
              <a:t>176,850 USD </a:t>
            </a:r>
            <a:r>
              <a:rPr lang="es-MX" dirty="0">
                <a:solidFill>
                  <a:schemeClr val="bg1"/>
                </a:solidFill>
                <a:latin typeface="Calibri" panose="020F0502020204030204"/>
              </a:rPr>
              <a:t>un incremento de </a:t>
            </a:r>
            <a:r>
              <a:rPr lang="es-MX" b="1" dirty="0">
                <a:solidFill>
                  <a:schemeClr val="bg1"/>
                </a:solidFill>
                <a:latin typeface="Calibri" panose="020F0502020204030204"/>
              </a:rPr>
              <a:t>9.98%</a:t>
            </a:r>
          </a:p>
          <a:p>
            <a:pPr>
              <a:defRPr/>
            </a:pPr>
            <a:r>
              <a:rPr lang="es-MX" dirty="0">
                <a:solidFill>
                  <a:schemeClr val="bg1"/>
                </a:solidFill>
                <a:latin typeface="Calibri" panose="020F0502020204030204"/>
              </a:rPr>
              <a:t>Sigue estando por Debajo de la media y Mediana del Grupo del Cluster 0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82A36DF-D8F4-E943-0E6D-458381584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24" y="1825624"/>
            <a:ext cx="5634457" cy="4289426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872C5262-88D2-9B67-8EFD-C05E73EA1872}"/>
              </a:ext>
            </a:extLst>
          </p:cNvPr>
          <p:cNvSpPr/>
          <p:nvPr/>
        </p:nvSpPr>
        <p:spPr>
          <a:xfrm>
            <a:off x="9444036" y="4600576"/>
            <a:ext cx="314325" cy="242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30F7A15-F27C-A5C9-6566-E1A4A6F843F8}"/>
              </a:ext>
            </a:extLst>
          </p:cNvPr>
          <p:cNvCxnSpPr/>
          <p:nvPr/>
        </p:nvCxnSpPr>
        <p:spPr>
          <a:xfrm flipV="1">
            <a:off x="4357688" y="4743450"/>
            <a:ext cx="4943475" cy="300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0946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465</Words>
  <Application>Microsoft Macintosh PowerPoint</Application>
  <PresentationFormat>Panorámica</PresentationFormat>
  <Paragraphs>128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Clusterizar para mejorar el pricing de un desarrollo inmobiliario</vt:lpstr>
      <vt:lpstr>Qué es Bolivia y con qué se come</vt:lpstr>
      <vt:lpstr>Cómo se Obtuvo la información</vt:lpstr>
      <vt:lpstr>Preparación de La Información</vt:lpstr>
      <vt:lpstr>Qué tipo de Información tenemos</vt:lpstr>
      <vt:lpstr>Clusterización para Entender mejor nuestra info, Clasificación para poner nuestra oferta en el mercado</vt:lpstr>
      <vt:lpstr>Performance del Modelo</vt:lpstr>
      <vt:lpstr>Nuestros Clusters Son muy diferentes </vt:lpstr>
      <vt:lpstr>Cúal Es el precio Óptimo para Ofrecer las casas</vt:lpstr>
      <vt:lpstr>Muchas Gracias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Clusterizar para mejorar el pricing de un desarrollo inmobiliario</dc:title>
  <dc:creator>Oscar Landivar</dc:creator>
  <cp:lastModifiedBy>Oscar Landivar</cp:lastModifiedBy>
  <cp:revision>9</cp:revision>
  <dcterms:created xsi:type="dcterms:W3CDTF">2023-03-25T05:55:10Z</dcterms:created>
  <dcterms:modified xsi:type="dcterms:W3CDTF">2023-03-25T21:02:33Z</dcterms:modified>
</cp:coreProperties>
</file>