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f22f17304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f22f17304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f22f17304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f22f17304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f22f17304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f22f17304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f22f17304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f22f17304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f22f17304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f22f17304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07ea5457f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07ea5457f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f22f1730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f22f1730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f22f17304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f22f17304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f22f17304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f22f17304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f22f17304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f22f17304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07ea5457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07ea5457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f22f17304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f22f17304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hyperlink" Target="https://colab.research.google.com/drive/1Lhm_17p1H33oa--jF3l5Cc-84wKsQ-pO#scrollTo=1aFxr4_Zi1CX"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hyperlink" Target="https://colab.research.google.com/drive/1Lhm_17p1H33oa--jF3l5Cc-84wKsQ-pO#scrollTo=1aFxr4_Zi1CX"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solidFill>
                  <a:srgbClr val="7A4BFB"/>
                </a:solidFill>
              </a:rPr>
              <a:t>Primer análisis de CRO</a:t>
            </a:r>
            <a:endParaRPr>
              <a:solidFill>
                <a:srgbClr val="7A4BFB"/>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Oscar Enrique Landivar Carrasco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7A4BFB"/>
                </a:solidFill>
              </a:rPr>
              <a:t>Clientes Ideales por Edad</a:t>
            </a:r>
            <a:endParaRPr>
              <a:solidFill>
                <a:srgbClr val="7A4BFB"/>
              </a:solidFill>
            </a:endParaRPr>
          </a:p>
          <a:p>
            <a:pPr indent="0" lvl="0" marL="0" rtl="0" algn="l">
              <a:spcBef>
                <a:spcPts val="0"/>
              </a:spcBef>
              <a:spcAft>
                <a:spcPts val="0"/>
              </a:spcAft>
              <a:buNone/>
            </a:pPr>
            <a:r>
              <a:t/>
            </a:r>
            <a:endParaRPr/>
          </a:p>
        </p:txBody>
      </p:sp>
      <p:sp>
        <p:nvSpPr>
          <p:cNvPr id="123" name="Google Shape;123;p22"/>
          <p:cNvSpPr txBox="1"/>
          <p:nvPr>
            <p:ph idx="1" type="body"/>
          </p:nvPr>
        </p:nvSpPr>
        <p:spPr>
          <a:xfrm>
            <a:off x="311700" y="1152475"/>
            <a:ext cx="3588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En tanto clientes ideales si podemos ver que se comportan de manera similar a los usuarios convertidos, pero es menos constante. </a:t>
            </a:r>
            <a:endParaRPr/>
          </a:p>
          <a:p>
            <a:pPr indent="0" lvl="0" marL="0" rtl="0" algn="l">
              <a:spcBef>
                <a:spcPts val="1200"/>
              </a:spcBef>
              <a:spcAft>
                <a:spcPts val="1200"/>
              </a:spcAft>
              <a:buNone/>
            </a:pPr>
            <a:r>
              <a:rPr lang="es"/>
              <a:t>La gente entre 24-25 y el grupo entre 27-29 años son los que mejor cumplen con ser un cliente ideal. </a:t>
            </a:r>
            <a:endParaRPr/>
          </a:p>
        </p:txBody>
      </p:sp>
      <p:sp>
        <p:nvSpPr>
          <p:cNvPr id="124" name="Google Shape;124;p22"/>
          <p:cNvSpPr/>
          <p:nvPr/>
        </p:nvSpPr>
        <p:spPr>
          <a:xfrm>
            <a:off x="5330050" y="1643425"/>
            <a:ext cx="1172700" cy="2398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5" name="Google Shape;125;p22"/>
          <p:cNvPicPr preferRelativeResize="0"/>
          <p:nvPr/>
        </p:nvPicPr>
        <p:blipFill>
          <a:blip r:embed="rId3">
            <a:alphaModFix/>
          </a:blip>
          <a:stretch>
            <a:fillRect/>
          </a:stretch>
        </p:blipFill>
        <p:spPr>
          <a:xfrm>
            <a:off x="4447650" y="1152475"/>
            <a:ext cx="4346544" cy="3309925"/>
          </a:xfrm>
          <a:prstGeom prst="rect">
            <a:avLst/>
          </a:prstGeom>
          <a:noFill/>
          <a:ln>
            <a:noFill/>
          </a:ln>
        </p:spPr>
      </p:pic>
      <p:sp>
        <p:nvSpPr>
          <p:cNvPr id="126" name="Google Shape;126;p22"/>
          <p:cNvSpPr/>
          <p:nvPr/>
        </p:nvSpPr>
        <p:spPr>
          <a:xfrm>
            <a:off x="5330050" y="1714500"/>
            <a:ext cx="133200" cy="2332200"/>
          </a:xfrm>
          <a:prstGeom prst="rect">
            <a:avLst/>
          </a:prstGeom>
          <a:noFill/>
          <a:ln cap="flat" cmpd="sng" w="952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2"/>
          <p:cNvSpPr/>
          <p:nvPr/>
        </p:nvSpPr>
        <p:spPr>
          <a:xfrm>
            <a:off x="5558650" y="1647925"/>
            <a:ext cx="197700" cy="2398800"/>
          </a:xfrm>
          <a:prstGeom prst="rect">
            <a:avLst/>
          </a:prstGeom>
          <a:noFill/>
          <a:ln cap="flat" cmpd="sng" w="952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2"/>
          <p:cNvSpPr/>
          <p:nvPr/>
        </p:nvSpPr>
        <p:spPr>
          <a:xfrm>
            <a:off x="5383350" y="4139675"/>
            <a:ext cx="79800" cy="2664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2"/>
          <p:cNvSpPr/>
          <p:nvPr/>
        </p:nvSpPr>
        <p:spPr>
          <a:xfrm>
            <a:off x="5611950" y="4139675"/>
            <a:ext cx="79800" cy="2664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7A4BFB"/>
                </a:solidFill>
              </a:rPr>
              <a:t>Clientes ideales por Campaña y Edad</a:t>
            </a:r>
            <a:endParaRPr>
              <a:solidFill>
                <a:srgbClr val="7A4BFB"/>
              </a:solidFill>
            </a:endParaRPr>
          </a:p>
        </p:txBody>
      </p:sp>
      <p:sp>
        <p:nvSpPr>
          <p:cNvPr id="135" name="Google Shape;135;p23"/>
          <p:cNvSpPr txBox="1"/>
          <p:nvPr>
            <p:ph idx="1" type="body"/>
          </p:nvPr>
        </p:nvSpPr>
        <p:spPr>
          <a:xfrm>
            <a:off x="75875" y="1241200"/>
            <a:ext cx="38103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s"/>
              <a:t>Las campañas que se dan en general, cuando segmentamos al cliente objetivo se reducen a solo 7. </a:t>
            </a:r>
            <a:endParaRPr/>
          </a:p>
          <a:p>
            <a:pPr indent="0" lvl="0" marL="0" rtl="0" algn="l">
              <a:spcBef>
                <a:spcPts val="1200"/>
              </a:spcBef>
              <a:spcAft>
                <a:spcPts val="0"/>
              </a:spcAft>
              <a:buNone/>
            </a:pPr>
            <a:r>
              <a:rPr lang="es"/>
              <a:t>De estas tenemos comportamientos diferentes, siendo las que capturan una mayor rango de edades la: ‘rocket_customer’, con mejor rendimiento en el grupo de nuestros usuarios donde ‘rocket’, ‘adwords’ y ‘blog’ tienen buena captura. </a:t>
            </a:r>
            <a:endParaRPr/>
          </a:p>
          <a:p>
            <a:pPr indent="0" lvl="0" marL="0" rtl="0" algn="l">
              <a:spcBef>
                <a:spcPts val="1200"/>
              </a:spcBef>
              <a:spcAft>
                <a:spcPts val="1200"/>
              </a:spcAft>
              <a:buNone/>
            </a:pPr>
            <a:r>
              <a:rPr lang="es"/>
              <a:t>Un caso interesante es ‘google2’ que en rendimiento de tiene un buen rango de y trae muy buenos grupos de conversión general y en cliente ideal no </a:t>
            </a:r>
            <a:r>
              <a:rPr lang="es"/>
              <a:t>está</a:t>
            </a:r>
            <a:r>
              <a:rPr lang="es"/>
              <a:t> tan lejos de las demás. </a:t>
            </a:r>
            <a:endParaRPr/>
          </a:p>
        </p:txBody>
      </p:sp>
      <p:pic>
        <p:nvPicPr>
          <p:cNvPr id="136" name="Google Shape;136;p23"/>
          <p:cNvPicPr preferRelativeResize="0"/>
          <p:nvPr/>
        </p:nvPicPr>
        <p:blipFill>
          <a:blip r:embed="rId3">
            <a:alphaModFix/>
          </a:blip>
          <a:stretch>
            <a:fillRect/>
          </a:stretch>
        </p:blipFill>
        <p:spPr>
          <a:xfrm>
            <a:off x="3886175" y="1170125"/>
            <a:ext cx="4946126" cy="3709594"/>
          </a:xfrm>
          <a:prstGeom prst="rect">
            <a:avLst/>
          </a:prstGeom>
          <a:noFill/>
          <a:ln>
            <a:noFill/>
          </a:ln>
        </p:spPr>
      </p:pic>
      <p:sp>
        <p:nvSpPr>
          <p:cNvPr id="137" name="Google Shape;137;p23"/>
          <p:cNvSpPr/>
          <p:nvPr/>
        </p:nvSpPr>
        <p:spPr>
          <a:xfrm>
            <a:off x="4148550" y="3464525"/>
            <a:ext cx="4566000" cy="248700"/>
          </a:xfrm>
          <a:prstGeom prst="rect">
            <a:avLst/>
          </a:prstGeom>
          <a:noFill/>
          <a:ln cap="flat" cmpd="sng" w="952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7A4BFB"/>
                </a:solidFill>
              </a:rPr>
              <a:t>Conclusiones sobre data</a:t>
            </a:r>
            <a:endParaRPr>
              <a:solidFill>
                <a:srgbClr val="7A4BFB"/>
              </a:solidFill>
            </a:endParaRPr>
          </a:p>
        </p:txBody>
      </p:sp>
      <p:sp>
        <p:nvSpPr>
          <p:cNvPr id="143" name="Google Shape;14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17500" lvl="1" marL="914400" rtl="0" algn="l">
              <a:spcBef>
                <a:spcPts val="0"/>
              </a:spcBef>
              <a:spcAft>
                <a:spcPts val="0"/>
              </a:spcAft>
              <a:buSzPts val="1400"/>
              <a:buChar char="○"/>
            </a:pPr>
            <a:r>
              <a:rPr lang="es"/>
              <a:t>Hay que dividir la info entre preventa y post venta. considero que son procesos diferentes y hay que usar diferentes estrategias</a:t>
            </a:r>
            <a:endParaRPr/>
          </a:p>
          <a:p>
            <a:pPr indent="-317500" lvl="1" marL="914400" rtl="0" algn="l">
              <a:spcBef>
                <a:spcPts val="0"/>
              </a:spcBef>
              <a:spcAft>
                <a:spcPts val="0"/>
              </a:spcAft>
              <a:buSzPts val="1400"/>
              <a:buChar char="○"/>
            </a:pPr>
            <a:r>
              <a:rPr lang="es"/>
              <a:t>Si bien nuestra tasa de conversión hasta que los usuarios confirman es alto (35%), hay espacios de mejora. Tanto en la captura de datos, como en la conversión. </a:t>
            </a:r>
            <a:endParaRPr/>
          </a:p>
          <a:p>
            <a:pPr indent="-317500" lvl="1" marL="914400" rtl="0" algn="l">
              <a:spcBef>
                <a:spcPts val="0"/>
              </a:spcBef>
              <a:spcAft>
                <a:spcPts val="0"/>
              </a:spcAft>
              <a:buSzPts val="1400"/>
              <a:buChar char="○"/>
            </a:pPr>
            <a:r>
              <a:rPr lang="es"/>
              <a:t>La edad es importante para determinar los usuarios que </a:t>
            </a:r>
            <a:r>
              <a:rPr lang="es"/>
              <a:t>se convierten</a:t>
            </a:r>
            <a:r>
              <a:rPr lang="es"/>
              <a:t>, pero no es determinante.</a:t>
            </a:r>
            <a:endParaRPr/>
          </a:p>
          <a:p>
            <a:pPr indent="-317500" lvl="1" marL="914400" rtl="0" algn="l">
              <a:spcBef>
                <a:spcPts val="0"/>
              </a:spcBef>
              <a:spcAft>
                <a:spcPts val="0"/>
              </a:spcAft>
              <a:buSzPts val="1400"/>
              <a:buChar char="○"/>
            </a:pPr>
            <a:r>
              <a:rPr lang="es"/>
              <a:t>El tipo de equipo nos permite ver que si hay un tipo(android) que es más exitoso en convertir usuarios. Para lanzar el app se tendría que pensar hacerla en android. Al mismo tiempo, comenzar a investigar porque nuestros usuarios de apple no convierten con tanto éxito. </a:t>
            </a:r>
            <a:endParaRPr/>
          </a:p>
          <a:p>
            <a:pPr indent="-317500" lvl="1" marL="914400" rtl="0" algn="l">
              <a:spcBef>
                <a:spcPts val="0"/>
              </a:spcBef>
              <a:spcAft>
                <a:spcPts val="0"/>
              </a:spcAft>
              <a:buSzPts val="1400"/>
              <a:buChar char="○"/>
            </a:pPr>
            <a:r>
              <a:rPr lang="es"/>
              <a:t>En Campañas hay que explorar campañas que tienen una mejor eficiencia:</a:t>
            </a:r>
            <a:endParaRPr/>
          </a:p>
          <a:p>
            <a:pPr indent="-317500" lvl="2" marL="1371600" rtl="0" algn="l">
              <a:spcBef>
                <a:spcPts val="0"/>
              </a:spcBef>
              <a:spcAft>
                <a:spcPts val="0"/>
              </a:spcAft>
              <a:buSzPts val="1400"/>
              <a:buChar char="■"/>
            </a:pPr>
            <a:r>
              <a:rPr lang="es"/>
              <a:t>google2</a:t>
            </a:r>
            <a:endParaRPr/>
          </a:p>
          <a:p>
            <a:pPr indent="-317500" lvl="2" marL="1371600" rtl="0" algn="l">
              <a:spcBef>
                <a:spcPts val="0"/>
              </a:spcBef>
              <a:spcAft>
                <a:spcPts val="0"/>
              </a:spcAft>
              <a:buSzPts val="1400"/>
              <a:buChar char="■"/>
            </a:pPr>
            <a:r>
              <a:rPr lang="es"/>
              <a:t>rocket_customer (fortalecer el sistema de referidos)</a:t>
            </a:r>
            <a:endParaRPr/>
          </a:p>
          <a:p>
            <a:pPr indent="-317500" lvl="1" marL="914400" rtl="0" algn="l">
              <a:spcBef>
                <a:spcPts val="0"/>
              </a:spcBef>
              <a:spcAft>
                <a:spcPts val="0"/>
              </a:spcAft>
              <a:buSzPts val="1400"/>
              <a:buChar char="○"/>
            </a:pPr>
            <a:r>
              <a:rPr lang="es"/>
              <a:t>Hay campañas poco explotadas, como Tiktok. Hay que comenzar a explorarlas con mayor cantidad de usuarios.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7A4BFB"/>
                </a:solidFill>
              </a:rPr>
              <a:t>Siguientes Pasos</a:t>
            </a:r>
            <a:endParaRPr>
              <a:solidFill>
                <a:srgbClr val="7A4BFB"/>
              </a:solidFill>
            </a:endParaRPr>
          </a:p>
        </p:txBody>
      </p:sp>
      <p:sp>
        <p:nvSpPr>
          <p:cNvPr id="149" name="Google Shape;149;p25"/>
          <p:cNvSpPr txBox="1"/>
          <p:nvPr>
            <p:ph idx="1" type="body"/>
          </p:nvPr>
        </p:nvSpPr>
        <p:spPr>
          <a:xfrm>
            <a:off x="311700" y="1152475"/>
            <a:ext cx="4130100" cy="34164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lang="es"/>
              <a:t>Hay tres caminos que me gustaría explorar para incrementar el impacto que se tiene. </a:t>
            </a:r>
            <a:endParaRPr/>
          </a:p>
          <a:p>
            <a:pPr indent="0" lvl="0" marL="0" rtl="0" algn="l">
              <a:spcBef>
                <a:spcPts val="1200"/>
              </a:spcBef>
              <a:spcAft>
                <a:spcPts val="0"/>
              </a:spcAft>
              <a:buNone/>
            </a:pPr>
            <a:r>
              <a:rPr lang="es"/>
              <a:t>Maching Learning models: En esta </a:t>
            </a:r>
            <a:r>
              <a:rPr lang="es"/>
              <a:t>dimensión</a:t>
            </a:r>
            <a:r>
              <a:rPr lang="es"/>
              <a:t> es importante poder segmentar a los usuarios y ver qué variables son las más importantes para la supervivencia del usuario.</a:t>
            </a:r>
            <a:endParaRPr/>
          </a:p>
          <a:p>
            <a:pPr indent="0" lvl="0" marL="0" rtl="0" algn="l">
              <a:spcBef>
                <a:spcPts val="1200"/>
              </a:spcBef>
              <a:spcAft>
                <a:spcPts val="0"/>
              </a:spcAft>
              <a:buNone/>
            </a:pPr>
            <a:r>
              <a:rPr lang="es"/>
              <a:t>Profitability analysis: Se necesita un </a:t>
            </a:r>
            <a:r>
              <a:rPr lang="es"/>
              <a:t>análisis</a:t>
            </a:r>
            <a:r>
              <a:rPr lang="es"/>
              <a:t> más exhaustivo con información de costo per click y cost per view de las campañas. El modelo actual permite ver la </a:t>
            </a:r>
            <a:r>
              <a:rPr lang="es"/>
              <a:t>conversión siguiente</a:t>
            </a:r>
            <a:r>
              <a:rPr lang="es"/>
              <a:t> permitiría ver y optimizar la adquisición de usuarios por campaña.</a:t>
            </a:r>
            <a:endParaRPr/>
          </a:p>
          <a:p>
            <a:pPr indent="0" lvl="0" marL="0" rtl="0" algn="l">
              <a:spcBef>
                <a:spcPts val="1200"/>
              </a:spcBef>
              <a:spcAft>
                <a:spcPts val="1200"/>
              </a:spcAft>
              <a:buNone/>
            </a:pPr>
            <a:r>
              <a:rPr lang="es"/>
              <a:t>Predictive modelling: Con los dos pasos anteriores diseñar y ejecutar  modelos que según las </a:t>
            </a:r>
            <a:r>
              <a:rPr lang="es"/>
              <a:t>características</a:t>
            </a:r>
            <a:r>
              <a:rPr lang="es"/>
              <a:t> que tenemos de usuarios saber </a:t>
            </a:r>
            <a:r>
              <a:rPr lang="es"/>
              <a:t>cuánto</a:t>
            </a:r>
            <a:r>
              <a:rPr lang="es"/>
              <a:t> nos </a:t>
            </a:r>
            <a:r>
              <a:rPr lang="es"/>
              <a:t>costaría</a:t>
            </a:r>
            <a:r>
              <a:rPr lang="es"/>
              <a:t> adquirir, y cuanto beneficio existiría por usuario.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7A4BFB"/>
                </a:solidFill>
              </a:rPr>
              <a:t>Index</a:t>
            </a:r>
            <a:endParaRPr>
              <a:solidFill>
                <a:srgbClr val="7A4BFB"/>
              </a:solidFill>
            </a:endParaRPr>
          </a:p>
        </p:txBody>
      </p:sp>
      <p:sp>
        <p:nvSpPr>
          <p:cNvPr id="61" name="Google Shape;61;p14"/>
          <p:cNvSpPr txBox="1"/>
          <p:nvPr>
            <p:ph idx="1" type="body"/>
          </p:nvPr>
        </p:nvSpPr>
        <p:spPr>
          <a:xfrm>
            <a:off x="311700" y="1152475"/>
            <a:ext cx="36060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AutoNum type="arabicPeriod"/>
            </a:pPr>
            <a:r>
              <a:rPr lang="es"/>
              <a:t>Funnel de Conversión</a:t>
            </a:r>
            <a:endParaRPr/>
          </a:p>
          <a:p>
            <a:pPr indent="-334327" lvl="0" marL="457200" rtl="0" algn="l">
              <a:spcBef>
                <a:spcPts val="0"/>
              </a:spcBef>
              <a:spcAft>
                <a:spcPts val="0"/>
              </a:spcAft>
              <a:buSzPct val="100000"/>
              <a:buAutoNum type="arabicPeriod"/>
            </a:pPr>
            <a:r>
              <a:rPr lang="es"/>
              <a:t>Funnel conversión por campaña</a:t>
            </a:r>
            <a:endParaRPr/>
          </a:p>
          <a:p>
            <a:pPr indent="-334327" lvl="0" marL="457200" rtl="0" algn="l">
              <a:spcBef>
                <a:spcPts val="0"/>
              </a:spcBef>
              <a:spcAft>
                <a:spcPts val="0"/>
              </a:spcAft>
              <a:buSzPct val="100000"/>
              <a:buAutoNum type="arabicPeriod"/>
            </a:pPr>
            <a:r>
              <a:rPr lang="es"/>
              <a:t>Análisis</a:t>
            </a:r>
            <a:r>
              <a:rPr lang="es"/>
              <a:t> de supervivencia</a:t>
            </a:r>
            <a:endParaRPr/>
          </a:p>
          <a:p>
            <a:pPr indent="-334327" lvl="0" marL="457200" rtl="0" algn="l">
              <a:spcBef>
                <a:spcPts val="0"/>
              </a:spcBef>
              <a:spcAft>
                <a:spcPts val="0"/>
              </a:spcAft>
              <a:buSzPct val="100000"/>
              <a:buAutoNum type="arabicPeriod"/>
            </a:pPr>
            <a:r>
              <a:rPr lang="es"/>
              <a:t>Eficacia de las campañas</a:t>
            </a:r>
            <a:endParaRPr/>
          </a:p>
          <a:p>
            <a:pPr indent="-334327" lvl="0" marL="457200" rtl="0" algn="l">
              <a:spcBef>
                <a:spcPts val="0"/>
              </a:spcBef>
              <a:spcAft>
                <a:spcPts val="0"/>
              </a:spcAft>
              <a:buSzPct val="100000"/>
              <a:buAutoNum type="arabicPeriod"/>
            </a:pPr>
            <a:r>
              <a:rPr lang="es"/>
              <a:t>Modelo de Clusters (Kmodes)</a:t>
            </a:r>
            <a:endParaRPr/>
          </a:p>
          <a:p>
            <a:pPr indent="-334327" lvl="0" marL="457200" rtl="0" algn="l">
              <a:spcBef>
                <a:spcPts val="0"/>
              </a:spcBef>
              <a:spcAft>
                <a:spcPts val="0"/>
              </a:spcAft>
              <a:buSzPct val="100000"/>
              <a:buAutoNum type="arabicPeriod"/>
            </a:pPr>
            <a:r>
              <a:rPr lang="es"/>
              <a:t>Análisis de edad de usuarios convertidos</a:t>
            </a:r>
            <a:endParaRPr/>
          </a:p>
          <a:p>
            <a:pPr indent="-334327" lvl="0" marL="457200" rtl="0" algn="l">
              <a:spcBef>
                <a:spcPts val="0"/>
              </a:spcBef>
              <a:spcAft>
                <a:spcPts val="0"/>
              </a:spcAft>
              <a:buSzPct val="100000"/>
              <a:buAutoNum type="arabicPeriod"/>
            </a:pPr>
            <a:r>
              <a:rPr lang="es"/>
              <a:t>Análisis del mix entre campaña y edad</a:t>
            </a:r>
            <a:endParaRPr/>
          </a:p>
          <a:p>
            <a:pPr indent="-334327" lvl="0" marL="457200" rtl="0" algn="l">
              <a:spcBef>
                <a:spcPts val="0"/>
              </a:spcBef>
              <a:spcAft>
                <a:spcPts val="0"/>
              </a:spcAft>
              <a:buSzPct val="100000"/>
              <a:buAutoNum type="arabicPeriod"/>
            </a:pPr>
            <a:r>
              <a:rPr lang="es"/>
              <a:t>Conclusiones</a:t>
            </a:r>
            <a:endParaRPr/>
          </a:p>
          <a:p>
            <a:pPr indent="-334327" lvl="0" marL="457200" rtl="0" algn="l">
              <a:spcBef>
                <a:spcPts val="0"/>
              </a:spcBef>
              <a:spcAft>
                <a:spcPts val="0"/>
              </a:spcAft>
              <a:buSzPct val="100000"/>
              <a:buAutoNum type="arabicPeriod"/>
            </a:pPr>
            <a:r>
              <a:rPr lang="es"/>
              <a:t>Siguientes Pasos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7A4BFB"/>
                </a:solidFill>
              </a:rPr>
              <a:t>Funnel De Conversión</a:t>
            </a:r>
            <a:endParaRPr>
              <a:solidFill>
                <a:srgbClr val="7A4BFB"/>
              </a:solidFill>
            </a:endParaRPr>
          </a:p>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32517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
              <a:t>Vemos que la tasa de conversión en realidad es desde que entran a la página hasta que verifican de 35%.</a:t>
            </a:r>
            <a:endParaRPr/>
          </a:p>
          <a:p>
            <a:pPr indent="0" lvl="0" marL="0" rtl="0" algn="l">
              <a:spcBef>
                <a:spcPts val="1200"/>
              </a:spcBef>
              <a:spcAft>
                <a:spcPts val="0"/>
              </a:spcAft>
              <a:buNone/>
            </a:pPr>
            <a:r>
              <a:rPr lang="es"/>
              <a:t>Esto se obtuvo usando la metodología usando un sistema binario, donde el que sobrevive es del cual tenemos información. </a:t>
            </a:r>
            <a:endParaRPr/>
          </a:p>
          <a:p>
            <a:pPr indent="0" lvl="0" marL="0" rtl="0" algn="l">
              <a:spcBef>
                <a:spcPts val="1200"/>
              </a:spcBef>
              <a:spcAft>
                <a:spcPts val="1200"/>
              </a:spcAft>
              <a:buNone/>
            </a:pPr>
            <a:r>
              <a:rPr lang="es"/>
              <a:t>La </a:t>
            </a:r>
            <a:r>
              <a:rPr lang="es"/>
              <a:t>caída</a:t>
            </a:r>
            <a:r>
              <a:rPr lang="es"/>
              <a:t> más grande se da entre que entran al sitio y comienzan el proceso. </a:t>
            </a:r>
            <a:endParaRPr/>
          </a:p>
        </p:txBody>
      </p:sp>
      <p:pic>
        <p:nvPicPr>
          <p:cNvPr id="68" name="Google Shape;68;p15"/>
          <p:cNvPicPr preferRelativeResize="0"/>
          <p:nvPr/>
        </p:nvPicPr>
        <p:blipFill>
          <a:blip r:embed="rId3">
            <a:alphaModFix/>
          </a:blip>
          <a:stretch>
            <a:fillRect/>
          </a:stretch>
        </p:blipFill>
        <p:spPr>
          <a:xfrm>
            <a:off x="3563475" y="1130150"/>
            <a:ext cx="5268824" cy="3542700"/>
          </a:xfrm>
          <a:prstGeom prst="rect">
            <a:avLst/>
          </a:prstGeom>
          <a:noFill/>
          <a:ln>
            <a:noFill/>
          </a:ln>
        </p:spPr>
      </p:pic>
      <p:pic>
        <p:nvPicPr>
          <p:cNvPr id="69" name="Google Shape;69;p15"/>
          <p:cNvPicPr preferRelativeResize="0"/>
          <p:nvPr/>
        </p:nvPicPr>
        <p:blipFill>
          <a:blip r:embed="rId4">
            <a:alphaModFix/>
          </a:blip>
          <a:stretch>
            <a:fillRect/>
          </a:stretch>
        </p:blipFill>
        <p:spPr>
          <a:xfrm>
            <a:off x="3563475" y="1130150"/>
            <a:ext cx="5268824" cy="3258250"/>
          </a:xfrm>
          <a:prstGeom prst="rect">
            <a:avLst/>
          </a:prstGeom>
          <a:noFill/>
          <a:ln>
            <a:noFill/>
          </a:ln>
        </p:spPr>
      </p:pic>
      <p:sp>
        <p:nvSpPr>
          <p:cNvPr id="70" name="Google Shape;70;p15"/>
          <p:cNvSpPr txBox="1"/>
          <p:nvPr/>
        </p:nvSpPr>
        <p:spPr>
          <a:xfrm>
            <a:off x="4512775" y="4121900"/>
            <a:ext cx="3926400" cy="79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t>Funnels interactivos para poder ver más dimensiones :</a:t>
            </a:r>
            <a:endParaRPr/>
          </a:p>
          <a:p>
            <a:pPr indent="0" lvl="0" marL="0" rtl="0" algn="l">
              <a:lnSpc>
                <a:spcPct val="115000"/>
              </a:lnSpc>
              <a:spcBef>
                <a:spcPts val="1200"/>
              </a:spcBef>
              <a:spcAft>
                <a:spcPts val="0"/>
              </a:spcAft>
              <a:buNone/>
            </a:pPr>
            <a:r>
              <a:rPr lang="es" sz="800" u="sng">
                <a:solidFill>
                  <a:schemeClr val="accent5"/>
                </a:solidFill>
                <a:hlinkClick r:id="rId5">
                  <a:extLst>
                    <a:ext uri="{A12FA001-AC4F-418D-AE19-62706E023703}">
                      <ahyp:hlinkClr val="tx"/>
                    </a:ext>
                  </a:extLst>
                </a:hlinkClick>
              </a:rPr>
              <a:t>https://colab.research.google.com/drive/1Lhm_17p1H33oa--jF3l5Cc-84wKsQ-pO#scrollTo=1aFxr4_Zi1CX</a:t>
            </a:r>
            <a:endParaRPr sz="800">
              <a:solidFill>
                <a:schemeClr val="dk2"/>
              </a:solidFill>
            </a:endParaRPr>
          </a:p>
          <a:p>
            <a:pPr indent="0" lvl="0" marL="0" rtl="0" algn="l">
              <a:spcBef>
                <a:spcPts val="12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7A4BFB"/>
                </a:solidFill>
              </a:rPr>
              <a:t>Funnel por Source </a:t>
            </a:r>
            <a:endParaRPr>
              <a:solidFill>
                <a:srgbClr val="7A4BFB"/>
              </a:solidFill>
            </a:endParaRPr>
          </a:p>
        </p:txBody>
      </p:sp>
      <p:sp>
        <p:nvSpPr>
          <p:cNvPr id="76" name="Google Shape;76;p16"/>
          <p:cNvSpPr txBox="1"/>
          <p:nvPr>
            <p:ph idx="1" type="body"/>
          </p:nvPr>
        </p:nvSpPr>
        <p:spPr>
          <a:xfrm>
            <a:off x="311700" y="1152475"/>
            <a:ext cx="3250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77" name="Google Shape;77;p16"/>
          <p:cNvPicPr preferRelativeResize="0"/>
          <p:nvPr/>
        </p:nvPicPr>
        <p:blipFill>
          <a:blip r:embed="rId3">
            <a:alphaModFix/>
          </a:blip>
          <a:stretch>
            <a:fillRect/>
          </a:stretch>
        </p:blipFill>
        <p:spPr>
          <a:xfrm>
            <a:off x="4086375" y="1153850"/>
            <a:ext cx="4352876" cy="2848150"/>
          </a:xfrm>
          <a:prstGeom prst="rect">
            <a:avLst/>
          </a:prstGeom>
          <a:noFill/>
          <a:ln>
            <a:noFill/>
          </a:ln>
        </p:spPr>
      </p:pic>
      <p:sp>
        <p:nvSpPr>
          <p:cNvPr id="78" name="Google Shape;78;p16"/>
          <p:cNvSpPr txBox="1"/>
          <p:nvPr/>
        </p:nvSpPr>
        <p:spPr>
          <a:xfrm>
            <a:off x="4512775" y="4121900"/>
            <a:ext cx="3926400" cy="79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t>Funnels interactivos para poder ver más dimensiones :</a:t>
            </a:r>
            <a:endParaRPr/>
          </a:p>
          <a:p>
            <a:pPr indent="0" lvl="0" marL="0" rtl="0" algn="l">
              <a:lnSpc>
                <a:spcPct val="115000"/>
              </a:lnSpc>
              <a:spcBef>
                <a:spcPts val="1200"/>
              </a:spcBef>
              <a:spcAft>
                <a:spcPts val="0"/>
              </a:spcAft>
              <a:buClr>
                <a:schemeClr val="dk1"/>
              </a:buClr>
              <a:buSzPts val="1100"/>
              <a:buFont typeface="Arial"/>
              <a:buNone/>
            </a:pPr>
            <a:r>
              <a:rPr lang="es" sz="800" u="sng">
                <a:solidFill>
                  <a:schemeClr val="accent5"/>
                </a:solidFill>
                <a:hlinkClick r:id="rId4">
                  <a:extLst>
                    <a:ext uri="{A12FA001-AC4F-418D-AE19-62706E023703}">
                      <ahyp:hlinkClr val="tx"/>
                    </a:ext>
                  </a:extLst>
                </a:hlinkClick>
              </a:rPr>
              <a:t>https://colab.research.google.com/drive/1Lhm_17p1H33oa--jF3l5Cc-84wKsQ-pO#scrollTo=1aFxr4_Zi1CX</a:t>
            </a:r>
            <a:endParaRPr sz="800">
              <a:solidFill>
                <a:schemeClr val="dk2"/>
              </a:solidFill>
            </a:endParaRPr>
          </a:p>
          <a:p>
            <a:pPr indent="0" lvl="0" marL="0" rtl="0" algn="l">
              <a:spcBef>
                <a:spcPts val="1200"/>
              </a:spcBef>
              <a:spcAft>
                <a:spcPts val="0"/>
              </a:spcAft>
              <a:buNone/>
            </a:pPr>
            <a:r>
              <a:t/>
            </a:r>
            <a:endParaRPr/>
          </a:p>
        </p:txBody>
      </p:sp>
      <p:sp>
        <p:nvSpPr>
          <p:cNvPr id="79" name="Google Shape;79;p16"/>
          <p:cNvSpPr txBox="1"/>
          <p:nvPr>
            <p:ph idx="1" type="body"/>
          </p:nvPr>
        </p:nvSpPr>
        <p:spPr>
          <a:xfrm>
            <a:off x="311700" y="1152475"/>
            <a:ext cx="3251700" cy="34164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s"/>
              <a:t>Vemos que la tasa de conversión en realidad es desde que entran a la página hasta que verifican de 35%.</a:t>
            </a:r>
            <a:endParaRPr/>
          </a:p>
          <a:p>
            <a:pPr indent="0" lvl="0" marL="0" rtl="0" algn="l">
              <a:spcBef>
                <a:spcPts val="1200"/>
              </a:spcBef>
              <a:spcAft>
                <a:spcPts val="0"/>
              </a:spcAft>
              <a:buNone/>
            </a:pPr>
            <a:r>
              <a:rPr lang="es"/>
              <a:t>Esto se obtuvo usando la metodología usando un sistema binario, donde el que sobrevive es del cual tenemos información. </a:t>
            </a:r>
            <a:endParaRPr/>
          </a:p>
          <a:p>
            <a:pPr indent="0" lvl="0" marL="0" rtl="0" algn="l">
              <a:spcBef>
                <a:spcPts val="1200"/>
              </a:spcBef>
              <a:spcAft>
                <a:spcPts val="0"/>
              </a:spcAft>
              <a:buNone/>
            </a:pPr>
            <a:r>
              <a:rPr lang="es"/>
              <a:t>La caída más grande se da entre que entran al sitio y comienzan el proceso. </a:t>
            </a:r>
            <a:endParaRPr/>
          </a:p>
          <a:p>
            <a:pPr indent="0" lvl="0" marL="0" rtl="0" algn="l">
              <a:spcBef>
                <a:spcPts val="1200"/>
              </a:spcBef>
              <a:spcAft>
                <a:spcPts val="1200"/>
              </a:spcAft>
              <a:buNone/>
            </a:pPr>
            <a:r>
              <a:rPr lang="es"/>
              <a:t>En esto es importante ver que tan eficientes son las campañas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7A4BFB"/>
                </a:solidFill>
              </a:rPr>
              <a:t>Análisis</a:t>
            </a:r>
            <a:r>
              <a:rPr lang="es">
                <a:solidFill>
                  <a:srgbClr val="7A4BFB"/>
                </a:solidFill>
              </a:rPr>
              <a:t> de Supervivencia </a:t>
            </a:r>
            <a:endParaRPr>
              <a:solidFill>
                <a:srgbClr val="7A4BFB"/>
              </a:solidFill>
            </a:endParaRPr>
          </a:p>
        </p:txBody>
      </p:sp>
      <p:sp>
        <p:nvSpPr>
          <p:cNvPr id="85" name="Google Shape;85;p17"/>
          <p:cNvSpPr txBox="1"/>
          <p:nvPr>
            <p:ph idx="1" type="body"/>
          </p:nvPr>
        </p:nvSpPr>
        <p:spPr>
          <a:xfrm>
            <a:off x="311700" y="1152475"/>
            <a:ext cx="3863400" cy="34164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s"/>
              <a:t>El </a:t>
            </a:r>
            <a:r>
              <a:rPr lang="es"/>
              <a:t>análisis</a:t>
            </a:r>
            <a:r>
              <a:rPr lang="es"/>
              <a:t> de supervivencia crea y nos permite ver cuales son las probabilidades de que un usuario se mantenga con nosotros o que deja de estar con nosotros. </a:t>
            </a:r>
            <a:endParaRPr/>
          </a:p>
          <a:p>
            <a:pPr indent="0" lvl="0" marL="0" rtl="0" algn="l">
              <a:spcBef>
                <a:spcPts val="1200"/>
              </a:spcBef>
              <a:spcAft>
                <a:spcPts val="0"/>
              </a:spcAft>
              <a:buNone/>
            </a:pPr>
            <a:r>
              <a:rPr lang="es"/>
              <a:t>En este caso construimos usando la información que </a:t>
            </a:r>
            <a:r>
              <a:rPr lang="es"/>
              <a:t>íbamos</a:t>
            </a:r>
            <a:r>
              <a:rPr lang="es"/>
              <a:t> capturando, si la información ya no existía es que los </a:t>
            </a:r>
            <a:r>
              <a:rPr lang="es"/>
              <a:t>usuarios</a:t>
            </a:r>
            <a:r>
              <a:rPr lang="es"/>
              <a:t> </a:t>
            </a:r>
            <a:r>
              <a:rPr lang="es"/>
              <a:t>‘morían’</a:t>
            </a:r>
            <a:r>
              <a:rPr lang="es"/>
              <a:t> en ese paso y no pasaban al siguiente. </a:t>
            </a:r>
            <a:endParaRPr/>
          </a:p>
          <a:p>
            <a:pPr indent="0" lvl="0" marL="0" rtl="0" algn="l">
              <a:spcBef>
                <a:spcPts val="1200"/>
              </a:spcBef>
              <a:spcAft>
                <a:spcPts val="1200"/>
              </a:spcAft>
              <a:buNone/>
            </a:pPr>
            <a:r>
              <a:rPr lang="es"/>
              <a:t>Podemos observar que la curva decae rápidamente a partir que podemos capturar la ciudad, hasta que capturamos el cumpleaños.  </a:t>
            </a:r>
            <a:endParaRPr/>
          </a:p>
        </p:txBody>
      </p:sp>
      <p:pic>
        <p:nvPicPr>
          <p:cNvPr id="86" name="Google Shape;86;p17" title="Gráfico"/>
          <p:cNvPicPr preferRelativeResize="0"/>
          <p:nvPr/>
        </p:nvPicPr>
        <p:blipFill>
          <a:blip r:embed="rId3">
            <a:alphaModFix/>
          </a:blip>
          <a:stretch>
            <a:fillRect/>
          </a:stretch>
        </p:blipFill>
        <p:spPr>
          <a:xfrm>
            <a:off x="4238675" y="1303375"/>
            <a:ext cx="4810749" cy="3102799"/>
          </a:xfrm>
          <a:prstGeom prst="rect">
            <a:avLst/>
          </a:prstGeom>
          <a:noFill/>
          <a:ln>
            <a:noFill/>
          </a:ln>
        </p:spPr>
      </p:pic>
      <p:sp>
        <p:nvSpPr>
          <p:cNvPr id="87" name="Google Shape;87;p17"/>
          <p:cNvSpPr/>
          <p:nvPr/>
        </p:nvSpPr>
        <p:spPr>
          <a:xfrm>
            <a:off x="6147325" y="2060950"/>
            <a:ext cx="977100" cy="1394700"/>
          </a:xfrm>
          <a:prstGeom prst="rect">
            <a:avLst/>
          </a:prstGeom>
          <a:noFill/>
          <a:ln cap="flat" cmpd="sng" w="952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7A4BFB"/>
                </a:solidFill>
              </a:rPr>
              <a:t>Eficiencia</a:t>
            </a:r>
            <a:r>
              <a:rPr lang="es">
                <a:solidFill>
                  <a:srgbClr val="7A4BFB"/>
                </a:solidFill>
              </a:rPr>
              <a:t> en Conversión de usuarios por campaña</a:t>
            </a:r>
            <a:endParaRPr>
              <a:solidFill>
                <a:srgbClr val="7A4BFB"/>
              </a:solidFill>
            </a:endParaRPr>
          </a:p>
        </p:txBody>
      </p:sp>
      <p:sp>
        <p:nvSpPr>
          <p:cNvPr id="93" name="Google Shape;93;p18"/>
          <p:cNvSpPr txBox="1"/>
          <p:nvPr>
            <p:ph idx="1" type="body"/>
          </p:nvPr>
        </p:nvSpPr>
        <p:spPr>
          <a:xfrm>
            <a:off x="311700" y="1152475"/>
            <a:ext cx="32505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t>Las campañas y la gente que traen al sitio tienen diferentes maneras de </a:t>
            </a:r>
            <a:r>
              <a:rPr lang="es"/>
              <a:t>comportarse</a:t>
            </a:r>
            <a:r>
              <a:rPr lang="es"/>
              <a:t> e irse moviendo. </a:t>
            </a:r>
            <a:endParaRPr/>
          </a:p>
          <a:p>
            <a:pPr indent="0" lvl="0" marL="0" rtl="0" algn="l">
              <a:spcBef>
                <a:spcPts val="1200"/>
              </a:spcBef>
              <a:spcAft>
                <a:spcPts val="1200"/>
              </a:spcAft>
              <a:buNone/>
            </a:pPr>
            <a:r>
              <a:rPr lang="es"/>
              <a:t>La eficiencia se calcula usando los </a:t>
            </a:r>
            <a:r>
              <a:rPr lang="es"/>
              <a:t>mismos</a:t>
            </a:r>
            <a:r>
              <a:rPr lang="es"/>
              <a:t> pasos, es decir los usuarios que </a:t>
            </a:r>
            <a:r>
              <a:rPr lang="es"/>
              <a:t>entran</a:t>
            </a:r>
            <a:r>
              <a:rPr lang="es"/>
              <a:t> y registramos </a:t>
            </a:r>
            <a:r>
              <a:rPr lang="es"/>
              <a:t>como los</a:t>
            </a:r>
            <a:r>
              <a:rPr lang="es"/>
              <a:t> que convierten. De los usuarios que vemos que se convirtieron </a:t>
            </a:r>
            <a:endParaRPr/>
          </a:p>
        </p:txBody>
      </p:sp>
      <p:pic>
        <p:nvPicPr>
          <p:cNvPr id="94" name="Google Shape;94;p18" title="Gráfico"/>
          <p:cNvPicPr preferRelativeResize="0"/>
          <p:nvPr/>
        </p:nvPicPr>
        <p:blipFill>
          <a:blip r:embed="rId3">
            <a:alphaModFix/>
          </a:blip>
          <a:stretch>
            <a:fillRect/>
          </a:stretch>
        </p:blipFill>
        <p:spPr>
          <a:xfrm>
            <a:off x="3714600" y="1170125"/>
            <a:ext cx="5075451" cy="3307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7A4BFB"/>
                </a:solidFill>
              </a:rPr>
              <a:t>Clusterización </a:t>
            </a:r>
            <a:endParaRPr>
              <a:solidFill>
                <a:srgbClr val="7A4BFB"/>
              </a:solidFill>
            </a:endParaRPr>
          </a:p>
        </p:txBody>
      </p:sp>
      <p:sp>
        <p:nvSpPr>
          <p:cNvPr id="100" name="Google Shape;100;p19"/>
          <p:cNvSpPr txBox="1"/>
          <p:nvPr>
            <p:ph idx="1" type="body"/>
          </p:nvPr>
        </p:nvSpPr>
        <p:spPr>
          <a:xfrm>
            <a:off x="311700" y="1152475"/>
            <a:ext cx="3668100" cy="34164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lang="es"/>
              <a:t>Para poder clusterizar a los usuarios se encontraron algunos </a:t>
            </a:r>
            <a:r>
              <a:rPr lang="es"/>
              <a:t>desafíos</a:t>
            </a:r>
            <a:r>
              <a:rPr lang="es"/>
              <a:t> al ser casi solo información </a:t>
            </a:r>
            <a:r>
              <a:rPr lang="es"/>
              <a:t>categórica</a:t>
            </a:r>
            <a:r>
              <a:rPr lang="es"/>
              <a:t> (palabras en vez de números). Para poder resolver esto se </a:t>
            </a:r>
            <a:r>
              <a:rPr lang="es"/>
              <a:t>utilizó</a:t>
            </a:r>
            <a:r>
              <a:rPr lang="es"/>
              <a:t> la Moda (</a:t>
            </a:r>
            <a:r>
              <a:rPr lang="es"/>
              <a:t>frecuencia</a:t>
            </a:r>
            <a:r>
              <a:rPr lang="es"/>
              <a:t> de las palabras para aproximarlos). Se utilizó el </a:t>
            </a:r>
            <a:r>
              <a:rPr lang="es"/>
              <a:t>método</a:t>
            </a:r>
            <a:r>
              <a:rPr lang="es"/>
              <a:t> de Kmode para poder </a:t>
            </a:r>
            <a:r>
              <a:rPr lang="es"/>
              <a:t>aproximarnos</a:t>
            </a:r>
            <a:r>
              <a:rPr lang="es"/>
              <a:t>.   </a:t>
            </a:r>
            <a:endParaRPr/>
          </a:p>
          <a:p>
            <a:pPr indent="0" lvl="0" marL="0" rtl="0" algn="l">
              <a:spcBef>
                <a:spcPts val="1200"/>
              </a:spcBef>
              <a:spcAft>
                <a:spcPts val="0"/>
              </a:spcAft>
              <a:buNone/>
            </a:pPr>
            <a:r>
              <a:rPr lang="es"/>
              <a:t>Casi todos nuestros </a:t>
            </a:r>
            <a:r>
              <a:rPr lang="es"/>
              <a:t>Survivors</a:t>
            </a:r>
            <a:r>
              <a:rPr lang="es"/>
              <a:t> están en el cluster 3. Estos son los usuarios que myor posibilidad tienen de sobrevivir la curva de </a:t>
            </a:r>
            <a:r>
              <a:rPr lang="es"/>
              <a:t>caída.</a:t>
            </a:r>
            <a:endParaRPr/>
          </a:p>
          <a:p>
            <a:pPr indent="0" lvl="0" marL="0" rtl="0" algn="l">
              <a:spcBef>
                <a:spcPts val="1200"/>
              </a:spcBef>
              <a:spcAft>
                <a:spcPts val="0"/>
              </a:spcAft>
              <a:buNone/>
            </a:pPr>
            <a:r>
              <a:rPr lang="es"/>
              <a:t>Características: </a:t>
            </a:r>
            <a:endParaRPr/>
          </a:p>
          <a:p>
            <a:pPr indent="-282892" lvl="0" marL="457200" rtl="0" algn="l">
              <a:spcBef>
                <a:spcPts val="1200"/>
              </a:spcBef>
              <a:spcAft>
                <a:spcPts val="0"/>
              </a:spcAft>
              <a:buSzPct val="100000"/>
              <a:buChar char="●"/>
            </a:pPr>
            <a:r>
              <a:rPr lang="es"/>
              <a:t>Device: Android(74%) </a:t>
            </a:r>
            <a:endParaRPr/>
          </a:p>
          <a:p>
            <a:pPr indent="-282892" lvl="0" marL="457200" rtl="0" algn="l">
              <a:spcBef>
                <a:spcPts val="0"/>
              </a:spcBef>
              <a:spcAft>
                <a:spcPts val="0"/>
              </a:spcAft>
              <a:buSzPct val="100000"/>
              <a:buChar char="●"/>
            </a:pPr>
            <a:r>
              <a:rPr lang="es"/>
              <a:t>Ciudad: los mayores puntos son: Guadalajara(5%), Monterrey y Tijuana (14%)</a:t>
            </a:r>
            <a:endParaRPr/>
          </a:p>
          <a:p>
            <a:pPr indent="-282892" lvl="0" marL="457200" rtl="0" algn="l">
              <a:spcBef>
                <a:spcPts val="0"/>
              </a:spcBef>
              <a:spcAft>
                <a:spcPts val="0"/>
              </a:spcAft>
              <a:buSzPct val="100000"/>
              <a:buChar char="●"/>
            </a:pPr>
            <a:r>
              <a:rPr lang="es"/>
              <a:t>Campaña: </a:t>
            </a:r>
            <a:r>
              <a:rPr lang="es"/>
              <a:t> adwords y google2, aunque hay una cantidad que no tenemos esa información (8%)</a:t>
            </a:r>
            <a:endParaRPr/>
          </a:p>
          <a:p>
            <a:pPr indent="0" lvl="0" marL="0" rtl="0" algn="l">
              <a:spcBef>
                <a:spcPts val="1200"/>
              </a:spcBef>
              <a:spcAft>
                <a:spcPts val="0"/>
              </a:spcAft>
              <a:buNone/>
            </a:pPr>
            <a:r>
              <a:rPr b="1" lang="es"/>
              <a:t>Lo podemos categorizar como una persona que vive en el norte de México que entra a tráves de su celular con sistema operativo android y llega por las campañas de google. </a:t>
            </a:r>
            <a:endParaRPr b="1"/>
          </a:p>
          <a:p>
            <a:pPr indent="0" lvl="0" marL="0" rtl="0" algn="l">
              <a:spcBef>
                <a:spcPts val="1200"/>
              </a:spcBef>
              <a:spcAft>
                <a:spcPts val="1200"/>
              </a:spcAft>
              <a:buNone/>
            </a:pPr>
            <a:r>
              <a:t/>
            </a:r>
            <a:endParaRPr/>
          </a:p>
        </p:txBody>
      </p:sp>
      <p:pic>
        <p:nvPicPr>
          <p:cNvPr id="101" name="Google Shape;101;p19"/>
          <p:cNvPicPr preferRelativeResize="0"/>
          <p:nvPr/>
        </p:nvPicPr>
        <p:blipFill>
          <a:blip r:embed="rId3">
            <a:alphaModFix/>
          </a:blip>
          <a:stretch>
            <a:fillRect/>
          </a:stretch>
        </p:blipFill>
        <p:spPr>
          <a:xfrm>
            <a:off x="4141050" y="1152475"/>
            <a:ext cx="4769025" cy="3457500"/>
          </a:xfrm>
          <a:prstGeom prst="rect">
            <a:avLst/>
          </a:prstGeom>
          <a:noFill/>
          <a:ln>
            <a:noFill/>
          </a:ln>
        </p:spPr>
      </p:pic>
      <p:sp>
        <p:nvSpPr>
          <p:cNvPr id="102" name="Google Shape;102;p19"/>
          <p:cNvSpPr/>
          <p:nvPr/>
        </p:nvSpPr>
        <p:spPr>
          <a:xfrm>
            <a:off x="6751400" y="1581250"/>
            <a:ext cx="532800" cy="2585100"/>
          </a:xfrm>
          <a:prstGeom prst="rect">
            <a:avLst/>
          </a:prstGeom>
          <a:noFill/>
          <a:ln cap="flat" cmpd="sng" w="952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7A4BFB"/>
                </a:solidFill>
              </a:rPr>
              <a:t>Clientes Convertidos por Edad</a:t>
            </a:r>
            <a:endParaRPr>
              <a:solidFill>
                <a:srgbClr val="7A4BFB"/>
              </a:solidFill>
            </a:endParaRPr>
          </a:p>
          <a:p>
            <a:pPr indent="0" lvl="0" marL="0" rtl="0" algn="l">
              <a:spcBef>
                <a:spcPts val="0"/>
              </a:spcBef>
              <a:spcAft>
                <a:spcPts val="0"/>
              </a:spcAft>
              <a:buNone/>
            </a:pPr>
            <a:r>
              <a:t/>
            </a:r>
            <a:endParaRPr/>
          </a:p>
        </p:txBody>
      </p:sp>
      <p:sp>
        <p:nvSpPr>
          <p:cNvPr id="108" name="Google Shape;108;p20"/>
          <p:cNvSpPr txBox="1"/>
          <p:nvPr>
            <p:ph idx="1" type="body"/>
          </p:nvPr>
        </p:nvSpPr>
        <p:spPr>
          <a:xfrm>
            <a:off x="311700" y="1152475"/>
            <a:ext cx="35880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s"/>
              <a:t>Casi toda nuestra muestra de clientes está entre los 20 y 40 años. </a:t>
            </a:r>
            <a:endParaRPr/>
          </a:p>
          <a:p>
            <a:pPr indent="0" lvl="0" marL="0" rtl="0" algn="l">
              <a:spcBef>
                <a:spcPts val="1200"/>
              </a:spcBef>
              <a:spcAft>
                <a:spcPts val="0"/>
              </a:spcAft>
              <a:buNone/>
            </a:pPr>
            <a:r>
              <a:rPr lang="es"/>
              <a:t>Esto hace mucho sentido, ya que en general son los que más usan canales digitales para su bancos, entienden estos canales y los prefieren sobre canales tradicionales. </a:t>
            </a:r>
            <a:endParaRPr/>
          </a:p>
          <a:p>
            <a:pPr indent="0" lvl="0" marL="0" rtl="0" algn="l">
              <a:spcBef>
                <a:spcPts val="1200"/>
              </a:spcBef>
              <a:spcAft>
                <a:spcPts val="1200"/>
              </a:spcAft>
              <a:buNone/>
            </a:pPr>
            <a:r>
              <a:rPr lang="es"/>
              <a:t>Ahora eso no significa que sean los que mejor paguen o </a:t>
            </a:r>
            <a:r>
              <a:rPr lang="es"/>
              <a:t>estén</a:t>
            </a:r>
            <a:r>
              <a:rPr lang="es"/>
              <a:t> en nuestro cliente ideal. </a:t>
            </a:r>
            <a:endParaRPr/>
          </a:p>
        </p:txBody>
      </p:sp>
      <p:pic>
        <p:nvPicPr>
          <p:cNvPr id="109" name="Google Shape;109;p20"/>
          <p:cNvPicPr preferRelativeResize="0"/>
          <p:nvPr/>
        </p:nvPicPr>
        <p:blipFill>
          <a:blip r:embed="rId3">
            <a:alphaModFix/>
          </a:blip>
          <a:stretch>
            <a:fillRect/>
          </a:stretch>
        </p:blipFill>
        <p:spPr>
          <a:xfrm>
            <a:off x="3899700" y="1226150"/>
            <a:ext cx="5124600" cy="3416400"/>
          </a:xfrm>
          <a:prstGeom prst="rect">
            <a:avLst/>
          </a:prstGeom>
          <a:noFill/>
          <a:ln>
            <a:noFill/>
          </a:ln>
        </p:spPr>
      </p:pic>
      <p:sp>
        <p:nvSpPr>
          <p:cNvPr id="110" name="Google Shape;110;p20"/>
          <p:cNvSpPr/>
          <p:nvPr/>
        </p:nvSpPr>
        <p:spPr>
          <a:xfrm>
            <a:off x="4797050" y="1741150"/>
            <a:ext cx="1350300" cy="2469600"/>
          </a:xfrm>
          <a:prstGeom prst="rect">
            <a:avLst/>
          </a:prstGeom>
          <a:noFill/>
          <a:ln cap="flat" cmpd="sng" w="952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7A4BFB"/>
                </a:solidFill>
              </a:rPr>
              <a:t>Clientes Ideales </a:t>
            </a:r>
            <a:endParaRPr>
              <a:solidFill>
                <a:srgbClr val="7A4BFB"/>
              </a:solidFill>
            </a:endParaRPr>
          </a:p>
        </p:txBody>
      </p:sp>
      <p:sp>
        <p:nvSpPr>
          <p:cNvPr id="116" name="Google Shape;116;p21"/>
          <p:cNvSpPr txBox="1"/>
          <p:nvPr>
            <p:ph idx="1" type="body"/>
          </p:nvPr>
        </p:nvSpPr>
        <p:spPr>
          <a:xfrm>
            <a:off x="311700" y="1152475"/>
            <a:ext cx="3614700" cy="34164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es"/>
              <a:t>El cliente ideal para RocketLa </a:t>
            </a:r>
            <a:r>
              <a:rPr lang="es"/>
              <a:t>está</a:t>
            </a:r>
            <a:r>
              <a:rPr lang="es"/>
              <a:t> definido como una persona que </a:t>
            </a:r>
            <a:r>
              <a:rPr lang="es"/>
              <a:t>ha</a:t>
            </a:r>
            <a:r>
              <a:rPr lang="es"/>
              <a:t> </a:t>
            </a:r>
            <a:r>
              <a:rPr lang="es"/>
              <a:t>usado</a:t>
            </a:r>
            <a:r>
              <a:rPr lang="es"/>
              <a:t> la plataforma más de una vez y se han mantenido en orden con sus pagos. De estos usuarios </a:t>
            </a:r>
            <a:endParaRPr/>
          </a:p>
          <a:p>
            <a:pPr indent="0" lvl="0" marL="0" rtl="0" algn="l">
              <a:spcBef>
                <a:spcPts val="1200"/>
              </a:spcBef>
              <a:spcAft>
                <a:spcPts val="0"/>
              </a:spcAft>
              <a:buNone/>
            </a:pPr>
            <a:r>
              <a:rPr lang="es"/>
              <a:t>Estos Clientes tienen un </a:t>
            </a:r>
            <a:r>
              <a:rPr b="1" lang="es"/>
              <a:t>promedio</a:t>
            </a:r>
            <a:r>
              <a:rPr lang="es"/>
              <a:t> de </a:t>
            </a:r>
            <a:r>
              <a:rPr lang="es"/>
              <a:t>récord</a:t>
            </a:r>
            <a:r>
              <a:rPr lang="es"/>
              <a:t> crediticio de </a:t>
            </a:r>
            <a:r>
              <a:rPr b="1" lang="es"/>
              <a:t>666</a:t>
            </a:r>
            <a:r>
              <a:rPr lang="es"/>
              <a:t> y de deuda total de </a:t>
            </a:r>
            <a:r>
              <a:rPr b="1" lang="es"/>
              <a:t>100,158.90</a:t>
            </a:r>
            <a:r>
              <a:rPr lang="es"/>
              <a:t> mxn </a:t>
            </a:r>
            <a:r>
              <a:rPr lang="es"/>
              <a:t>. Para el tema de la deuda es importante ver que la mejor medida es la mediana que es de </a:t>
            </a:r>
            <a:r>
              <a:rPr b="1" lang="es"/>
              <a:t>15,467 mxn</a:t>
            </a:r>
            <a:r>
              <a:rPr lang="es"/>
              <a:t>. Estas diferencias se explican porque hay outliers con mucha deuda incluso sobrepasando los 3 Millones de pesos. </a:t>
            </a:r>
            <a:endParaRPr/>
          </a:p>
          <a:p>
            <a:pPr indent="0" lvl="0" marL="0" rtl="0" algn="l">
              <a:spcBef>
                <a:spcPts val="1200"/>
              </a:spcBef>
              <a:spcAft>
                <a:spcPts val="0"/>
              </a:spcAft>
              <a:buNone/>
            </a:pPr>
            <a:r>
              <a:rPr lang="es"/>
              <a:t>Deuda corriente:</a:t>
            </a:r>
            <a:endParaRPr/>
          </a:p>
          <a:p>
            <a:pPr indent="-291465" lvl="0" marL="457200" rtl="0" algn="l">
              <a:spcBef>
                <a:spcPts val="1200"/>
              </a:spcBef>
              <a:spcAft>
                <a:spcPts val="0"/>
              </a:spcAft>
              <a:buSzPct val="100000"/>
              <a:buChar char="●"/>
            </a:pPr>
            <a:r>
              <a:rPr lang="es"/>
              <a:t>Promedio: 100,158.90</a:t>
            </a:r>
            <a:endParaRPr/>
          </a:p>
          <a:p>
            <a:pPr indent="-291465" lvl="0" marL="457200" rtl="0" algn="l">
              <a:spcBef>
                <a:spcPts val="0"/>
              </a:spcBef>
              <a:spcAft>
                <a:spcPts val="0"/>
              </a:spcAft>
              <a:buSzPct val="100000"/>
              <a:buChar char="●"/>
            </a:pPr>
            <a:r>
              <a:rPr lang="es"/>
              <a:t>Mediana:     15,467.00</a:t>
            </a:r>
            <a:endParaRPr/>
          </a:p>
          <a:p>
            <a:pPr indent="0" lvl="0" marL="0" rtl="0" algn="l">
              <a:spcBef>
                <a:spcPts val="1200"/>
              </a:spcBef>
              <a:spcAft>
                <a:spcPts val="0"/>
              </a:spcAft>
              <a:buNone/>
            </a:pPr>
            <a:r>
              <a:rPr lang="es"/>
              <a:t>Score Buró</a:t>
            </a:r>
            <a:endParaRPr/>
          </a:p>
          <a:p>
            <a:pPr indent="-291465" lvl="0" marL="457200" rtl="0" algn="l">
              <a:spcBef>
                <a:spcPts val="1200"/>
              </a:spcBef>
              <a:spcAft>
                <a:spcPts val="0"/>
              </a:spcAft>
              <a:buSzPct val="100000"/>
              <a:buChar char="●"/>
            </a:pPr>
            <a:r>
              <a:rPr lang="es"/>
              <a:t>Promedio: 666</a:t>
            </a:r>
            <a:endParaRPr/>
          </a:p>
          <a:p>
            <a:pPr indent="-291465" lvl="0" marL="457200" rtl="0" algn="l">
              <a:spcBef>
                <a:spcPts val="0"/>
              </a:spcBef>
              <a:spcAft>
                <a:spcPts val="0"/>
              </a:spcAft>
              <a:buSzPct val="100000"/>
              <a:buChar char="●"/>
            </a:pPr>
            <a:r>
              <a:rPr lang="es"/>
              <a:t>Mediana:   665</a:t>
            </a:r>
            <a:endParaRPr/>
          </a:p>
        </p:txBody>
      </p:sp>
      <p:pic>
        <p:nvPicPr>
          <p:cNvPr id="117" name="Google Shape;117;p21"/>
          <p:cNvPicPr preferRelativeResize="0"/>
          <p:nvPr/>
        </p:nvPicPr>
        <p:blipFill>
          <a:blip r:embed="rId3">
            <a:alphaModFix/>
          </a:blip>
          <a:stretch>
            <a:fillRect/>
          </a:stretch>
        </p:blipFill>
        <p:spPr>
          <a:xfrm>
            <a:off x="4114325" y="965800"/>
            <a:ext cx="4912799" cy="36845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