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60" r:id="rId8"/>
    <p:sldId id="259" r:id="rId9"/>
    <p:sldId id="261" r:id="rId10"/>
    <p:sldId id="262" r:id="rId11"/>
    <p:sldId id="266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6" d="100"/>
          <a:sy n="66" d="100"/>
        </p:scale>
        <p:origin x="-14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5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9" name="8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57224" y="285728"/>
            <a:ext cx="7772400" cy="1470025"/>
          </a:xfrm>
        </p:spPr>
        <p:txBody>
          <a:bodyPr/>
          <a:lstStyle/>
          <a:p>
            <a:r>
              <a:rPr lang="es-MX" dirty="0" smtClean="0"/>
              <a:t>Planeación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2643182"/>
            <a:ext cx="8415374" cy="5072074"/>
          </a:xfrm>
        </p:spPr>
        <p:txBody>
          <a:bodyPr>
            <a:normAutofit/>
          </a:bodyPr>
          <a:lstStyle/>
          <a:p>
            <a:pPr lvl="1" algn="l"/>
            <a:r>
              <a:rPr lang="es-MX" sz="3200" b="1" dirty="0" smtClean="0">
                <a:solidFill>
                  <a:schemeClr val="tx1"/>
                </a:solidFill>
              </a:rPr>
              <a:t>Temas</a:t>
            </a:r>
          </a:p>
          <a:p>
            <a:pPr lvl="1" algn="l"/>
            <a:r>
              <a:rPr lang="es-ES_tradnl" sz="2400" dirty="0" smtClean="0">
                <a:solidFill>
                  <a:schemeClr val="tx1"/>
                </a:solidFill>
              </a:rPr>
              <a:t>Proceso de planeación del negocio</a:t>
            </a:r>
            <a:endParaRPr lang="es-MX" dirty="0" smtClean="0">
              <a:solidFill>
                <a:schemeClr val="tx1"/>
              </a:solidFill>
            </a:endParaRPr>
          </a:p>
          <a:p>
            <a:pPr lvl="1" algn="l"/>
            <a:r>
              <a:rPr lang="es-ES_tradnl" sz="2400" dirty="0" smtClean="0">
                <a:solidFill>
                  <a:schemeClr val="tx1"/>
                </a:solidFill>
              </a:rPr>
              <a:t>Proceso de planeación en informática</a:t>
            </a:r>
            <a:endParaRPr lang="es-MX" dirty="0" smtClean="0">
              <a:solidFill>
                <a:schemeClr val="tx1"/>
              </a:solidFill>
            </a:endParaRPr>
          </a:p>
          <a:p>
            <a:pPr lvl="1" algn="l"/>
            <a:r>
              <a:rPr lang="es-ES_tradnl" sz="2400" dirty="0" smtClean="0">
                <a:solidFill>
                  <a:schemeClr val="tx1"/>
                </a:solidFill>
              </a:rPr>
              <a:t>Proceso de planeación de la auditoria</a:t>
            </a:r>
            <a:endParaRPr lang="es-MX" dirty="0" smtClean="0">
              <a:solidFill>
                <a:schemeClr val="tx1"/>
              </a:solidFill>
            </a:endParaRPr>
          </a:p>
          <a:p>
            <a:pPr algn="l"/>
            <a:r>
              <a:rPr lang="es-ES_tradnl" sz="2400" dirty="0" smtClean="0">
                <a:solidFill>
                  <a:schemeClr val="tx1"/>
                </a:solidFill>
              </a:rPr>
              <a:t>      Proceso de planeación de la auditoria informática</a:t>
            </a:r>
          </a:p>
          <a:p>
            <a:pPr algn="l"/>
            <a:r>
              <a:rPr lang="es-ES_tradnl" b="1" dirty="0" smtClean="0">
                <a:solidFill>
                  <a:schemeClr val="tx1"/>
                </a:solidFill>
              </a:rPr>
              <a:t>     Integrantes</a:t>
            </a:r>
          </a:p>
          <a:p>
            <a:pPr algn="l"/>
            <a:r>
              <a:rPr lang="es-ES_tradnl" dirty="0" smtClean="0">
                <a:solidFill>
                  <a:schemeClr val="tx1"/>
                </a:solidFill>
              </a:rPr>
              <a:t>     </a:t>
            </a:r>
            <a:r>
              <a:rPr lang="es-ES_tradnl" sz="2400" dirty="0" smtClean="0">
                <a:solidFill>
                  <a:schemeClr val="tx1"/>
                </a:solidFill>
              </a:rPr>
              <a:t>Vicente Velarde </a:t>
            </a:r>
            <a:r>
              <a:rPr lang="es-ES_tradnl" sz="2400" dirty="0" err="1" smtClean="0">
                <a:solidFill>
                  <a:schemeClr val="tx1"/>
                </a:solidFill>
              </a:rPr>
              <a:t>Baez</a:t>
            </a:r>
            <a:r>
              <a:rPr lang="es-ES_tradnl" sz="24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s-ES_tradnl" sz="2400" dirty="0" smtClean="0">
                <a:solidFill>
                  <a:schemeClr val="tx1"/>
                </a:solidFill>
              </a:rPr>
              <a:t>       Luis Antonio Monge Padilla</a:t>
            </a:r>
            <a:r>
              <a:rPr lang="es-ES_tradnl" sz="2400" dirty="0" smtClean="0"/>
              <a:t>.</a:t>
            </a:r>
            <a:endParaRPr lang="es-MX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Ejemplo:</a:t>
            </a:r>
            <a:endParaRPr lang="es-MX" dirty="0"/>
          </a:p>
        </p:txBody>
      </p:sp>
      <p:pic>
        <p:nvPicPr>
          <p:cNvPr id="6" name="Picture 2" descr="C:\Users\V\Desktop\auditoria-programacion-organigrama-de-planeacion_23215_6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571612"/>
            <a:ext cx="6429420" cy="48609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s-MX" sz="2800" dirty="0" smtClean="0">
                <a:solidFill>
                  <a:srgbClr val="FF0000"/>
                </a:solidFill>
              </a:rPr>
              <a:t>Jesús Antonio ramos sauceda: </a:t>
            </a:r>
            <a:r>
              <a:rPr lang="es-MX" sz="2800" dirty="0" smtClean="0"/>
              <a:t>buena la presentación contiene toca buenos puntos.</a:t>
            </a:r>
            <a:endParaRPr lang="es-MX" sz="2800" dirty="0"/>
          </a:p>
        </p:txBody>
      </p:sp>
      <p:sp>
        <p:nvSpPr>
          <p:cNvPr id="3" name="2 Rectángulo"/>
          <p:cNvSpPr/>
          <p:nvPr/>
        </p:nvSpPr>
        <p:spPr>
          <a:xfrm>
            <a:off x="539552" y="1700808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rgbClr val="FF0000"/>
                </a:solidFill>
              </a:rPr>
              <a:t>Hector</a:t>
            </a:r>
            <a:r>
              <a:rPr lang="es-MX" dirty="0">
                <a:solidFill>
                  <a:srgbClr val="FF0000"/>
                </a:solidFill>
              </a:rPr>
              <a:t>: </a:t>
            </a:r>
            <a:r>
              <a:rPr lang="es-MX" dirty="0" smtClean="0"/>
              <a:t>esta muy completa la presentación, la información bien detallada y entendible, muy bien elaboradas las </a:t>
            </a:r>
            <a:r>
              <a:rPr lang="es-MX" dirty="0"/>
              <a:t>diapositivas.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539552" y="2564904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Oscar: </a:t>
            </a:r>
            <a:r>
              <a:rPr lang="es-MX" dirty="0" smtClean="0"/>
              <a:t>compañeros muy  buen aporte, información entendible. </a:t>
            </a:r>
            <a:r>
              <a:rPr lang="es-MX" dirty="0" smtClean="0"/>
              <a:t> Con algunas fotos se ilustrara aún más. Saludos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77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PROCESO DE PLANEACION DEL NEGOCIO</a:t>
            </a:r>
            <a:endParaRPr lang="es-MX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Sin un plan de negocios la empresa está a merced de las fuerzas del mercado y serán estas quienes determinen su futuro sin importar los deseos y anhelos del empresario.</a:t>
            </a:r>
          </a:p>
          <a:p>
            <a:pPr marL="0" indent="0">
              <a:buNone/>
            </a:pPr>
            <a:r>
              <a:rPr lang="es-MX" dirty="0"/>
              <a:t> Planeación estratégica significa control, significa dirección, significa manejar las fuerzas del mercado para llevar la empresa hacia donde nosotros determinemos</a:t>
            </a:r>
            <a:r>
              <a:rPr lang="es-MX" dirty="0" smtClean="0"/>
              <a:t>.</a:t>
            </a:r>
            <a:endParaRPr lang="es-MX" dirty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800" dirty="0">
                <a:effectLst/>
              </a:rPr>
              <a:t>Las características principales a tener en cuenta son: </a:t>
            </a:r>
            <a:br>
              <a:rPr lang="es-MX" sz="2800" dirty="0">
                <a:effectLst/>
              </a:rPr>
            </a:br>
            <a:endParaRPr lang="es-MX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MX" sz="2400" dirty="0" smtClean="0"/>
              <a:t>Las </a:t>
            </a:r>
            <a:r>
              <a:rPr lang="es-MX" sz="2400" dirty="0"/>
              <a:t>metas deben estar por escrito. </a:t>
            </a:r>
          </a:p>
          <a:p>
            <a:pPr>
              <a:lnSpc>
                <a:spcPct val="150000"/>
              </a:lnSpc>
            </a:pPr>
            <a:r>
              <a:rPr lang="es-MX" sz="2400" dirty="0" smtClean="0"/>
              <a:t>Tener </a:t>
            </a:r>
            <a:r>
              <a:rPr lang="es-MX" sz="2400" dirty="0"/>
              <a:t>un tiempo definido para su logro.</a:t>
            </a:r>
          </a:p>
          <a:p>
            <a:pPr>
              <a:lnSpc>
                <a:spcPct val="150000"/>
              </a:lnSpc>
            </a:pPr>
            <a:r>
              <a:rPr lang="es-MX" sz="2400" dirty="0" smtClean="0"/>
              <a:t>Contemplar </a:t>
            </a:r>
            <a:r>
              <a:rPr lang="es-MX" sz="2400" dirty="0"/>
              <a:t>fines y medios. </a:t>
            </a:r>
          </a:p>
          <a:p>
            <a:pPr>
              <a:lnSpc>
                <a:spcPct val="150000"/>
              </a:lnSpc>
            </a:pPr>
            <a:r>
              <a:rPr lang="es-MX" sz="2400" dirty="0" smtClean="0"/>
              <a:t>Ser </a:t>
            </a:r>
            <a:r>
              <a:rPr lang="es-MX" sz="2400" dirty="0"/>
              <a:t>concretas, realistas y congruentes. </a:t>
            </a:r>
          </a:p>
          <a:p>
            <a:pPr>
              <a:lnSpc>
                <a:spcPct val="150000"/>
              </a:lnSpc>
            </a:pPr>
            <a:r>
              <a:rPr lang="es-MX" sz="2400" dirty="0" smtClean="0"/>
              <a:t>Ser </a:t>
            </a:r>
            <a:r>
              <a:rPr lang="es-MX" sz="2400" dirty="0"/>
              <a:t>cuantitativas y medibles. </a:t>
            </a:r>
          </a:p>
          <a:p>
            <a:pPr>
              <a:lnSpc>
                <a:spcPct val="150000"/>
              </a:lnSpc>
            </a:pPr>
            <a:r>
              <a:rPr lang="es-MX" sz="2400" dirty="0" smtClean="0"/>
              <a:t>Estar </a:t>
            </a:r>
            <a:r>
              <a:rPr lang="es-MX" sz="2400" dirty="0"/>
              <a:t>fijadas por los participantes. </a:t>
            </a:r>
          </a:p>
          <a:p>
            <a:pPr>
              <a:lnSpc>
                <a:spcPct val="150000"/>
              </a:lnSpc>
            </a:pPr>
            <a:r>
              <a:rPr lang="es-MX" sz="2400" dirty="0" smtClean="0"/>
              <a:t>Las </a:t>
            </a:r>
            <a:r>
              <a:rPr lang="es-MX" sz="2400" dirty="0"/>
              <a:t>metas departamentales deben estar estrechamente relacionadas con las de toda la organización.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928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PROCESO DE PLANEACION EN INFORMATICA</a:t>
            </a:r>
            <a:endParaRPr lang="es-MX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La</a:t>
            </a:r>
            <a:r>
              <a:rPr lang="es-MX" dirty="0"/>
              <a:t> planeación estratégica de la </a:t>
            </a:r>
            <a:r>
              <a:rPr lang="es-MX" dirty="0" smtClean="0"/>
              <a:t>informática permite </a:t>
            </a:r>
            <a:r>
              <a:rPr lang="es-MX" dirty="0"/>
              <a:t>contar con un plan definido sobre el rumbo que tienen los negocios y el como, con qué y de que forma las tecnologías de información van a apoyar esas metas.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006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BENEFICIOS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Planear en lugar </a:t>
            </a:r>
            <a:r>
              <a:rPr lang="es-MX" smtClean="0"/>
              <a:t>de improvisar.</a:t>
            </a:r>
            <a:endParaRPr lang="es-MX" dirty="0" smtClean="0"/>
          </a:p>
          <a:p>
            <a:r>
              <a:rPr lang="es-MX" dirty="0" smtClean="0"/>
              <a:t>Determinar en donde está en este momento, hacia donde quiere ir y como va a llegar a ese punto.</a:t>
            </a:r>
          </a:p>
          <a:p>
            <a:r>
              <a:rPr lang="es-MX" dirty="0" smtClean="0"/>
              <a:t>Determinar el esfuerzo requerido en sistemas para lograr sus metas, así como los beneficios asociados.</a:t>
            </a:r>
          </a:p>
          <a:p>
            <a:r>
              <a:rPr lang="es-MX" dirty="0" smtClean="0"/>
              <a:t>Ahorrar tiempo y dinero.</a:t>
            </a:r>
          </a:p>
          <a:p>
            <a:r>
              <a:rPr lang="es-MX" dirty="0" smtClean="0"/>
              <a:t>Tomar mejores decisiones en cuanto a la informática.</a:t>
            </a:r>
          </a:p>
          <a:p>
            <a:r>
              <a:rPr lang="es-MX" dirty="0" smtClean="0"/>
              <a:t>Tener una herramienta que mida sus avances en automatización.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49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4864" lvl="1" algn="r" rtl="0">
              <a:spcBef>
                <a:spcPct val="0"/>
              </a:spcBef>
            </a:pPr>
            <a:r>
              <a:rPr lang="es-ES_tradnl" sz="2800" dirty="0" smtClean="0">
                <a:solidFill>
                  <a:schemeClr val="tx1"/>
                </a:solidFill>
              </a:rPr>
              <a:t>Proceso de planeación de la auditoria</a:t>
            </a:r>
            <a:r>
              <a:rPr lang="es-MX" dirty="0" smtClean="0">
                <a:solidFill>
                  <a:schemeClr val="tx1"/>
                </a:solidFill>
              </a:rPr>
              <a:t/>
            </a:r>
            <a:br>
              <a:rPr lang="es-MX" dirty="0" smtClean="0">
                <a:solidFill>
                  <a:schemeClr val="tx1"/>
                </a:solidFill>
              </a:rPr>
            </a:b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214282" y="1500174"/>
            <a:ext cx="850112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MX" sz="2000" dirty="0" smtClean="0"/>
              <a:t>El Planeamiento de la Auditoria garantiza el diseño de una estrategia adaptada las condiciones de cada entidad tomando como base la información recopilada en la etapa de Exploración Previa.</a:t>
            </a:r>
          </a:p>
          <a:p>
            <a:pPr>
              <a:buNone/>
            </a:pPr>
            <a:endParaRPr lang="es-MX" sz="2000" dirty="0" smtClean="0"/>
          </a:p>
          <a:p>
            <a:pPr>
              <a:buNone/>
            </a:pPr>
            <a:r>
              <a:rPr lang="es-MX" sz="2000" dirty="0" smtClean="0"/>
              <a:t>En este proceso se organiza todo el trabajo de Auditoria, las personas implicadas, las tareas a realizar por cada uno de los ejecutantes, los recursos necesarios, los objetivos, programas a aplicar entre otros, es el momento de planear para garantizar éxito en la ejecución de la misma.</a:t>
            </a:r>
          </a:p>
          <a:p>
            <a:pPr>
              <a:buNone/>
            </a:pPr>
            <a:endParaRPr lang="es-MX" sz="2000" dirty="0" smtClean="0"/>
          </a:p>
          <a:p>
            <a:pPr>
              <a:buNone/>
            </a:pPr>
            <a:r>
              <a:rPr lang="es-MX" sz="2000" dirty="0" smtClean="0"/>
              <a:t>En el siguiente artículo se plantean los elementos más importantes de esta etapa con el fin de lograr el cumplimiento de los objetivos y la mejor ejecución de la Auditoria.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Elementos mas importantes: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</a:p>
          <a:p>
            <a:r>
              <a:rPr lang="es-MX" dirty="0" smtClean="0"/>
              <a:t>Objetivos</a:t>
            </a:r>
          </a:p>
          <a:p>
            <a:r>
              <a:rPr lang="es-MX" dirty="0" smtClean="0"/>
              <a:t>Planeamiento</a:t>
            </a:r>
          </a:p>
          <a:p>
            <a:r>
              <a:rPr lang="es-MX" dirty="0" smtClean="0"/>
              <a:t>Desarrollo</a:t>
            </a:r>
          </a:p>
          <a:p>
            <a:r>
              <a:rPr lang="es-MX" dirty="0" smtClean="0"/>
              <a:t>Estándares</a:t>
            </a:r>
          </a:p>
          <a:p>
            <a:r>
              <a:rPr lang="es-MX" dirty="0" smtClean="0"/>
              <a:t>Controles</a:t>
            </a:r>
          </a:p>
          <a:p>
            <a:r>
              <a:rPr lang="es-MX" dirty="0" smtClean="0"/>
              <a:t>Riesgos</a:t>
            </a:r>
            <a:endParaRPr lang="es-MX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285784" y="0"/>
            <a:ext cx="9644098" cy="1143000"/>
          </a:xfrm>
        </p:spPr>
        <p:txBody>
          <a:bodyPr>
            <a:noAutofit/>
          </a:bodyPr>
          <a:lstStyle/>
          <a:p>
            <a:pPr algn="ctr"/>
            <a:r>
              <a:rPr lang="es-ES_tradnl" sz="2800" dirty="0" smtClean="0">
                <a:solidFill>
                  <a:schemeClr val="tx1"/>
                </a:solidFill>
              </a:rPr>
              <a:t>Proceso de planeación de la auditoria informática</a:t>
            </a:r>
            <a:endParaRPr lang="es-MX" sz="2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214282" y="1500174"/>
            <a:ext cx="864399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/>
            </a:r>
            <a:br>
              <a:rPr lang="es-MX" dirty="0" smtClean="0"/>
            </a:br>
            <a:r>
              <a:rPr lang="es-MX" sz="2000" dirty="0" smtClean="0"/>
              <a:t>Para hacer una adecuada planeación de la auditoría en informática, hay que seguir una serie de pasos previos que permitirán dimensionar el tamaño y características del área dentro del organismo a auditar, sus sistemas,  organización y equipo; con ello podremos determinar el número y características del personal de auditoría, las herramientas necesarias, el tiempo y costo, así como definir los alcances de la auditoría para, en caso necesario, poder elaborar el contrato de servicios.</a:t>
            </a:r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MX" sz="3200" dirty="0" smtClean="0"/>
              <a:t>En el caso de la auditoria en informática, la planeación es fundamental:</a:t>
            </a:r>
            <a:endParaRPr lang="es-MX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MX" dirty="0" smtClean="0"/>
          </a:p>
          <a:p>
            <a:r>
              <a:rPr lang="es-MX" sz="2800" dirty="0" smtClean="0"/>
              <a:t>Evaluación administrativa del área de procesos electrónicos.</a:t>
            </a:r>
          </a:p>
          <a:p>
            <a:r>
              <a:rPr lang="es-MX" sz="2800" dirty="0" smtClean="0"/>
              <a:t>Evaluación de los sistemas y procedimientos.</a:t>
            </a:r>
          </a:p>
          <a:p>
            <a:r>
              <a:rPr lang="es-MX" sz="2800" dirty="0" smtClean="0"/>
              <a:t>Evaluación de los equipos de cómputo.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undición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undición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undició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54</TotalTime>
  <Words>466</Words>
  <Application>Microsoft Office PowerPoint</Application>
  <PresentationFormat>Presentación en pantalla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Fundición</vt:lpstr>
      <vt:lpstr>Planeación</vt:lpstr>
      <vt:lpstr>PROCESO DE PLANEACION DEL NEGOCIO</vt:lpstr>
      <vt:lpstr>Las características principales a tener en cuenta son:  </vt:lpstr>
      <vt:lpstr>PROCESO DE PLANEACION EN INFORMATICA</vt:lpstr>
      <vt:lpstr>BENEFICIOS</vt:lpstr>
      <vt:lpstr>Proceso de planeación de la auditoria </vt:lpstr>
      <vt:lpstr>Elementos mas importantes:</vt:lpstr>
      <vt:lpstr>Proceso de planeación de la auditoria informática</vt:lpstr>
      <vt:lpstr>En el caso de la auditoria en informática, la planeación es fundamental:</vt:lpstr>
      <vt:lpstr>Ejemplo:</vt:lpstr>
      <vt:lpstr>Jesús Antonio ramos sauceda: buena la presentación contiene toca buenos puntos.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Planeación</dc:title>
  <dc:creator>V</dc:creator>
  <cp:lastModifiedBy>Director</cp:lastModifiedBy>
  <cp:revision>11</cp:revision>
  <dcterms:created xsi:type="dcterms:W3CDTF">2015-05-19T15:56:49Z</dcterms:created>
  <dcterms:modified xsi:type="dcterms:W3CDTF">2015-05-23T19:30:39Z</dcterms:modified>
</cp:coreProperties>
</file>