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5" r:id="rId6"/>
    <p:sldId id="296" r:id="rId7"/>
    <p:sldId id="297" r:id="rId8"/>
    <p:sldId id="300" r:id="rId9"/>
    <p:sldId id="304" r:id="rId10"/>
    <p:sldId id="305" r:id="rId11"/>
    <p:sldId id="306" r:id="rId12"/>
    <p:sldId id="258" r:id="rId13"/>
    <p:sldId id="299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Contract 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Oscar Mora Pérez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AKA platform</a:t>
            </a:r>
            <a:r>
              <a:rPr lang="en-US" dirty="0"/>
              <a:t>: Activities for Kids an adults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https://github.com/oscarmoraperez/aka-plattform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90C21-CBB3-45AC-AFB6-495E6554B89C}"/>
              </a:ext>
            </a:extLst>
          </p:cNvPr>
          <p:cNvSpPr txBox="1"/>
          <p:nvPr/>
        </p:nvSpPr>
        <p:spPr>
          <a:xfrm>
            <a:off x="796954" y="1761688"/>
            <a:ext cx="7944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Contracts vs Schemas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2 Main tools Spring Cloud Contract and PACT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REST and messaging supported (KAFKA, JMS, AMPQ)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Reduce / remove necessity of testing in higher environments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8FFAAE-3348-4A10-A79C-6470FB73371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59397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1FC98F36-7DAD-4413-B1F2-6A212AE7D69B}"/>
              </a:ext>
            </a:extLst>
          </p:cNvPr>
          <p:cNvSpPr/>
          <p:nvPr/>
        </p:nvSpPr>
        <p:spPr>
          <a:xfrm>
            <a:off x="4648200" y="343920"/>
            <a:ext cx="6705599" cy="1917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20A17F7-BD9A-474C-AACF-11D283A29737}"/>
              </a:ext>
            </a:extLst>
          </p:cNvPr>
          <p:cNvSpPr/>
          <p:nvPr/>
        </p:nvSpPr>
        <p:spPr>
          <a:xfrm>
            <a:off x="4648201" y="2444896"/>
            <a:ext cx="6705599" cy="3806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C9D85F-1418-43AD-BCE2-A67AC627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3920"/>
            <a:ext cx="1785502" cy="49051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4968-0082-4D66-B131-0264D92B058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56" name="Smiley Face 55">
            <a:extLst>
              <a:ext uri="{FF2B5EF4-FFF2-40B4-BE49-F238E27FC236}">
                <a16:creationId xmlns:a16="http://schemas.microsoft.com/office/drawing/2014/main" id="{3A462921-C632-4D9D-B966-63EA86D29883}"/>
              </a:ext>
            </a:extLst>
          </p:cNvPr>
          <p:cNvSpPr/>
          <p:nvPr/>
        </p:nvSpPr>
        <p:spPr>
          <a:xfrm>
            <a:off x="5181639" y="1311674"/>
            <a:ext cx="503854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4AE5C7A-940E-4382-B8F5-358D761AD6E7}"/>
              </a:ext>
            </a:extLst>
          </p:cNvPr>
          <p:cNvSpPr/>
          <p:nvPr/>
        </p:nvSpPr>
        <p:spPr>
          <a:xfrm>
            <a:off x="6957861" y="1151083"/>
            <a:ext cx="1350628" cy="78856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Monolithic Application</a:t>
            </a:r>
            <a:endParaRPr lang="de-DE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C0DA63FE-EB24-4D26-AA65-EFE800274358}"/>
              </a:ext>
            </a:extLst>
          </p:cNvPr>
          <p:cNvSpPr/>
          <p:nvPr/>
        </p:nvSpPr>
        <p:spPr>
          <a:xfrm>
            <a:off x="9774488" y="1200124"/>
            <a:ext cx="1103277" cy="737119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DB</a:t>
            </a:r>
            <a:endParaRPr lang="de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DC586-F45E-4567-9440-29CD545D516B}"/>
              </a:ext>
            </a:extLst>
          </p:cNvPr>
          <p:cNvCxnSpPr>
            <a:cxnSpLocks/>
            <a:stCxn id="56" idx="6"/>
            <a:endCxn id="57" idx="1"/>
          </p:cNvCxnSpPr>
          <p:nvPr/>
        </p:nvCxnSpPr>
        <p:spPr>
          <a:xfrm>
            <a:off x="5685493" y="1540274"/>
            <a:ext cx="1272368" cy="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8BAE64-01B3-4FFE-A75B-895BBCAB4E16}"/>
              </a:ext>
            </a:extLst>
          </p:cNvPr>
          <p:cNvCxnSpPr>
            <a:cxnSpLocks/>
            <a:stCxn id="57" idx="3"/>
            <a:endCxn id="58" idx="2"/>
          </p:cNvCxnSpPr>
          <p:nvPr/>
        </p:nvCxnSpPr>
        <p:spPr>
          <a:xfrm>
            <a:off x="8308489" y="1545366"/>
            <a:ext cx="1465999" cy="2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E581C9-D099-4189-8913-14F2ACF7FB5E}"/>
              </a:ext>
            </a:extLst>
          </p:cNvPr>
          <p:cNvSpPr txBox="1"/>
          <p:nvPr/>
        </p:nvSpPr>
        <p:spPr>
          <a:xfrm>
            <a:off x="4809970" y="2657690"/>
            <a:ext cx="175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+mj-lt"/>
              </a:rPr>
              <a:t>Microservice oriented</a:t>
            </a:r>
          </a:p>
          <a:p>
            <a:r>
              <a:rPr lang="de-CH" dirty="0">
                <a:latin typeface="+mj-lt"/>
              </a:rPr>
              <a:t>Architecture</a:t>
            </a:r>
            <a:endParaRPr lang="de-DE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ED05ECD-6E54-4C29-A3C5-181F15CAF2F2}"/>
              </a:ext>
            </a:extLst>
          </p:cNvPr>
          <p:cNvSpPr txBox="1"/>
          <p:nvPr/>
        </p:nvSpPr>
        <p:spPr>
          <a:xfrm>
            <a:off x="4809970" y="436745"/>
            <a:ext cx="175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Monolithic architecture</a:t>
            </a:r>
            <a:endParaRPr lang="de-DE" dirty="0"/>
          </a:p>
        </p:txBody>
      </p:sp>
      <p:sp>
        <p:nvSpPr>
          <p:cNvPr id="77" name="Smiley Face 76">
            <a:extLst>
              <a:ext uri="{FF2B5EF4-FFF2-40B4-BE49-F238E27FC236}">
                <a16:creationId xmlns:a16="http://schemas.microsoft.com/office/drawing/2014/main" id="{2C9E4DA8-C890-480B-9927-ED9DFF08B568}"/>
              </a:ext>
            </a:extLst>
          </p:cNvPr>
          <p:cNvSpPr/>
          <p:nvPr/>
        </p:nvSpPr>
        <p:spPr>
          <a:xfrm>
            <a:off x="5181639" y="4227536"/>
            <a:ext cx="503854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7708694-B9CA-4DC5-8ED5-D781018FE5F1}"/>
              </a:ext>
            </a:extLst>
          </p:cNvPr>
          <p:cNvSpPr/>
          <p:nvPr/>
        </p:nvSpPr>
        <p:spPr>
          <a:xfrm>
            <a:off x="6079206" y="3514262"/>
            <a:ext cx="1165316" cy="1883748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API Gateway</a:t>
            </a:r>
            <a:endParaRPr lang="de-DE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5EF381-B52A-4EF3-A436-2FEF427541A7}"/>
              </a:ext>
            </a:extLst>
          </p:cNvPr>
          <p:cNvSpPr/>
          <p:nvPr/>
        </p:nvSpPr>
        <p:spPr>
          <a:xfrm>
            <a:off x="7637418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A</a:t>
            </a:r>
            <a:endParaRPr lang="de-DE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855EA5E-EF7A-4CC8-8872-053FEDC7C107}"/>
              </a:ext>
            </a:extLst>
          </p:cNvPr>
          <p:cNvSpPr/>
          <p:nvPr/>
        </p:nvSpPr>
        <p:spPr>
          <a:xfrm>
            <a:off x="9650814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B</a:t>
            </a:r>
            <a:endParaRPr lang="de-DE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CC208E7-B1FD-42D4-9EF2-5E08ABE4AB0D}"/>
              </a:ext>
            </a:extLst>
          </p:cNvPr>
          <p:cNvSpPr/>
          <p:nvPr/>
        </p:nvSpPr>
        <p:spPr>
          <a:xfrm>
            <a:off x="7640767" y="4889434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C</a:t>
            </a:r>
            <a:endParaRPr lang="de-DE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50E61-52B9-462D-BB25-B51813BF01E0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7244522" y="3744520"/>
            <a:ext cx="392896" cy="7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216A05-3C2B-4941-B84A-B00792C47ECE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7244522" y="4456136"/>
            <a:ext cx="396245" cy="6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26A242-E6B5-4261-AE7C-0D42BE5E6182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8988046" y="3744520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E6F57683-F5D1-4E42-8174-3557CD955325}"/>
              </a:ext>
            </a:extLst>
          </p:cNvPr>
          <p:cNvSpPr/>
          <p:nvPr/>
        </p:nvSpPr>
        <p:spPr>
          <a:xfrm>
            <a:off x="8014555" y="2749541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71761A-1DEA-4F1B-834B-98814393841E}"/>
              </a:ext>
            </a:extLst>
          </p:cNvPr>
          <p:cNvCxnSpPr>
            <a:cxnSpLocks/>
            <a:stCxn id="80" idx="0"/>
            <a:endCxn id="98" idx="3"/>
          </p:cNvCxnSpPr>
          <p:nvPr/>
        </p:nvCxnSpPr>
        <p:spPr>
          <a:xfrm flipH="1" flipV="1">
            <a:off x="8308489" y="3186824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657789F-6AC3-410B-923B-52A74E573859}"/>
              </a:ext>
            </a:extLst>
          </p:cNvPr>
          <p:cNvSpPr/>
          <p:nvPr/>
        </p:nvSpPr>
        <p:spPr>
          <a:xfrm>
            <a:off x="8032813" y="5643378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27A141-DFE6-4D32-97BC-98788540B98F}"/>
              </a:ext>
            </a:extLst>
          </p:cNvPr>
          <p:cNvCxnSpPr>
            <a:cxnSpLocks/>
            <a:stCxn id="83" idx="2"/>
            <a:endCxn id="104" idx="1"/>
          </p:cNvCxnSpPr>
          <p:nvPr/>
        </p:nvCxnSpPr>
        <p:spPr>
          <a:xfrm>
            <a:off x="8316081" y="5349949"/>
            <a:ext cx="10666" cy="29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2AED3EBD-C210-4CD6-97C4-D1CED917E385}"/>
              </a:ext>
            </a:extLst>
          </p:cNvPr>
          <p:cNvSpPr/>
          <p:nvPr/>
        </p:nvSpPr>
        <p:spPr>
          <a:xfrm>
            <a:off x="10032194" y="2753067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7A847E9-43A1-4551-B9A0-B8CCB8D81624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10326128" y="3190350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6B9D8C0-0D49-4722-982E-50070D7A31B3}"/>
              </a:ext>
            </a:extLst>
          </p:cNvPr>
          <p:cNvSpPr/>
          <p:nvPr/>
        </p:nvSpPr>
        <p:spPr>
          <a:xfrm>
            <a:off x="9680686" y="490368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D</a:t>
            </a:r>
            <a:endParaRPr lang="de-DE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B8DC8E-ECA9-4022-9948-68662DA9A63D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>
            <a:off x="10326128" y="3974777"/>
            <a:ext cx="29872" cy="92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2675C88-C3E4-4985-9829-14087B63484E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>
            <a:off x="5685493" y="4456136"/>
            <a:ext cx="39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3BA4E-78F4-4AC6-8CF2-6EDC52E3A0B2}"/>
              </a:ext>
            </a:extLst>
          </p:cNvPr>
          <p:cNvCxnSpPr>
            <a:cxnSpLocks/>
          </p:cNvCxnSpPr>
          <p:nvPr/>
        </p:nvCxnSpPr>
        <p:spPr>
          <a:xfrm>
            <a:off x="9017918" y="5119692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A0AB20-D42E-4FB9-84E5-B8380BDEADEA}"/>
              </a:ext>
            </a:extLst>
          </p:cNvPr>
          <p:cNvSpPr txBox="1"/>
          <p:nvPr/>
        </p:nvSpPr>
        <p:spPr>
          <a:xfrm>
            <a:off x="485898" y="4227536"/>
            <a:ext cx="2858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Options to overcome testing issues:</a:t>
            </a:r>
          </a:p>
          <a:p>
            <a:pPr marL="285750" indent="-285750">
              <a:buFontTx/>
              <a:buChar char="-"/>
            </a:pPr>
            <a:r>
              <a:rPr lang="de-CH" dirty="0"/>
              <a:t>1) Deploy all services and perform E2E 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2) Mock other services in unit and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21209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A20A17F7-BD9A-474C-AACF-11D283A29737}"/>
              </a:ext>
            </a:extLst>
          </p:cNvPr>
          <p:cNvSpPr/>
          <p:nvPr/>
        </p:nvSpPr>
        <p:spPr>
          <a:xfrm>
            <a:off x="4648201" y="2444896"/>
            <a:ext cx="6705599" cy="3806315"/>
          </a:xfrm>
          <a:prstGeom prst="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C9D85F-1418-43AD-BCE2-A67AC627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94" y="408621"/>
            <a:ext cx="3139440" cy="1126564"/>
          </a:xfrm>
        </p:spPr>
        <p:txBody>
          <a:bodyPr>
            <a:normAutofit fontScale="90000"/>
          </a:bodyPr>
          <a:lstStyle/>
          <a:p>
            <a:r>
              <a:rPr lang="en-US" dirty="0"/>
              <a:t>Contract </a:t>
            </a:r>
            <a:br>
              <a:rPr lang="en-US" dirty="0"/>
            </a:br>
            <a:r>
              <a:rPr lang="en-US" dirty="0"/>
              <a:t>based </a:t>
            </a:r>
            <a:br>
              <a:rPr lang="en-US" dirty="0"/>
            </a:br>
            <a:r>
              <a:rPr lang="en-US" dirty="0"/>
              <a:t>testing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54968-0082-4D66-B131-0264D92B058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E581C9-D099-4189-8913-14F2ACF7FB5E}"/>
              </a:ext>
            </a:extLst>
          </p:cNvPr>
          <p:cNvSpPr txBox="1"/>
          <p:nvPr/>
        </p:nvSpPr>
        <p:spPr>
          <a:xfrm>
            <a:off x="4809970" y="2657690"/>
            <a:ext cx="175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+mj-lt"/>
              </a:rPr>
              <a:t>MicroService Architecture</a:t>
            </a:r>
            <a:endParaRPr lang="de-DE" dirty="0">
              <a:latin typeface="+mj-lt"/>
            </a:endParaRPr>
          </a:p>
        </p:txBody>
      </p:sp>
      <p:sp>
        <p:nvSpPr>
          <p:cNvPr id="77" name="Smiley Face 76">
            <a:extLst>
              <a:ext uri="{FF2B5EF4-FFF2-40B4-BE49-F238E27FC236}">
                <a16:creationId xmlns:a16="http://schemas.microsoft.com/office/drawing/2014/main" id="{2C9E4DA8-C890-480B-9927-ED9DFF08B568}"/>
              </a:ext>
            </a:extLst>
          </p:cNvPr>
          <p:cNvSpPr/>
          <p:nvPr/>
        </p:nvSpPr>
        <p:spPr>
          <a:xfrm>
            <a:off x="5181639" y="4227536"/>
            <a:ext cx="503854" cy="457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7708694-B9CA-4DC5-8ED5-D781018FE5F1}"/>
              </a:ext>
            </a:extLst>
          </p:cNvPr>
          <p:cNvSpPr/>
          <p:nvPr/>
        </p:nvSpPr>
        <p:spPr>
          <a:xfrm>
            <a:off x="6079206" y="3514262"/>
            <a:ext cx="1165316" cy="1883748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API Gateway</a:t>
            </a:r>
            <a:endParaRPr lang="de-DE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5EF381-B52A-4EF3-A436-2FEF427541A7}"/>
              </a:ext>
            </a:extLst>
          </p:cNvPr>
          <p:cNvSpPr/>
          <p:nvPr/>
        </p:nvSpPr>
        <p:spPr>
          <a:xfrm>
            <a:off x="7637418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A</a:t>
            </a:r>
            <a:endParaRPr lang="de-DE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855EA5E-EF7A-4CC8-8872-053FEDC7C107}"/>
              </a:ext>
            </a:extLst>
          </p:cNvPr>
          <p:cNvSpPr/>
          <p:nvPr/>
        </p:nvSpPr>
        <p:spPr>
          <a:xfrm>
            <a:off x="9650814" y="351426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B</a:t>
            </a:r>
            <a:endParaRPr lang="de-DE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CC208E7-B1FD-42D4-9EF2-5E08ABE4AB0D}"/>
              </a:ext>
            </a:extLst>
          </p:cNvPr>
          <p:cNvSpPr/>
          <p:nvPr/>
        </p:nvSpPr>
        <p:spPr>
          <a:xfrm>
            <a:off x="7640767" y="4889434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/>
              <a:t>Service C</a:t>
            </a:r>
            <a:endParaRPr lang="de-DE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50E61-52B9-462D-BB25-B51813BF01E0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7244522" y="3744520"/>
            <a:ext cx="392896" cy="71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216A05-3C2B-4941-B84A-B00792C47ECE}"/>
              </a:ext>
            </a:extLst>
          </p:cNvPr>
          <p:cNvCxnSpPr>
            <a:cxnSpLocks/>
            <a:stCxn id="78" idx="3"/>
            <a:endCxn id="83" idx="1"/>
          </p:cNvCxnSpPr>
          <p:nvPr/>
        </p:nvCxnSpPr>
        <p:spPr>
          <a:xfrm>
            <a:off x="7244522" y="4456136"/>
            <a:ext cx="396245" cy="6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26A242-E6B5-4261-AE7C-0D42BE5E6182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>
            <a:off x="8988046" y="3744520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E6F57683-F5D1-4E42-8174-3557CD955325}"/>
              </a:ext>
            </a:extLst>
          </p:cNvPr>
          <p:cNvSpPr/>
          <p:nvPr/>
        </p:nvSpPr>
        <p:spPr>
          <a:xfrm>
            <a:off x="8014555" y="2749541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C71761A-1DEA-4F1B-834B-98814393841E}"/>
              </a:ext>
            </a:extLst>
          </p:cNvPr>
          <p:cNvCxnSpPr>
            <a:cxnSpLocks/>
            <a:stCxn id="80" idx="0"/>
            <a:endCxn id="98" idx="3"/>
          </p:cNvCxnSpPr>
          <p:nvPr/>
        </p:nvCxnSpPr>
        <p:spPr>
          <a:xfrm flipH="1" flipV="1">
            <a:off x="8308489" y="3186824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Flowchart: Magnetic Disk 103">
            <a:extLst>
              <a:ext uri="{FF2B5EF4-FFF2-40B4-BE49-F238E27FC236}">
                <a16:creationId xmlns:a16="http://schemas.microsoft.com/office/drawing/2014/main" id="{F657789F-6AC3-410B-923B-52A74E573859}"/>
              </a:ext>
            </a:extLst>
          </p:cNvPr>
          <p:cNvSpPr/>
          <p:nvPr/>
        </p:nvSpPr>
        <p:spPr>
          <a:xfrm>
            <a:off x="8032813" y="5643378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827A141-DFE6-4D32-97BC-98788540B98F}"/>
              </a:ext>
            </a:extLst>
          </p:cNvPr>
          <p:cNvCxnSpPr>
            <a:cxnSpLocks/>
            <a:stCxn id="83" idx="2"/>
            <a:endCxn id="104" idx="1"/>
          </p:cNvCxnSpPr>
          <p:nvPr/>
        </p:nvCxnSpPr>
        <p:spPr>
          <a:xfrm>
            <a:off x="8316081" y="5349949"/>
            <a:ext cx="10666" cy="29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Flowchart: Magnetic Disk 110">
            <a:extLst>
              <a:ext uri="{FF2B5EF4-FFF2-40B4-BE49-F238E27FC236}">
                <a16:creationId xmlns:a16="http://schemas.microsoft.com/office/drawing/2014/main" id="{2AED3EBD-C210-4CD6-97C4-D1CED917E385}"/>
              </a:ext>
            </a:extLst>
          </p:cNvPr>
          <p:cNvSpPr/>
          <p:nvPr/>
        </p:nvSpPr>
        <p:spPr>
          <a:xfrm>
            <a:off x="10032194" y="2753067"/>
            <a:ext cx="587867" cy="437283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DB</a:t>
            </a:r>
            <a:endParaRPr lang="de-DE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7A847E9-43A1-4551-B9A0-B8CCB8D81624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10326128" y="3190350"/>
            <a:ext cx="4243" cy="3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16B9D8C0-0D49-4722-982E-50070D7A31B3}"/>
              </a:ext>
            </a:extLst>
          </p:cNvPr>
          <p:cNvSpPr/>
          <p:nvPr/>
        </p:nvSpPr>
        <p:spPr>
          <a:xfrm>
            <a:off x="9680686" y="4903682"/>
            <a:ext cx="1350628" cy="460515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D</a:t>
            </a:r>
            <a:endParaRPr lang="de-DE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B8DC8E-ECA9-4022-9948-68662DA9A63D}"/>
              </a:ext>
            </a:extLst>
          </p:cNvPr>
          <p:cNvCxnSpPr>
            <a:cxnSpLocks/>
            <a:stCxn id="82" idx="2"/>
            <a:endCxn id="115" idx="0"/>
          </p:cNvCxnSpPr>
          <p:nvPr/>
        </p:nvCxnSpPr>
        <p:spPr>
          <a:xfrm>
            <a:off x="10326128" y="3974777"/>
            <a:ext cx="29872" cy="92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2675C88-C3E4-4985-9829-14087B63484E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>
            <a:off x="5685493" y="4456136"/>
            <a:ext cx="393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3BA4E-78F4-4AC6-8CF2-6EDC52E3A0B2}"/>
              </a:ext>
            </a:extLst>
          </p:cNvPr>
          <p:cNvCxnSpPr>
            <a:cxnSpLocks/>
          </p:cNvCxnSpPr>
          <p:nvPr/>
        </p:nvCxnSpPr>
        <p:spPr>
          <a:xfrm>
            <a:off x="9017918" y="5119692"/>
            <a:ext cx="662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087A4-FBA9-42BF-BF96-1CE49880E763}"/>
              </a:ext>
            </a:extLst>
          </p:cNvPr>
          <p:cNvSpPr txBox="1"/>
          <p:nvPr/>
        </p:nvSpPr>
        <p:spPr>
          <a:xfrm>
            <a:off x="4648200" y="408621"/>
            <a:ext cx="5807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CH" b="1" dirty="0"/>
              <a:t>Simpler</a:t>
            </a:r>
            <a:r>
              <a:rPr lang="de-CH" dirty="0"/>
              <a:t>: test single integration at a time. No deploy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No dedicated test environment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Fast</a:t>
            </a:r>
            <a:r>
              <a:rPr lang="de-CH" dirty="0"/>
              <a:t>/reliable feedback</a:t>
            </a:r>
          </a:p>
          <a:p>
            <a:pPr marL="285750" indent="-285750">
              <a:buFontTx/>
              <a:buChar char="-"/>
            </a:pPr>
            <a:r>
              <a:rPr lang="de-CH" dirty="0"/>
              <a:t>Test </a:t>
            </a:r>
            <a:r>
              <a:rPr lang="de-CH" b="1" dirty="0"/>
              <a:t>scale</a:t>
            </a:r>
            <a:r>
              <a:rPr lang="de-CH" dirty="0"/>
              <a:t> linerarly</a:t>
            </a:r>
          </a:p>
          <a:p>
            <a:pPr marL="285750" indent="-285750">
              <a:buFontTx/>
              <a:buChar char="-"/>
            </a:pPr>
            <a:r>
              <a:rPr lang="de-CH" dirty="0"/>
              <a:t>Deploy services </a:t>
            </a:r>
            <a:r>
              <a:rPr lang="de-CH" b="1" dirty="0"/>
              <a:t>independently</a:t>
            </a:r>
          </a:p>
          <a:p>
            <a:pPr marL="285750" indent="-285750">
              <a:buFontTx/>
              <a:buChar char="-"/>
            </a:pPr>
            <a:r>
              <a:rPr lang="de-CH" b="1" dirty="0"/>
              <a:t>Remove/reduce release coordination</a:t>
            </a:r>
            <a:endParaRPr lang="de-DE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0C9F4-4627-4115-BE88-4A8E10D3D31E}"/>
              </a:ext>
            </a:extLst>
          </p:cNvPr>
          <p:cNvSpPr/>
          <p:nvPr/>
        </p:nvSpPr>
        <p:spPr>
          <a:xfrm>
            <a:off x="8814355" y="3627073"/>
            <a:ext cx="968201" cy="2348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80A99C-3B36-417C-A000-AE0E449F5603}"/>
              </a:ext>
            </a:extLst>
          </p:cNvPr>
          <p:cNvSpPr/>
          <p:nvPr/>
        </p:nvSpPr>
        <p:spPr>
          <a:xfrm>
            <a:off x="10182608" y="3899221"/>
            <a:ext cx="305972" cy="114492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18864C-FF50-4FF0-8961-BE22F3D047F3}"/>
              </a:ext>
            </a:extLst>
          </p:cNvPr>
          <p:cNvSpPr/>
          <p:nvPr/>
        </p:nvSpPr>
        <p:spPr>
          <a:xfrm>
            <a:off x="8835329" y="5002245"/>
            <a:ext cx="968201" cy="2348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00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D85D5E-ADCB-4929-B183-EFC40A848116}"/>
              </a:ext>
            </a:extLst>
          </p:cNvPr>
          <p:cNvSpPr/>
          <p:nvPr/>
        </p:nvSpPr>
        <p:spPr>
          <a:xfrm>
            <a:off x="799707" y="4292080"/>
            <a:ext cx="1350628" cy="863081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C</a:t>
            </a:r>
          </a:p>
          <a:p>
            <a:pPr algn="ctr"/>
            <a:r>
              <a:rPr lang="de-CH" dirty="0"/>
              <a:t>(consumer)</a:t>
            </a:r>
            <a:endParaRPr lang="de-D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F5C11-ABE8-4FC1-9ACF-03B73F0413D7}"/>
              </a:ext>
            </a:extLst>
          </p:cNvPr>
          <p:cNvSpPr/>
          <p:nvPr/>
        </p:nvSpPr>
        <p:spPr>
          <a:xfrm>
            <a:off x="9758042" y="4277470"/>
            <a:ext cx="1350628" cy="863080"/>
          </a:xfrm>
          <a:prstGeom prst="roundRect">
            <a:avLst/>
          </a:prstGeom>
          <a:solidFill>
            <a:schemeClr val="accent1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Service D</a:t>
            </a:r>
          </a:p>
          <a:p>
            <a:pPr algn="ctr"/>
            <a:r>
              <a:rPr lang="de-CH" dirty="0"/>
              <a:t>(provider)</a:t>
            </a:r>
            <a:endParaRPr lang="de-DE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DBF2CA-D2B1-4752-8E08-A51847707E30}"/>
              </a:ext>
            </a:extLst>
          </p:cNvPr>
          <p:cNvSpPr/>
          <p:nvPr/>
        </p:nvSpPr>
        <p:spPr>
          <a:xfrm>
            <a:off x="7259972" y="3572328"/>
            <a:ext cx="1350628" cy="86308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Contract </a:t>
            </a:r>
          </a:p>
          <a:p>
            <a:pPr algn="ctr"/>
            <a:r>
              <a:rPr lang="de-CH" dirty="0"/>
              <a:t>Verifier</a:t>
            </a:r>
            <a:endParaRPr lang="de-DE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899FDC-46C7-4F3C-A0DF-5A7628815BBF}"/>
              </a:ext>
            </a:extLst>
          </p:cNvPr>
          <p:cNvSpPr/>
          <p:nvPr/>
        </p:nvSpPr>
        <p:spPr>
          <a:xfrm>
            <a:off x="3533008" y="3572327"/>
            <a:ext cx="1350628" cy="86308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Provider</a:t>
            </a:r>
          </a:p>
          <a:p>
            <a:pPr algn="ctr"/>
            <a:r>
              <a:rPr lang="de-CH" dirty="0"/>
              <a:t>Mock</a:t>
            </a:r>
            <a:endParaRPr lang="de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5016FD5-09F2-45CA-9DB0-D4878D9A84D2}"/>
              </a:ext>
            </a:extLst>
          </p:cNvPr>
          <p:cNvCxnSpPr>
            <a:cxnSpLocks/>
            <a:stCxn id="27" idx="0"/>
            <a:endCxn id="2051" idx="1"/>
          </p:cNvCxnSpPr>
          <p:nvPr/>
        </p:nvCxnSpPr>
        <p:spPr>
          <a:xfrm rot="5400000" flipH="1" flipV="1">
            <a:off x="4240743" y="2496176"/>
            <a:ext cx="1043730" cy="110857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C065149-0316-423B-8741-D52CFEE1D6F5}"/>
              </a:ext>
            </a:extLst>
          </p:cNvPr>
          <p:cNvCxnSpPr>
            <a:cxnSpLocks/>
            <a:stCxn id="2051" idx="3"/>
            <a:endCxn id="26" idx="0"/>
          </p:cNvCxnSpPr>
          <p:nvPr/>
        </p:nvCxnSpPr>
        <p:spPr>
          <a:xfrm>
            <a:off x="6875106" y="2528597"/>
            <a:ext cx="1060180" cy="10437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76BB6B8-6061-42D5-A33E-FB38ADF8B79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2150335" y="4003868"/>
            <a:ext cx="1382673" cy="71975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6A57496-7D5F-4BDA-B8D0-291C4107240A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8610600" y="4003868"/>
            <a:ext cx="1147442" cy="70514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1" name="Flowchart: Multidocument 2050">
            <a:extLst>
              <a:ext uri="{FF2B5EF4-FFF2-40B4-BE49-F238E27FC236}">
                <a16:creationId xmlns:a16="http://schemas.microsoft.com/office/drawing/2014/main" id="{E16C479C-A1F2-490E-B241-D068916E7493}"/>
              </a:ext>
            </a:extLst>
          </p:cNvPr>
          <p:cNvSpPr/>
          <p:nvPr/>
        </p:nvSpPr>
        <p:spPr>
          <a:xfrm>
            <a:off x="5316894" y="2024744"/>
            <a:ext cx="1558212" cy="1007706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Contract(s)</a:t>
            </a:r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BD4C8EF-9CA0-4C74-81E7-485D265728E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0758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contract example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5048-C532-4D81-AD74-70609944A1D9}"/>
              </a:ext>
            </a:extLst>
          </p:cNvPr>
          <p:cNvSpPr txBox="1"/>
          <p:nvPr/>
        </p:nvSpPr>
        <p:spPr>
          <a:xfrm>
            <a:off x="6516078" y="1812022"/>
            <a:ext cx="534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status OK() // 200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$(positiveInt()),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"status"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"CREATED"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6F12-9316-42DC-AD44-9EB468DE9910}"/>
              </a:ext>
            </a:extLst>
          </p:cNvPr>
          <p:cNvSpPr txBox="1"/>
          <p:nvPr/>
        </p:nvSpPr>
        <p:spPr>
          <a:xfrm>
            <a:off x="830510" y="1812022"/>
            <a:ext cx="510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url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'/api/paymentservice/payments'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 		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"cardNumber“ 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25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contract example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5048-C532-4D81-AD74-70609944A1D9}"/>
              </a:ext>
            </a:extLst>
          </p:cNvPr>
          <p:cNvSpPr txBox="1"/>
          <p:nvPr/>
        </p:nvSpPr>
        <p:spPr>
          <a:xfrm>
            <a:off x="6516078" y="1812022"/>
            <a:ext cx="534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status OK()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// 200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"id"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$(positiveInt()),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"status"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"CREATED"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6F12-9316-42DC-AD44-9EB468DE9910}"/>
              </a:ext>
            </a:extLst>
          </p:cNvPr>
          <p:cNvSpPr txBox="1"/>
          <p:nvPr/>
        </p:nvSpPr>
        <p:spPr>
          <a:xfrm>
            <a:off x="830510" y="1812022"/>
            <a:ext cx="510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url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'/api/paymentservice/payments'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 		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"type"   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"cardNumber“ 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61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contract example 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F5048-C532-4D81-AD74-70609944A1D9}"/>
              </a:ext>
            </a:extLst>
          </p:cNvPr>
          <p:cNvSpPr txBox="1"/>
          <p:nvPr/>
        </p:nvSpPr>
        <p:spPr>
          <a:xfrm>
            <a:off x="6516078" y="1812022"/>
            <a:ext cx="53437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response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status CREATED()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// 201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"id"  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$(positiveInt()),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"type"  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"state"  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"QUEUED"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66F12-9316-42DC-AD44-9EB468DE9910}"/>
              </a:ext>
            </a:extLst>
          </p:cNvPr>
          <p:cNvSpPr txBox="1"/>
          <p:nvPr/>
        </p:nvSpPr>
        <p:spPr>
          <a:xfrm>
            <a:off x="830510" y="1812022"/>
            <a:ext cx="5108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method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'POST'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url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'/api/paymentservice/payment'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body([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"amount"     		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"currency"  	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"CHF"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"type_payment"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0000"/>
                </a:highlight>
                <a:latin typeface="JetBrains Mono"/>
              </a:rPr>
              <a:t>"CREDIT_CARD"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0000"/>
                </a:highlight>
                <a:latin typeface="JetBrains Mono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"cardNumber“ 	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"1234567890123"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contentType(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'application/json'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52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8F5C9B4-CDFC-489E-BD6A-014F163DF6A1}"/>
              </a:ext>
            </a:extLst>
          </p:cNvPr>
          <p:cNvSpPr txBox="1">
            <a:spLocks/>
          </p:cNvSpPr>
          <p:nvPr/>
        </p:nvSpPr>
        <p:spPr>
          <a:xfrm>
            <a:off x="3004027" y="136525"/>
            <a:ext cx="6183945" cy="131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Contract based testing: </a:t>
            </a:r>
          </a:p>
          <a:p>
            <a:r>
              <a:rPr lang="de-DE" dirty="0"/>
              <a:t>Teamwork flow: </a:t>
            </a:r>
          </a:p>
          <a:p>
            <a:r>
              <a:rPr lang="de-DE" dirty="0"/>
              <a:t>Consumer driven contract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4C336-30B1-46A6-BF15-BF19224873F9}"/>
              </a:ext>
            </a:extLst>
          </p:cNvPr>
          <p:cNvSpPr txBox="1"/>
          <p:nvPr/>
        </p:nvSpPr>
        <p:spPr>
          <a:xfrm>
            <a:off x="1149293" y="1627464"/>
            <a:ext cx="4269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Consumer:</a:t>
            </a:r>
          </a:p>
          <a:p>
            <a:endParaRPr lang="de-CH" b="1" dirty="0"/>
          </a:p>
          <a:p>
            <a:pPr marL="342900" indent="-342900">
              <a:buAutoNum type="arabicParenR"/>
            </a:pPr>
            <a:r>
              <a:rPr lang="de-CH" dirty="0"/>
              <a:t>Checks out Producer Service code an creates a contract</a:t>
            </a:r>
          </a:p>
          <a:p>
            <a:endParaRPr lang="de-CH" dirty="0"/>
          </a:p>
          <a:p>
            <a:pPr marL="342900" indent="-342900">
              <a:buAutoNum type="arabicParenR" startAt="2"/>
            </a:pPr>
            <a:r>
              <a:rPr lang="de-CH" dirty="0"/>
              <a:t>Creates a PR with the new contract</a:t>
            </a:r>
          </a:p>
          <a:p>
            <a:endParaRPr lang="de-CH" dirty="0"/>
          </a:p>
          <a:p>
            <a:pPr marL="342900" indent="-342900">
              <a:buAutoNum type="arabicParenR" startAt="5"/>
            </a:pPr>
            <a:r>
              <a:rPr lang="de-CH" dirty="0"/>
              <a:t>Collaborates with producer on the new contract PR</a:t>
            </a:r>
          </a:p>
          <a:p>
            <a:endParaRPr lang="de-CH" dirty="0"/>
          </a:p>
          <a:p>
            <a:r>
              <a:rPr lang="de-DE" dirty="0"/>
              <a:t>8)   Uses stubs published by the producer for the integration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182E9-5E13-44A9-9A33-FC60EE3FF2C7}"/>
              </a:ext>
            </a:extLst>
          </p:cNvPr>
          <p:cNvSpPr txBox="1"/>
          <p:nvPr/>
        </p:nvSpPr>
        <p:spPr>
          <a:xfrm>
            <a:off x="5806581" y="1627464"/>
            <a:ext cx="4269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Producer:</a:t>
            </a:r>
          </a:p>
          <a:p>
            <a:endParaRPr lang="de-CH" b="1" dirty="0"/>
          </a:p>
          <a:p>
            <a:pPr marL="342900" indent="-342900">
              <a:buAutoNum type="arabicParenR" startAt="3"/>
            </a:pPr>
            <a:r>
              <a:rPr lang="de-CH" dirty="0"/>
              <a:t>Reviews the PR from the consumer</a:t>
            </a:r>
          </a:p>
          <a:p>
            <a:pPr marL="342900" indent="-342900">
              <a:buAutoNum type="arabicParenR" startAt="3"/>
            </a:pPr>
            <a:endParaRPr lang="de-CH" dirty="0"/>
          </a:p>
          <a:p>
            <a:pPr marL="342900" indent="-342900">
              <a:buAutoNum type="arabicParenR" startAt="4"/>
            </a:pPr>
            <a:r>
              <a:rPr lang="de-CH" dirty="0"/>
              <a:t>Runs build on the new PR contract </a:t>
            </a:r>
            <a:r>
              <a:rPr lang="de-CH" dirty="0">
                <a:highlight>
                  <a:srgbClr val="FF0000"/>
                </a:highlight>
              </a:rPr>
              <a:t>(FAILURE)</a:t>
            </a:r>
          </a:p>
          <a:p>
            <a:endParaRPr lang="de-CH" dirty="0">
              <a:highlight>
                <a:srgbClr val="FF0000"/>
              </a:highlight>
            </a:endParaRPr>
          </a:p>
          <a:p>
            <a:pPr marL="342900" indent="-342900">
              <a:buAutoNum type="arabicParenR" startAt="5"/>
            </a:pPr>
            <a:r>
              <a:rPr lang="de-CH" dirty="0"/>
              <a:t>Collaborates with the consumer on  the new contract PR</a:t>
            </a:r>
          </a:p>
          <a:p>
            <a:endParaRPr lang="de-CH" dirty="0"/>
          </a:p>
          <a:p>
            <a:r>
              <a:rPr lang="de-CH" dirty="0"/>
              <a:t>6)   Run build on the new PR branch </a:t>
            </a:r>
            <a:r>
              <a:rPr lang="de-CH" dirty="0">
                <a:highlight>
                  <a:srgbClr val="00FF00"/>
                </a:highlight>
              </a:rPr>
              <a:t>(SUCCESS)</a:t>
            </a:r>
          </a:p>
          <a:p>
            <a:endParaRPr lang="de-DE" dirty="0"/>
          </a:p>
          <a:p>
            <a:r>
              <a:rPr lang="de-DE" dirty="0"/>
              <a:t>7)  Code and stubs are published in the artifactory (nexues)</a:t>
            </a:r>
          </a:p>
        </p:txBody>
      </p:sp>
    </p:spTree>
    <p:extLst>
      <p:ext uri="{BB962C8B-B14F-4D97-AF65-F5344CB8AC3E}">
        <p14:creationId xmlns:p14="http://schemas.microsoft.com/office/powerpoint/2010/main" val="15642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868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JetBrains Mono</vt:lpstr>
      <vt:lpstr>Tenorite</vt:lpstr>
      <vt:lpstr>Monoline</vt:lpstr>
      <vt:lpstr>Contract based testing</vt:lpstr>
      <vt:lpstr>PROBLEM</vt:lpstr>
      <vt:lpstr>Contract  based 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time!</vt:lpstr>
      <vt:lpstr>AKA platform: Activities for Kids an adults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2024-05-19T15:05:40Z</dcterms:created>
  <dcterms:modified xsi:type="dcterms:W3CDTF">2024-05-20T17:06:57Z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