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A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5" d="100"/>
          <a:sy n="75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74F2-D1CB-431E-B91D-59622A6F8445}" type="datetimeFigureOut">
              <a:rPr lang="zh-CN" altLang="en-US" smtClean="0"/>
              <a:t>2017/11/10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B4CC-8B10-47BE-BEF9-592FA7E113D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944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74F2-D1CB-431E-B91D-59622A6F8445}" type="datetimeFigureOut">
              <a:rPr lang="zh-CN" altLang="en-US" smtClean="0"/>
              <a:t>2017/11/10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B4CC-8B10-47BE-BEF9-592FA7E11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047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74F2-D1CB-431E-B91D-59622A6F8445}" type="datetimeFigureOut">
              <a:rPr lang="zh-CN" altLang="en-US" smtClean="0"/>
              <a:t>2017/11/10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B4CC-8B10-47BE-BEF9-592FA7E11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94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74F2-D1CB-431E-B91D-59622A6F8445}" type="datetimeFigureOut">
              <a:rPr lang="zh-CN" altLang="en-US" smtClean="0"/>
              <a:t>2017/11/10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B4CC-8B10-47BE-BEF9-592FA7E113D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2970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74F2-D1CB-431E-B91D-59622A6F8445}" type="datetimeFigureOut">
              <a:rPr lang="zh-CN" altLang="en-US" smtClean="0"/>
              <a:t>2017/11/10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B4CC-8B10-47BE-BEF9-592FA7E11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207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74F2-D1CB-431E-B91D-59622A6F8445}" type="datetimeFigureOut">
              <a:rPr lang="zh-CN" altLang="en-US" smtClean="0"/>
              <a:t>2017/11/10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B4CC-8B10-47BE-BEF9-592FA7E113D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2307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74F2-D1CB-431E-B91D-59622A6F8445}" type="datetimeFigureOut">
              <a:rPr lang="zh-CN" altLang="en-US" smtClean="0"/>
              <a:t>2017/11/10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B4CC-8B10-47BE-BEF9-592FA7E11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784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74F2-D1CB-431E-B91D-59622A6F8445}" type="datetimeFigureOut">
              <a:rPr lang="zh-CN" altLang="en-US" smtClean="0"/>
              <a:t>2017/11/10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B4CC-8B10-47BE-BEF9-592FA7E11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791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74F2-D1CB-431E-B91D-59622A6F8445}" type="datetimeFigureOut">
              <a:rPr lang="zh-CN" altLang="en-US" smtClean="0"/>
              <a:t>2017/11/10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B4CC-8B10-47BE-BEF9-592FA7E11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95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74F2-D1CB-431E-B91D-59622A6F8445}" type="datetimeFigureOut">
              <a:rPr lang="zh-CN" altLang="en-US" smtClean="0"/>
              <a:t>2017/11/10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B4CC-8B10-47BE-BEF9-592FA7E11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11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74F2-D1CB-431E-B91D-59622A6F8445}" type="datetimeFigureOut">
              <a:rPr lang="zh-CN" altLang="en-US" smtClean="0"/>
              <a:t>2017/11/10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B4CC-8B10-47BE-BEF9-592FA7E11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253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74F2-D1CB-431E-B91D-59622A6F8445}" type="datetimeFigureOut">
              <a:rPr lang="zh-CN" altLang="en-US" smtClean="0"/>
              <a:t>2017/11/10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B4CC-8B10-47BE-BEF9-592FA7E11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961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74F2-D1CB-431E-B91D-59622A6F8445}" type="datetimeFigureOut">
              <a:rPr lang="zh-CN" altLang="en-US" smtClean="0"/>
              <a:t>2017/11/10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B4CC-8B10-47BE-BEF9-592FA7E11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868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74F2-D1CB-431E-B91D-59622A6F8445}" type="datetimeFigureOut">
              <a:rPr lang="zh-CN" altLang="en-US" smtClean="0"/>
              <a:t>2017/11/10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B4CC-8B10-47BE-BEF9-592FA7E11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583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74F2-D1CB-431E-B91D-59622A6F8445}" type="datetimeFigureOut">
              <a:rPr lang="zh-CN" altLang="en-US" smtClean="0"/>
              <a:t>2017/11/10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B4CC-8B10-47BE-BEF9-592FA7E11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371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74F2-D1CB-431E-B91D-59622A6F8445}" type="datetimeFigureOut">
              <a:rPr lang="zh-CN" altLang="en-US" smtClean="0"/>
              <a:t>2017/11/10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B4CC-8B10-47BE-BEF9-592FA7E11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38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74F2-D1CB-431E-B91D-59622A6F8445}" type="datetimeFigureOut">
              <a:rPr lang="zh-CN" altLang="en-US" smtClean="0"/>
              <a:t>2017/11/10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B4CC-8B10-47BE-BEF9-592FA7E11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044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F9D74F2-D1CB-431E-B91D-59622A6F8445}" type="datetimeFigureOut">
              <a:rPr lang="zh-CN" altLang="en-US" smtClean="0"/>
              <a:t>2017/11/10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20EB4CC-8B10-47BE-BEF9-592FA7E11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009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csdn.net/qianwenhong/article/details/41479671" TargetMode="External"/><Relationship Id="rId5" Type="http://schemas.openxmlformats.org/officeDocument/2006/relationships/hyperlink" Target="https://www.zhihu.com/question/35322351/answer/67177044" TargetMode="Externa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369800" cy="721605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从机器学习小白到入门之路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Oscar Mo</a:t>
            </a:r>
            <a:endParaRPr lang="zh-CN" altLang="en-US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471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猜猜需要哪种学习模型？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问题</a:t>
            </a:r>
            <a:r>
              <a:rPr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  <a:r>
              <a:rPr lang="zh-CN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：假设你拿到滴滴汽车所有汽车的里程数和对应的车龄，你想通过汽车的行驶里程数估计出汽车的真实车龄。</a:t>
            </a:r>
            <a:endParaRPr lang="en-US" altLang="zh-CN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zh-CN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问题</a:t>
            </a:r>
            <a:r>
              <a:rPr lang="en-US" altLang="zh-C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2</a:t>
            </a:r>
            <a:r>
              <a:rPr lang="zh-CN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：你拿到很多份窃听某个明星的录音带，但窃听音频有很多噪声，你想把这些噪声去除。</a:t>
            </a:r>
            <a:endParaRPr lang="en-US" altLang="zh-CN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zh-CN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问题</a:t>
            </a:r>
            <a:r>
              <a:rPr lang="en-US" altLang="zh-C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3</a:t>
            </a:r>
            <a:r>
              <a:rPr lang="zh-CN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：你是个手残党，但你想在农药成为最强王者，于是你拿到了现在最强王者的游戏视频，并且准备训练一个</a:t>
            </a:r>
            <a:r>
              <a:rPr lang="en-US" altLang="zh-C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AI</a:t>
            </a:r>
            <a:r>
              <a:rPr lang="zh-CN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帮你成为最强王者。</a:t>
            </a:r>
            <a:endParaRPr lang="en-US" altLang="zh-CN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zh-CN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问题</a:t>
            </a:r>
            <a:r>
              <a:rPr lang="en-US" altLang="zh-C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4</a:t>
            </a:r>
            <a:r>
              <a:rPr lang="zh-CN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：你拿到一个人头的模型，你想你的</a:t>
            </a:r>
            <a:r>
              <a:rPr lang="en-US" altLang="zh-C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AI</a:t>
            </a:r>
            <a:r>
              <a:rPr lang="zh-CN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通过分析这几个人头的模型，并生成类似的模型。</a:t>
            </a:r>
            <a:endParaRPr lang="zh-CN" alt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36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612" y="232832"/>
            <a:ext cx="8534400" cy="1507067"/>
          </a:xfrm>
        </p:spPr>
        <p:txBody>
          <a:bodyPr/>
          <a:lstStyle/>
          <a:p>
            <a:r>
              <a:rPr lang="zh-CN" altLang="en-US" dirty="0" smtClean="0"/>
              <a:t>机器学习举例说明：基于神经网络的监督学习算法讲解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83112" y="-423336"/>
            <a:ext cx="8534400" cy="3615267"/>
          </a:xfrm>
        </p:spPr>
        <p:txBody>
          <a:bodyPr/>
          <a:lstStyle/>
          <a:p>
            <a:r>
              <a:rPr lang="zh-CN" altLang="en-US" dirty="0" smtClean="0"/>
              <a:t>学时：</a:t>
            </a:r>
            <a:r>
              <a:rPr lang="en-US" altLang="zh-CN" dirty="0" smtClean="0"/>
              <a:t>30</a:t>
            </a:r>
            <a:r>
              <a:rPr lang="zh-CN" altLang="en-US" dirty="0" smtClean="0"/>
              <a:t>分钟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739899"/>
            <a:ext cx="9474200" cy="499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9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假设你想知道肿瘤大小、年龄与是否恶性肿瘤的关系。你拿到患者的数据作分析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8284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778" y="274320"/>
            <a:ext cx="6598061" cy="5916972"/>
          </a:xfrm>
          <a:solidFill>
            <a:schemeClr val="tx1"/>
          </a:solidFill>
        </p:spPr>
      </p:pic>
      <p:sp>
        <p:nvSpPr>
          <p:cNvPr id="7" name="文本框 6"/>
          <p:cNvSpPr txBox="1"/>
          <p:nvPr/>
        </p:nvSpPr>
        <p:spPr>
          <a:xfrm>
            <a:off x="814478" y="508000"/>
            <a:ext cx="3797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如题所示：打红叉的是恶性肿瘤病人的数据，圆点的是良性肿瘤病人的数据。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4056" y="1807865"/>
            <a:ext cx="40877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良性肿瘤病人似乎都分布在左下方，而恶性肿瘤病人的分布都在右上方，在两种肿瘤数据之间似乎有个分界线，如果我们知道了分界线，也许我们就能通过患者年龄、肿瘤大小预测患者的肿瘤是否为恶性肿瘤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6680200" y="1651000"/>
            <a:ext cx="3708400" cy="3124200"/>
          </a:xfrm>
          <a:prstGeom prst="line">
            <a:avLst/>
          </a:prstGeom>
          <a:ln w="28575">
            <a:solidFill>
              <a:schemeClr val="bg1">
                <a:alpha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42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70547"/>
            <a:ext cx="12192000" cy="694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14478" y="508000"/>
            <a:ext cx="379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根据高中代数，我们知道如何划线：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5478" y="1000666"/>
            <a:ext cx="3035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y = </a:t>
            </a:r>
            <a:r>
              <a:rPr lang="en-US" altLang="zh-CN" dirty="0" err="1" smtClean="0">
                <a:solidFill>
                  <a:schemeClr val="bg1"/>
                </a:solidFill>
              </a:rPr>
              <a:t>wx</a:t>
            </a:r>
            <a:r>
              <a:rPr lang="en-US" altLang="zh-CN" dirty="0" smtClean="0">
                <a:solidFill>
                  <a:schemeClr val="bg1"/>
                </a:solidFill>
              </a:rPr>
              <a:t> + b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当</a:t>
            </a:r>
            <a:r>
              <a:rPr lang="en-US" altLang="zh-CN" dirty="0" smtClean="0">
                <a:solidFill>
                  <a:schemeClr val="bg1"/>
                </a:solidFill>
              </a:rPr>
              <a:t>w</a:t>
            </a:r>
            <a:r>
              <a:rPr lang="zh-CN" altLang="en-US" dirty="0" smtClean="0">
                <a:solidFill>
                  <a:schemeClr val="bg1"/>
                </a:solidFill>
              </a:rPr>
              <a:t>为</a:t>
            </a: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</a:rPr>
              <a:t>b </a:t>
            </a:r>
            <a:r>
              <a:rPr lang="zh-CN" altLang="en-US" dirty="0" smtClean="0">
                <a:solidFill>
                  <a:schemeClr val="bg1"/>
                </a:solidFill>
              </a:rPr>
              <a:t>为零时，</a:t>
            </a:r>
            <a:r>
              <a:rPr lang="en-US" altLang="zh-CN" dirty="0" smtClean="0">
                <a:solidFill>
                  <a:schemeClr val="bg1"/>
                </a:solidFill>
              </a:rPr>
              <a:t>x=y, </a:t>
            </a:r>
            <a:r>
              <a:rPr lang="zh-CN" altLang="en-US" dirty="0" smtClean="0">
                <a:solidFill>
                  <a:schemeClr val="bg1"/>
                </a:solidFill>
              </a:rPr>
              <a:t>这条线是这样的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6123078" y="1028700"/>
            <a:ext cx="3544860" cy="3969406"/>
          </a:xfrm>
          <a:prstGeom prst="line">
            <a:avLst/>
          </a:prstGeom>
          <a:ln w="28575">
            <a:solidFill>
              <a:schemeClr val="bg1">
                <a:lumMod val="95000"/>
                <a:lumOff val="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096000" y="4114800"/>
            <a:ext cx="88900" cy="0"/>
          </a:xfrm>
          <a:prstGeom prst="line">
            <a:avLst/>
          </a:prstGeom>
          <a:ln w="381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6936497" y="4851400"/>
            <a:ext cx="0" cy="146706"/>
          </a:xfrm>
          <a:prstGeom prst="line">
            <a:avLst/>
          </a:prstGeom>
          <a:ln w="28575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695872" y="39301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585491" y="51023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6140450" y="4114800"/>
            <a:ext cx="796047" cy="0"/>
          </a:xfrm>
          <a:prstGeom prst="line">
            <a:avLst/>
          </a:prstGeom>
          <a:ln w="28575">
            <a:solidFill>
              <a:srgbClr val="FF0000">
                <a:alpha val="6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936497" y="4114800"/>
            <a:ext cx="0" cy="883306"/>
          </a:xfrm>
          <a:prstGeom prst="line">
            <a:avLst/>
          </a:prstGeom>
          <a:ln w="28575">
            <a:solidFill>
              <a:srgbClr val="FF0000">
                <a:alpha val="6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6140450" y="1663700"/>
            <a:ext cx="0" cy="3334406"/>
          </a:xfrm>
          <a:prstGeom prst="straightConnector1">
            <a:avLst/>
          </a:prstGeom>
          <a:ln w="381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6140450" y="4998106"/>
            <a:ext cx="3638550" cy="0"/>
          </a:xfrm>
          <a:prstGeom prst="straightConnector1">
            <a:avLst/>
          </a:prstGeom>
          <a:ln w="381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067747" y="2200995"/>
            <a:ext cx="47844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但这样的直线只能用于线性回归，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没法完成逻辑回归的的任务。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我们需要另外一种数学模型来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描述</a:t>
            </a:r>
            <a:r>
              <a:rPr lang="en-US" altLang="zh-CN" dirty="0" smtClean="0">
                <a:solidFill>
                  <a:schemeClr val="bg1"/>
                </a:solidFill>
              </a:rPr>
              <a:t>(Representation)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分类的情况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我们也通常把用于描述某种现象的数学</a:t>
            </a:r>
            <a:r>
              <a:rPr lang="zh-CN" altLang="en-US" dirty="0">
                <a:solidFill>
                  <a:schemeClr val="bg1"/>
                </a:solidFill>
              </a:rPr>
              <a:t>函数</a:t>
            </a:r>
            <a:r>
              <a:rPr lang="zh-CN" altLang="en-US" dirty="0" smtClean="0">
                <a:solidFill>
                  <a:schemeClr val="bg1"/>
                </a:solidFill>
              </a:rPr>
              <a:t>称为</a:t>
            </a:r>
            <a:r>
              <a:rPr lang="zh-CN" altLang="en-US" b="1" dirty="0" smtClean="0">
                <a:solidFill>
                  <a:schemeClr val="bg1"/>
                </a:solidFill>
              </a:rPr>
              <a:t>假设函数</a:t>
            </a:r>
            <a:r>
              <a:rPr lang="en-US" altLang="zh-CN" dirty="0" smtClean="0">
                <a:solidFill>
                  <a:schemeClr val="bg1"/>
                </a:solidFill>
              </a:rPr>
              <a:t>(Hypotheses Function)</a:t>
            </a:r>
            <a:r>
              <a:rPr lang="zh-CN" altLang="en-US" dirty="0" smtClean="0">
                <a:solidFill>
                  <a:schemeClr val="bg1"/>
                </a:solidFill>
              </a:rPr>
              <a:t>。线性回归的假设函数如下表示：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901270" y="5471676"/>
            <a:ext cx="4279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上面的模型只表示了病人单个特征的情况，但病人的例子表明特征不止一个，而是</a:t>
            </a:r>
            <a:r>
              <a:rPr lang="en-US" altLang="zh-CN" dirty="0" err="1">
                <a:solidFill>
                  <a:schemeClr val="bg1"/>
                </a:solidFill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</a:rPr>
              <a:t>个，所以我们需要把</a:t>
            </a:r>
            <a:r>
              <a:rPr lang="en-US" altLang="zh-CN" dirty="0" smtClean="0">
                <a:solidFill>
                  <a:schemeClr val="bg1"/>
                </a:solidFill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</a:rPr>
              <a:t>个特征都累加起来：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239" y="4915430"/>
            <a:ext cx="2632897" cy="481010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900" y="5575913"/>
            <a:ext cx="4228838" cy="98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91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35" grpId="0"/>
      <p:bldP spid="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94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671841"/>
            <a:ext cx="5715000" cy="3314700"/>
          </a:xfrm>
        </p:spPr>
      </p:pic>
      <p:sp>
        <p:nvSpPr>
          <p:cNvPr id="6" name="文本框 5"/>
          <p:cNvSpPr txBox="1"/>
          <p:nvPr/>
        </p:nvSpPr>
        <p:spPr>
          <a:xfrm>
            <a:off x="415472" y="1894114"/>
            <a:ext cx="4728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Sigmoid </a:t>
            </a:r>
            <a:r>
              <a:rPr lang="zh-CN" altLang="en-US" dirty="0" smtClean="0">
                <a:solidFill>
                  <a:schemeClr val="bg1"/>
                </a:solidFill>
              </a:rPr>
              <a:t>函数是最常用分类模型，它的数学表示如下：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72646" y="5218033"/>
            <a:ext cx="4140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回到我们的例子，因为我们求的是一个分类任务，所以我们可以利用</a:t>
            </a:r>
            <a:r>
              <a:rPr lang="en-US" altLang="zh-CN" dirty="0" smtClean="0">
                <a:solidFill>
                  <a:schemeClr val="bg1"/>
                </a:solidFill>
              </a:rPr>
              <a:t>Sigmoid </a:t>
            </a:r>
            <a:r>
              <a:rPr lang="zh-CN" altLang="en-US" dirty="0" smtClean="0">
                <a:solidFill>
                  <a:schemeClr val="bg1"/>
                </a:solidFill>
              </a:rPr>
              <a:t>的特性，通过判断概率是否大于</a:t>
            </a:r>
            <a:r>
              <a:rPr lang="en-US" altLang="zh-CN" dirty="0" smtClean="0">
                <a:solidFill>
                  <a:schemeClr val="bg1"/>
                </a:solidFill>
              </a:rPr>
              <a:t>0.5</a:t>
            </a:r>
            <a:r>
              <a:rPr lang="zh-CN" altLang="en-US" dirty="0" smtClean="0">
                <a:solidFill>
                  <a:schemeClr val="bg1"/>
                </a:solidFill>
              </a:rPr>
              <a:t>来确定某个数据的分类。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8543109" y="822960"/>
            <a:ext cx="0" cy="3971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45" y="2662702"/>
            <a:ext cx="2436939" cy="977454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76127" y="3788228"/>
            <a:ext cx="1715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从函数图像中很容易观察出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1700" y="3695336"/>
            <a:ext cx="2476500" cy="8953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2600" y="1034697"/>
            <a:ext cx="6074498" cy="414635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11019" y="4794069"/>
            <a:ext cx="3816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Sigmoid</a:t>
            </a:r>
            <a:r>
              <a:rPr lang="zh-CN" altLang="en-US" dirty="0" smtClean="0">
                <a:solidFill>
                  <a:schemeClr val="bg1"/>
                </a:solidFill>
              </a:rPr>
              <a:t>函数的本身，其实是一个概率模型。因为描述一个分类的时候，其实是用概率来衡量的。举例子说。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9421" y="1854463"/>
            <a:ext cx="4286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在生物学领域草履虫密度分布也能使用</a:t>
            </a:r>
            <a:r>
              <a:rPr lang="en-US" altLang="zh-CN" dirty="0" smtClean="0">
                <a:solidFill>
                  <a:schemeClr val="bg1"/>
                </a:solidFill>
              </a:rPr>
              <a:t>Sigmoid</a:t>
            </a:r>
            <a:r>
              <a:rPr lang="zh-CN" altLang="en-US" dirty="0" smtClean="0">
                <a:solidFill>
                  <a:schemeClr val="bg1"/>
                </a:solidFill>
              </a:rPr>
              <a:t>来拟合。如图。但为什么会这样呢？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21731" y="4989256"/>
            <a:ext cx="42864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那是因为，刚</a:t>
            </a:r>
            <a:r>
              <a:rPr lang="zh-CN" altLang="en-US" dirty="0">
                <a:solidFill>
                  <a:schemeClr val="bg1"/>
                </a:solidFill>
              </a:rPr>
              <a:t>开始，种群的数量非常少，繁殖的速度会比较慢。随着数量的增加，繁殖速度越来越快，然后，会因为食物不足，有天敌出现等原因，增速开始下降，最后稳定在一个范围内。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25420" y="3316741"/>
            <a:ext cx="40148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在</a:t>
            </a:r>
            <a:r>
              <a:rPr lang="en-US" altLang="zh-CN" dirty="0" smtClean="0">
                <a:solidFill>
                  <a:schemeClr val="bg1"/>
                </a:solidFill>
              </a:rPr>
              <a:t>【</a:t>
            </a:r>
            <a:r>
              <a:rPr lang="en-US" altLang="zh-CN" dirty="0">
                <a:solidFill>
                  <a:schemeClr val="bg1"/>
                </a:solidFill>
              </a:rPr>
              <a:t>0-5】</a:t>
            </a:r>
            <a:r>
              <a:rPr lang="zh-CN" altLang="en-US" dirty="0">
                <a:solidFill>
                  <a:schemeClr val="bg1"/>
                </a:solidFill>
              </a:rPr>
              <a:t>分钟内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r>
              <a:rPr lang="zh-CN" altLang="en-US" dirty="0">
                <a:solidFill>
                  <a:schemeClr val="bg1"/>
                </a:solidFill>
              </a:rPr>
              <a:t>草履虫相比去其他物种出现的概率小之又小，而在</a:t>
            </a:r>
            <a:r>
              <a:rPr lang="en-US" altLang="zh-CN" dirty="0">
                <a:solidFill>
                  <a:schemeClr val="bg1"/>
                </a:solidFill>
              </a:rPr>
              <a:t>15</a:t>
            </a:r>
            <a:r>
              <a:rPr lang="zh-CN" altLang="en-US" dirty="0">
                <a:solidFill>
                  <a:schemeClr val="bg1"/>
                </a:solidFill>
              </a:rPr>
              <a:t>分钟后，草履虫稳定了自己的状态，那么我们就认为在当前条件下，</a:t>
            </a:r>
            <a:r>
              <a:rPr lang="en-US" altLang="zh-CN" dirty="0">
                <a:solidFill>
                  <a:schemeClr val="bg1"/>
                </a:solidFill>
              </a:rPr>
              <a:t>【</a:t>
            </a:r>
            <a:r>
              <a:rPr lang="zh-CN" altLang="en-US" dirty="0">
                <a:solidFill>
                  <a:schemeClr val="bg1"/>
                </a:solidFill>
              </a:rPr>
              <a:t>草履虫种群</a:t>
            </a:r>
            <a:r>
              <a:rPr lang="en-US" altLang="zh-CN" dirty="0">
                <a:solidFill>
                  <a:schemeClr val="bg1"/>
                </a:solidFill>
              </a:rPr>
              <a:t>】</a:t>
            </a:r>
            <a:r>
              <a:rPr lang="zh-CN" altLang="en-US" dirty="0">
                <a:solidFill>
                  <a:schemeClr val="bg1"/>
                </a:solidFill>
              </a:rPr>
              <a:t>出现的概率为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294155"/>
            <a:ext cx="8534400" cy="1507067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Sigmoid</a:t>
            </a:r>
            <a:r>
              <a:rPr lang="zh-CN" altLang="en-US" dirty="0" smtClean="0">
                <a:solidFill>
                  <a:schemeClr val="bg1"/>
                </a:solidFill>
              </a:rPr>
              <a:t>函数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113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9" grpId="0"/>
      <p:bldP spid="13" grpId="0"/>
      <p:bldP spid="13" grpId="1"/>
      <p:bldP spid="3" grpId="0"/>
      <p:bldP spid="3" grpId="1"/>
      <p:bldP spid="8" grpId="0"/>
      <p:bldP spid="8" grpId="1"/>
      <p:bldP spid="15" grpId="0"/>
      <p:bldP spid="15" grpId="1"/>
      <p:bldP spid="10" grpId="0"/>
      <p:bldP spid="10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94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671841"/>
            <a:ext cx="5715000" cy="3314700"/>
          </a:xfrm>
        </p:spPr>
      </p:pic>
      <p:sp>
        <p:nvSpPr>
          <p:cNvPr id="6" name="文本框 5"/>
          <p:cNvSpPr txBox="1"/>
          <p:nvPr/>
        </p:nvSpPr>
        <p:spPr>
          <a:xfrm>
            <a:off x="679269" y="1894114"/>
            <a:ext cx="4728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我们从之前的例子得到线性回归函数为：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0587" y="3075105"/>
            <a:ext cx="41409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举个例子</a:t>
            </a:r>
            <a:r>
              <a:rPr lang="en-US" altLang="zh-CN" dirty="0" smtClean="0">
                <a:solidFill>
                  <a:schemeClr val="bg1"/>
                </a:solidFill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</a:rPr>
              <a:t>对于肿瘤数据集，假设其中一个特征为肿瘤的尺寸，结果为</a:t>
            </a:r>
            <a:r>
              <a:rPr lang="en-US" altLang="zh-CN" dirty="0" smtClean="0">
                <a:solidFill>
                  <a:schemeClr val="bg1"/>
                </a:solidFill>
              </a:rPr>
              <a:t>{</a:t>
            </a:r>
            <a:r>
              <a:rPr lang="zh-CN" altLang="en-US" dirty="0" smtClean="0">
                <a:solidFill>
                  <a:schemeClr val="bg1"/>
                </a:solidFill>
              </a:rPr>
              <a:t>恶性，良性</a:t>
            </a:r>
            <a:r>
              <a:rPr lang="en-US" altLang="zh-CN" dirty="0" smtClean="0">
                <a:solidFill>
                  <a:schemeClr val="bg1"/>
                </a:solidFill>
              </a:rPr>
              <a:t>}</a:t>
            </a:r>
            <a:r>
              <a:rPr lang="zh-CN" altLang="en-US" dirty="0" smtClean="0">
                <a:solidFill>
                  <a:schemeClr val="bg1"/>
                </a:solidFill>
              </a:rPr>
              <a:t>。我们通常会预测的是给定特种</a:t>
            </a:r>
            <a:r>
              <a:rPr lang="en-US" altLang="zh-CN" dirty="0" smtClean="0">
                <a:solidFill>
                  <a:schemeClr val="bg1"/>
                </a:solidFill>
              </a:rPr>
              <a:t>X</a:t>
            </a:r>
            <a:r>
              <a:rPr lang="zh-CN" altLang="en-US" dirty="0" smtClean="0">
                <a:solidFill>
                  <a:schemeClr val="bg1"/>
                </a:solidFill>
              </a:rPr>
              <a:t>，权重</a:t>
            </a:r>
            <a:r>
              <a:rPr lang="en-US" altLang="zh-CN" dirty="0" smtClean="0">
                <a:solidFill>
                  <a:schemeClr val="bg1"/>
                </a:solidFill>
              </a:rPr>
              <a:t>W</a:t>
            </a:r>
            <a:r>
              <a:rPr lang="zh-CN" altLang="en-US" dirty="0" smtClean="0">
                <a:solidFill>
                  <a:schemeClr val="bg1"/>
                </a:solidFill>
              </a:rPr>
              <a:t>下，</a:t>
            </a:r>
            <a:r>
              <a:rPr lang="en-US" altLang="zh-CN" dirty="0" smtClean="0">
                <a:solidFill>
                  <a:schemeClr val="bg1"/>
                </a:solidFill>
              </a:rPr>
              <a:t>y=1(</a:t>
            </a:r>
            <a:r>
              <a:rPr lang="zh-CN" altLang="en-US" dirty="0" smtClean="0">
                <a:solidFill>
                  <a:schemeClr val="bg1"/>
                </a:solidFill>
              </a:rPr>
              <a:t>恶性肿瘤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</a:rPr>
              <a:t>的概率，可以表示为。</a:t>
            </a:r>
            <a:r>
              <a:rPr lang="en-US" altLang="zh-CN" dirty="0" smtClean="0">
                <a:solidFill>
                  <a:schemeClr val="bg1"/>
                </a:solidFill>
              </a:rPr>
              <a:t>z(x)=p(y=1|x; w)</a:t>
            </a:r>
            <a:r>
              <a:rPr lang="zh-CN" altLang="en-US" dirty="0" smtClean="0">
                <a:solidFill>
                  <a:schemeClr val="bg1"/>
                </a:solidFill>
              </a:rPr>
              <a:t>；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可是在已知</a:t>
            </a:r>
            <a:r>
              <a:rPr lang="en-US" altLang="zh-CN" dirty="0" smtClean="0">
                <a:solidFill>
                  <a:schemeClr val="bg1"/>
                </a:solidFill>
              </a:rPr>
              <a:t>Y</a:t>
            </a:r>
            <a:r>
              <a:rPr lang="zh-CN" altLang="en-US" dirty="0" smtClean="0">
                <a:solidFill>
                  <a:schemeClr val="bg1"/>
                </a:solidFill>
              </a:rPr>
              <a:t>的分布的情况下，我们反过来要学习</a:t>
            </a:r>
            <a:r>
              <a:rPr lang="en-US" altLang="zh-CN" dirty="0" smtClean="0">
                <a:solidFill>
                  <a:schemeClr val="bg1"/>
                </a:solidFill>
              </a:rPr>
              <a:t>W</a:t>
            </a:r>
            <a:r>
              <a:rPr lang="zh-CN" altLang="en-US" dirty="0" smtClean="0">
                <a:solidFill>
                  <a:schemeClr val="bg1"/>
                </a:solidFill>
              </a:rPr>
              <a:t>正确的值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464" y="781685"/>
            <a:ext cx="5702527" cy="548516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96" y="5851903"/>
            <a:ext cx="3892434" cy="8827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64896" y="5940575"/>
            <a:ext cx="7181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有兴趣</a:t>
            </a:r>
            <a:r>
              <a:rPr lang="en-US" altLang="zh-CN" dirty="0" smtClean="0">
                <a:solidFill>
                  <a:schemeClr val="bg1"/>
                </a:solidFill>
              </a:rPr>
              <a:t>SIGMOID</a:t>
            </a:r>
            <a:r>
              <a:rPr lang="zh-CN" altLang="en-US" dirty="0" smtClean="0">
                <a:solidFill>
                  <a:schemeClr val="bg1"/>
                </a:solidFill>
              </a:rPr>
              <a:t>函数更多细节的同学可以看一下</a:t>
            </a:r>
            <a:r>
              <a:rPr lang="en-US" altLang="zh-CN" dirty="0" smtClean="0">
                <a:solidFill>
                  <a:schemeClr val="bg1"/>
                </a:solidFill>
              </a:rPr>
              <a:t>Sigmoid</a:t>
            </a:r>
            <a:r>
              <a:rPr lang="zh-CN" altLang="en-US" dirty="0" smtClean="0">
                <a:solidFill>
                  <a:schemeClr val="bg1"/>
                </a:solidFill>
              </a:rPr>
              <a:t>的推导过程：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  <a:hlinkClick r:id="rId5"/>
              </a:rPr>
              <a:t>https://www.zhihu.com/question/35322351/answer/67177044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  <a:hlinkClick r:id="rId6"/>
              </a:rPr>
              <a:t>http://blog.csdn.net/qianwenhong/article/details/41479671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58225" y="2506412"/>
            <a:ext cx="143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z</a:t>
            </a:r>
            <a:r>
              <a:rPr lang="en-US" altLang="zh-CN" dirty="0" smtClean="0">
                <a:solidFill>
                  <a:schemeClr val="bg1"/>
                </a:solidFill>
              </a:rPr>
              <a:t>(x) = 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2613" y="2314665"/>
            <a:ext cx="2947581" cy="665162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8098971" y="214755"/>
            <a:ext cx="4093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所谓决策边界就是能够把样本正确分类的一条边界</a:t>
            </a:r>
            <a:r>
              <a:rPr lang="en-US" altLang="zh-CN" dirty="0" smtClean="0">
                <a:solidFill>
                  <a:schemeClr val="bg1"/>
                </a:solidFill>
              </a:rPr>
              <a:t>(decision boundary)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00587" y="5104978"/>
            <a:ext cx="4774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根据最大熵</a:t>
            </a:r>
            <a:r>
              <a:rPr lang="en-US" altLang="zh-CN" dirty="0" smtClean="0">
                <a:solidFill>
                  <a:schemeClr val="bg1"/>
                </a:solidFill>
              </a:rPr>
              <a:t>(Maximum entropy)</a:t>
            </a:r>
            <a:r>
              <a:rPr lang="zh-CN" altLang="en-US" dirty="0" smtClean="0">
                <a:solidFill>
                  <a:schemeClr val="bg1"/>
                </a:solidFill>
              </a:rPr>
              <a:t>的性质代入到</a:t>
            </a:r>
            <a:r>
              <a:rPr lang="en-US" altLang="zh-CN" dirty="0" smtClean="0">
                <a:solidFill>
                  <a:schemeClr val="bg1"/>
                </a:solidFill>
              </a:rPr>
              <a:t>Sigmoid</a:t>
            </a:r>
            <a:r>
              <a:rPr lang="zh-CN" altLang="en-US" dirty="0" smtClean="0">
                <a:solidFill>
                  <a:schemeClr val="bg1"/>
                </a:solidFill>
              </a:rPr>
              <a:t>函数，得到：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3512" y="282964"/>
            <a:ext cx="9304975" cy="1507067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逻辑斯谛回归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en-US" altLang="zh-CN" b="1" dirty="0" smtClean="0">
                <a:solidFill>
                  <a:schemeClr val="bg1"/>
                </a:solidFill>
              </a:rPr>
              <a:t>logistic regression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</a:rPr>
              <a:t>函数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26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  <p:bldP spid="23" grpId="0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5684" y="1089779"/>
            <a:ext cx="8534400" cy="361526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给定一组病人数据，</a:t>
            </a:r>
            <a:r>
              <a:rPr lang="zh-CN" altLang="en-US" sz="2400" dirty="0">
                <a:solidFill>
                  <a:schemeClr val="tx1"/>
                </a:solidFill>
              </a:rPr>
              <a:t>第一</a:t>
            </a:r>
            <a:r>
              <a:rPr lang="zh-CN" altLang="en-US" sz="2400" dirty="0" smtClean="0">
                <a:solidFill>
                  <a:schemeClr val="tx1"/>
                </a:solidFill>
              </a:rPr>
              <a:t>个病人</a:t>
            </a:r>
            <a:r>
              <a:rPr lang="en-US" altLang="zh-CN" sz="2400" dirty="0" smtClean="0">
                <a:solidFill>
                  <a:schemeClr val="tx1"/>
                </a:solidFill>
              </a:rPr>
              <a:t>p1</a:t>
            </a:r>
            <a:r>
              <a:rPr lang="zh-CN" altLang="en-US" sz="2400" dirty="0" smtClean="0">
                <a:solidFill>
                  <a:schemeClr val="tx1"/>
                </a:solidFill>
              </a:rPr>
              <a:t>的肿瘤大小是</a:t>
            </a:r>
            <a:r>
              <a:rPr lang="en-US" altLang="zh-CN" sz="2400" dirty="0" smtClean="0">
                <a:solidFill>
                  <a:schemeClr val="tx1"/>
                </a:solidFill>
              </a:rPr>
              <a:t>0.2cm</a:t>
            </a:r>
            <a:r>
              <a:rPr lang="zh-CN" altLang="en-US" sz="2400" dirty="0" smtClean="0">
                <a:solidFill>
                  <a:schemeClr val="tx1"/>
                </a:solidFill>
              </a:rPr>
              <a:t>，年龄是</a:t>
            </a:r>
            <a:r>
              <a:rPr lang="en-US" altLang="zh-CN" sz="2400" dirty="0" smtClean="0">
                <a:solidFill>
                  <a:schemeClr val="tx1"/>
                </a:solidFill>
              </a:rPr>
              <a:t>57</a:t>
            </a:r>
            <a:r>
              <a:rPr lang="zh-CN" altLang="en-US" sz="2400" dirty="0" smtClean="0">
                <a:solidFill>
                  <a:schemeClr val="tx1"/>
                </a:solidFill>
              </a:rPr>
              <a:t>，第二个病人</a:t>
            </a:r>
            <a:r>
              <a:rPr lang="en-US" altLang="zh-CN" sz="2400" dirty="0" smtClean="0">
                <a:solidFill>
                  <a:schemeClr val="tx1"/>
                </a:solidFill>
              </a:rPr>
              <a:t>p2</a:t>
            </a:r>
            <a:r>
              <a:rPr lang="zh-CN" altLang="en-US" sz="2400" dirty="0" smtClean="0">
                <a:solidFill>
                  <a:schemeClr val="tx1"/>
                </a:solidFill>
              </a:rPr>
              <a:t>的肿瘤大小是</a:t>
            </a:r>
            <a:r>
              <a:rPr lang="en-US" altLang="zh-CN" sz="2400" dirty="0" smtClean="0">
                <a:solidFill>
                  <a:schemeClr val="tx1"/>
                </a:solidFill>
              </a:rPr>
              <a:t>0.7cm</a:t>
            </a:r>
            <a:r>
              <a:rPr lang="zh-CN" altLang="en-US" sz="2400" dirty="0" smtClean="0">
                <a:solidFill>
                  <a:schemeClr val="tx1"/>
                </a:solidFill>
              </a:rPr>
              <a:t>，年龄是</a:t>
            </a:r>
            <a:r>
              <a:rPr lang="en-US" altLang="zh-CN" sz="2400" dirty="0" smtClean="0">
                <a:solidFill>
                  <a:schemeClr val="tx1"/>
                </a:solidFill>
              </a:rPr>
              <a:t>38</a:t>
            </a:r>
            <a:r>
              <a:rPr lang="zh-CN" altLang="en-US" sz="2400" dirty="0" smtClean="0">
                <a:solidFill>
                  <a:schemeClr val="tx1"/>
                </a:solidFill>
              </a:rPr>
              <a:t>，第三个病人</a:t>
            </a:r>
            <a:r>
              <a:rPr lang="en-US" altLang="zh-CN" sz="2400" dirty="0" smtClean="0">
                <a:solidFill>
                  <a:schemeClr val="tx1"/>
                </a:solidFill>
              </a:rPr>
              <a:t>p3</a:t>
            </a:r>
            <a:r>
              <a:rPr lang="zh-CN" altLang="en-US" sz="2400" dirty="0" smtClean="0">
                <a:solidFill>
                  <a:schemeClr val="tx1"/>
                </a:solidFill>
              </a:rPr>
              <a:t>的肿瘤大小是</a:t>
            </a:r>
            <a:r>
              <a:rPr lang="en-US" altLang="zh-CN" sz="2400" dirty="0" smtClean="0">
                <a:solidFill>
                  <a:schemeClr val="tx1"/>
                </a:solidFill>
              </a:rPr>
              <a:t>0.9cm</a:t>
            </a:r>
            <a:r>
              <a:rPr lang="zh-CN" altLang="en-US" sz="2400" dirty="0" smtClean="0">
                <a:solidFill>
                  <a:schemeClr val="tx1"/>
                </a:solidFill>
              </a:rPr>
              <a:t>，年龄是</a:t>
            </a:r>
            <a:r>
              <a:rPr lang="en-US" altLang="zh-CN" sz="2400" dirty="0" smtClean="0">
                <a:solidFill>
                  <a:schemeClr val="tx1"/>
                </a:solidFill>
              </a:rPr>
              <a:t>66</a:t>
            </a:r>
            <a:r>
              <a:rPr lang="zh-CN" altLang="en-US" sz="2400" dirty="0" smtClean="0">
                <a:solidFill>
                  <a:schemeClr val="tx1"/>
                </a:solidFill>
              </a:rPr>
              <a:t>。假设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w0</a:t>
            </a:r>
            <a:r>
              <a:rPr lang="zh-CN" altLang="en-US" sz="2400" dirty="0" smtClean="0">
                <a:solidFill>
                  <a:schemeClr val="tx1"/>
                </a:solidFill>
              </a:rPr>
              <a:t> 为</a:t>
            </a:r>
            <a:r>
              <a:rPr lang="en-US" altLang="zh-CN" sz="2400" dirty="0" smtClean="0">
                <a:solidFill>
                  <a:schemeClr val="tx1"/>
                </a:solidFill>
              </a:rPr>
              <a:t>-1</a:t>
            </a:r>
            <a:r>
              <a:rPr lang="zh-CN" altLang="en-US" sz="2400" dirty="0" smtClean="0">
                <a:solidFill>
                  <a:schemeClr val="tx1"/>
                </a:solidFill>
              </a:rPr>
              <a:t>， 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w1</a:t>
            </a:r>
            <a:r>
              <a:rPr lang="zh-CN" altLang="en-US" sz="2400" dirty="0" smtClean="0">
                <a:solidFill>
                  <a:schemeClr val="tx1"/>
                </a:solidFill>
              </a:rPr>
              <a:t>  是</a:t>
            </a:r>
            <a:r>
              <a:rPr lang="en-US" altLang="zh-CN" sz="2400" dirty="0">
                <a:solidFill>
                  <a:schemeClr val="tx1"/>
                </a:solidFill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</a:rPr>
              <a:t>， 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w2</a:t>
            </a:r>
            <a:r>
              <a:rPr lang="zh-CN" altLang="en-US" sz="2400" dirty="0" smtClean="0">
                <a:solidFill>
                  <a:schemeClr val="tx1"/>
                </a:solidFill>
              </a:rPr>
              <a:t>  是</a:t>
            </a:r>
            <a:r>
              <a:rPr lang="en-US" altLang="zh-CN" sz="2400" dirty="0" smtClean="0">
                <a:solidFill>
                  <a:schemeClr val="tx1"/>
                </a:solidFill>
              </a:rPr>
              <a:t>0.01</a:t>
            </a:r>
            <a:r>
              <a:rPr lang="zh-CN" altLang="en-US" sz="2400" dirty="0" smtClean="0">
                <a:solidFill>
                  <a:schemeClr val="tx1"/>
                </a:solidFill>
              </a:rPr>
              <a:t>，</a:t>
            </a:r>
            <a:r>
              <a:rPr lang="zh-CN" altLang="en-US" sz="2400" dirty="0">
                <a:solidFill>
                  <a:schemeClr val="tx1"/>
                </a:solidFill>
              </a:rPr>
              <a:t>肿瘤大小</a:t>
            </a:r>
            <a:r>
              <a:rPr lang="zh-CN" altLang="en-US" sz="2400" dirty="0" smtClean="0">
                <a:solidFill>
                  <a:schemeClr val="tx1"/>
                </a:solidFill>
              </a:rPr>
              <a:t>是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x1</a:t>
            </a:r>
            <a:r>
              <a:rPr lang="zh-CN" altLang="en-US" sz="2400" dirty="0" smtClean="0">
                <a:solidFill>
                  <a:schemeClr val="tx1"/>
                </a:solidFill>
              </a:rPr>
              <a:t>， 年龄是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x2</a:t>
            </a:r>
            <a:r>
              <a:rPr lang="zh-CN" altLang="en-US" sz="2400" dirty="0" smtClean="0">
                <a:solidFill>
                  <a:schemeClr val="tx1"/>
                </a:solidFill>
              </a:rPr>
              <a:t>，求三组数据的</a:t>
            </a:r>
            <a:r>
              <a:rPr lang="en-US" altLang="zh-CN" sz="2400" dirty="0" smtClean="0">
                <a:solidFill>
                  <a:schemeClr val="tx1"/>
                </a:solidFill>
              </a:rPr>
              <a:t>h(x)</a:t>
            </a:r>
            <a:r>
              <a:rPr lang="zh-CN" altLang="en-US" sz="2400" dirty="0" smtClean="0">
                <a:solidFill>
                  <a:schemeClr val="tx1"/>
                </a:solidFill>
              </a:rPr>
              <a:t>：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603" y="3328607"/>
            <a:ext cx="5652561" cy="791029"/>
          </a:xfrm>
          <a:prstGeom prst="rect">
            <a:avLst/>
          </a:prstGeom>
        </p:spPr>
      </p:pic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116907"/>
              </p:ext>
            </p:extLst>
          </p:nvPr>
        </p:nvGraphicFramePr>
        <p:xfrm>
          <a:off x="4276272" y="5422899"/>
          <a:ext cx="2895600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049"/>
                <a:gridCol w="773851"/>
                <a:gridCol w="685049"/>
                <a:gridCol w="751651"/>
              </a:tblGrid>
              <a:tr h="285750">
                <a:tc>
                  <a:txBody>
                    <a:bodyPr/>
                    <a:lstStyle/>
                    <a:p>
                      <a:pPr algn="l" fontAlgn="ctr"/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病人</a:t>
                      </a:r>
                      <a:r>
                        <a:rPr lang="en-US" altLang="zh-CN" sz="1800" u="none" strike="noStrike">
                          <a:effectLst/>
                        </a:rPr>
                        <a:t>1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</a:rPr>
                        <a:t>病人</a:t>
                      </a:r>
                      <a:r>
                        <a:rPr lang="en-US" altLang="zh-CN" sz="1800" u="none" strike="noStrike" dirty="0">
                          <a:effectLst/>
                        </a:rPr>
                        <a:t>2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病人</a:t>
                      </a:r>
                      <a:r>
                        <a:rPr lang="en-US" altLang="zh-CN" sz="1800" u="none" strike="noStrike">
                          <a:effectLst/>
                        </a:rPr>
                        <a:t>3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h(x)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>
                          <a:effectLst/>
                        </a:rPr>
                        <a:t>-0.03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>
                          <a:effectLst/>
                        </a:rPr>
                        <a:t>0.77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>
                          <a:effectLst/>
                        </a:rPr>
                        <a:t>1.46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34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46906" y="2850913"/>
            <a:ext cx="3898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而通过之前的设定的</a:t>
            </a:r>
            <a:r>
              <a:rPr lang="en-US" altLang="zh-CN" dirty="0" smtClean="0"/>
              <a:t>W</a:t>
            </a:r>
            <a:r>
              <a:rPr lang="zh-CN" altLang="en-US" dirty="0" smtClean="0"/>
              <a:t>得到的</a:t>
            </a:r>
            <a:r>
              <a:rPr lang="en-US" altLang="zh-CN" dirty="0" smtClean="0"/>
              <a:t>sigmoid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g(x)</a:t>
            </a:r>
            <a:r>
              <a:rPr lang="zh-CN" altLang="en-US" dirty="0" smtClean="0"/>
              <a:t>的值分别为：</a:t>
            </a:r>
            <a:r>
              <a:rPr lang="en-US" altLang="zh-CN" dirty="0" smtClean="0"/>
              <a:t>g(x_p1)=0.493, g(x_p2)=0.684, g(x_p3)=0.812</a:t>
            </a:r>
            <a:r>
              <a:rPr lang="zh-CN" altLang="en-US" dirty="0" smtClean="0"/>
              <a:t>；根据样本数据，</a:t>
            </a:r>
            <a:r>
              <a:rPr lang="en-US" altLang="zh-CN" dirty="0" smtClean="0"/>
              <a:t>g(p1)</a:t>
            </a:r>
            <a:r>
              <a:rPr lang="zh-CN" altLang="en-US" dirty="0" smtClean="0"/>
              <a:t>的真实的值是</a:t>
            </a:r>
            <a:r>
              <a:rPr lang="en-US" altLang="zh-CN" dirty="0" smtClean="0"/>
              <a:t>0--g(p1)</a:t>
            </a:r>
            <a:r>
              <a:rPr lang="zh-CN" altLang="en-US" dirty="0" smtClean="0"/>
              <a:t>*</a:t>
            </a:r>
            <a:r>
              <a:rPr lang="en-US" altLang="zh-CN" dirty="0" smtClean="0"/>
              <a:t>=0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g(p2)</a:t>
            </a:r>
            <a:r>
              <a:rPr lang="zh-CN" altLang="en-US" dirty="0" smtClean="0"/>
              <a:t>*也是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g(p3)</a:t>
            </a:r>
            <a:r>
              <a:rPr lang="zh-CN" altLang="en-US" dirty="0" smtClean="0"/>
              <a:t>*是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，跟当前输出的值是有误差的。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2" y="513804"/>
            <a:ext cx="7056437" cy="3973528"/>
          </a:xfrm>
          <a:prstGeom prst="rect">
            <a:avLst/>
          </a:prstGeom>
        </p:spPr>
      </p:pic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012790"/>
              </p:ext>
            </p:extLst>
          </p:nvPr>
        </p:nvGraphicFramePr>
        <p:xfrm>
          <a:off x="684212" y="5080844"/>
          <a:ext cx="3746500" cy="10312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6357"/>
                <a:gridCol w="1001255"/>
                <a:gridCol w="886357"/>
                <a:gridCol w="972531"/>
              </a:tblGrid>
              <a:tr h="463551">
                <a:tc>
                  <a:txBody>
                    <a:bodyPr/>
                    <a:lstStyle/>
                    <a:p>
                      <a:pPr algn="ctr" fontAlgn="ctr"/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病人</a:t>
                      </a:r>
                      <a:r>
                        <a:rPr lang="en-US" altLang="zh-CN" sz="1800" u="none" strike="noStrike" dirty="0">
                          <a:effectLst/>
                        </a:rPr>
                        <a:t>1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病人</a:t>
                      </a:r>
                      <a:r>
                        <a:rPr lang="en-US" altLang="zh-CN" sz="1800" u="none" strike="noStrike" dirty="0">
                          <a:effectLst/>
                        </a:rPr>
                        <a:t>2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病人</a:t>
                      </a:r>
                      <a:r>
                        <a:rPr lang="en-US" altLang="zh-CN" sz="1800" u="none" strike="noStrike">
                          <a:effectLst/>
                        </a:rPr>
                        <a:t>3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317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h(x)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-0.03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0.77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1.46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31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g(x)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 smtClean="0"/>
                        <a:t>0.493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 smtClean="0"/>
                        <a:t>0.684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 smtClean="0"/>
                        <a:t>0.812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684212" y="280463"/>
            <a:ext cx="3455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我们先看下</a:t>
            </a:r>
            <a:r>
              <a:rPr lang="en-US" altLang="zh-CN" dirty="0"/>
              <a:t>g(p1)</a:t>
            </a:r>
            <a:r>
              <a:rPr lang="zh-CN" altLang="en-US" dirty="0" smtClean="0"/>
              <a:t>病人采样的真实的值</a:t>
            </a:r>
            <a:r>
              <a:rPr lang="en-US" altLang="zh-CN" dirty="0" smtClean="0"/>
              <a:t>(Label value)</a:t>
            </a:r>
            <a:r>
              <a:rPr lang="zh-CN" altLang="en-US" dirty="0" smtClean="0"/>
              <a:t>是什么情况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84212" y="1288689"/>
            <a:ext cx="34559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根据右图，我们得到</a:t>
            </a:r>
            <a:r>
              <a:rPr lang="en-US" altLang="zh-CN" dirty="0" smtClean="0"/>
              <a:t>g(p1)*</a:t>
            </a:r>
            <a:r>
              <a:rPr lang="zh-CN" altLang="en-US" dirty="0" smtClean="0"/>
              <a:t>，也就是病人</a:t>
            </a:r>
            <a:r>
              <a:rPr lang="en-US" altLang="zh-CN" dirty="0" smtClean="0"/>
              <a:t>1</a:t>
            </a:r>
            <a:r>
              <a:rPr lang="zh-CN" altLang="en-US" dirty="0" smtClean="0"/>
              <a:t>真实的值是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，因为我们现在求的是病人的肿瘤为恶性的概率，所以病人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的值</a:t>
            </a:r>
            <a:r>
              <a:rPr lang="en-US" altLang="zh-CN" dirty="0" smtClean="0"/>
              <a:t>g(p2)*</a:t>
            </a:r>
            <a:r>
              <a:rPr lang="zh-CN" altLang="en-US" dirty="0" smtClean="0"/>
              <a:t>也是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g(p3)*</a:t>
            </a:r>
            <a:r>
              <a:rPr lang="zh-CN" altLang="en-US" dirty="0" smtClean="0"/>
              <a:t>很不幸地为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236" y="0"/>
            <a:ext cx="5792788" cy="616741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3236" y="85484"/>
            <a:ext cx="5792788" cy="599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8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94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312" y="169332"/>
            <a:ext cx="8534400" cy="1507067"/>
          </a:xfrm>
        </p:spPr>
        <p:txBody>
          <a:bodyPr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误差函数 </a:t>
            </a:r>
            <a:r>
              <a:rPr lang="en-US" altLang="zh-CN" dirty="0" smtClean="0">
                <a:solidFill>
                  <a:schemeClr val="bg1"/>
                </a:solidFill>
              </a:rPr>
              <a:t>(Cost Function)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85912" y="1358900"/>
            <a:ext cx="8534400" cy="3615267"/>
          </a:xfrm>
        </p:spPr>
        <p:txBody>
          <a:bodyPr/>
          <a:lstStyle/>
          <a:p>
            <a:r>
              <a:rPr lang="zh-CN" altLang="en-US" dirty="0" smtClean="0"/>
              <a:t>既然初始的估计不可避免的会跟样本标签的值出现误差，所以我们需要一个衡量误差的方法，并且最根据误差找到优化的方法。</a:t>
            </a:r>
            <a:endParaRPr lang="en-US" altLang="zh-CN" dirty="0" smtClean="0"/>
          </a:p>
          <a:p>
            <a:r>
              <a:rPr lang="zh-CN" altLang="en-US" dirty="0" smtClean="0"/>
              <a:t>我们先说如何衡量误差。</a:t>
            </a:r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2019300" y="4651001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误差函数也叫做成本函数，有时也会叫损失函数。在</a:t>
            </a:r>
            <a:r>
              <a:rPr lang="zh-CN" altLang="en-US" dirty="0">
                <a:solidFill>
                  <a:schemeClr val="bg1"/>
                </a:solidFill>
              </a:rPr>
              <a:t>机器学习</a:t>
            </a:r>
            <a:r>
              <a:rPr lang="zh-CN" altLang="en-US" dirty="0" smtClean="0">
                <a:solidFill>
                  <a:schemeClr val="bg1"/>
                </a:solidFill>
              </a:rPr>
              <a:t>中，每</a:t>
            </a:r>
            <a:r>
              <a:rPr lang="zh-CN" altLang="en-US" dirty="0">
                <a:solidFill>
                  <a:schemeClr val="bg1"/>
                </a:solidFill>
              </a:rPr>
              <a:t>一</a:t>
            </a:r>
            <a:r>
              <a:rPr lang="zh-CN" altLang="en-US" dirty="0" smtClean="0">
                <a:solidFill>
                  <a:schemeClr val="bg1"/>
                </a:solidFill>
              </a:rPr>
              <a:t>种误差函数算法都</a:t>
            </a:r>
            <a:r>
              <a:rPr lang="zh-CN" altLang="en-US" dirty="0">
                <a:solidFill>
                  <a:schemeClr val="bg1"/>
                </a:solidFill>
              </a:rPr>
              <a:t>很重要，因为训练模型的过程就是优化代价函数的过程</a:t>
            </a:r>
          </a:p>
        </p:txBody>
      </p:sp>
    </p:spTree>
    <p:extLst>
      <p:ext uri="{BB962C8B-B14F-4D97-AF65-F5344CB8AC3E}">
        <p14:creationId xmlns:p14="http://schemas.microsoft.com/office/powerpoint/2010/main" val="118928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4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72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94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4212" y="207432"/>
            <a:ext cx="8534400" cy="1507067"/>
          </a:xfrm>
        </p:spPr>
        <p:txBody>
          <a:bodyPr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线性回归的损失函数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41400" y="1714499"/>
            <a:ext cx="464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以线性函数为例，线性回归的损失函数实际利用了“最小二乘法”的思想，即</a:t>
            </a:r>
            <a:r>
              <a:rPr lang="zh-CN" altLang="en-US" dirty="0">
                <a:solidFill>
                  <a:schemeClr val="bg1"/>
                </a:solidFill>
              </a:rPr>
              <a:t>用平方来度量观测点与估计点的距离</a:t>
            </a:r>
            <a:r>
              <a:rPr lang="zh-CN" altLang="en-US" dirty="0" smtClean="0">
                <a:solidFill>
                  <a:schemeClr val="bg1"/>
                </a:solidFill>
              </a:rPr>
              <a:t>（误差）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862" y="3302462"/>
            <a:ext cx="1619476" cy="5715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519" y="3874042"/>
            <a:ext cx="2676161" cy="124966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557519" y="2832006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单个样本的误差表达式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45200" y="1905000"/>
            <a:ext cx="5016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对于多个样本，只要把所有误差的平均数，就能得到最终误差，但是，为了方便后面能够通过求偏导数来优化，还需要乘以</a:t>
            </a:r>
            <a:r>
              <a:rPr lang="en-US" altLang="zh-CN" dirty="0" smtClean="0">
                <a:solidFill>
                  <a:schemeClr val="bg1"/>
                </a:solidFill>
              </a:rPr>
              <a:t>0.5.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最终的损失函数表达如下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199" y="3760727"/>
            <a:ext cx="5811838" cy="13695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823" y="1449591"/>
            <a:ext cx="5379554" cy="427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32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94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0"/>
            <a:ext cx="8534400" cy="1507067"/>
          </a:xfrm>
        </p:spPr>
        <p:txBody>
          <a:bodyPr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逻辑斯谛回归的误差函数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87400" y="1507067"/>
            <a:ext cx="657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logistic </a:t>
            </a:r>
            <a:r>
              <a:rPr lang="en-US" altLang="zh-CN" dirty="0" smtClean="0">
                <a:solidFill>
                  <a:schemeClr val="bg1"/>
                </a:solidFill>
              </a:rPr>
              <a:t>regression</a:t>
            </a:r>
            <a:r>
              <a:rPr lang="zh-CN" altLang="en-US" dirty="0" smtClean="0">
                <a:solidFill>
                  <a:schemeClr val="bg1"/>
                </a:solidFill>
              </a:rPr>
              <a:t>的最常用误差函数是交叉熵函数。其中，对于样本数据来说，样本的标签可以理解为真实分布，而假设函数输出的可以理解为期望分布。如果衡量真实分布和期望分布的误差，则可以表达为：期望分布不一定</a:t>
            </a:r>
            <a:r>
              <a:rPr lang="zh-CN" altLang="en-US" dirty="0">
                <a:solidFill>
                  <a:schemeClr val="bg1"/>
                </a:solidFill>
              </a:rPr>
              <a:t>完美时（由于对概率分布的估计不一定正确</a:t>
            </a:r>
            <a:r>
              <a:rPr lang="zh-CN" altLang="en-US" dirty="0" smtClean="0">
                <a:solidFill>
                  <a:schemeClr val="bg1"/>
                </a:solidFill>
              </a:rPr>
              <a:t>），平均编码长度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zh-CN" altLang="en-US" dirty="0">
                <a:solidFill>
                  <a:schemeClr val="bg1"/>
                </a:solidFill>
              </a:rPr>
              <a:t>代表了</a:t>
            </a:r>
            <a:r>
              <a:rPr lang="zh-CN" altLang="en-US" dirty="0" smtClean="0">
                <a:solidFill>
                  <a:schemeClr val="bg1"/>
                </a:solidFill>
              </a:rPr>
              <a:t>对变量</a:t>
            </a:r>
            <a:r>
              <a:rPr lang="zh-CN" altLang="en-US" dirty="0">
                <a:solidFill>
                  <a:schemeClr val="bg1"/>
                </a:solidFill>
              </a:rPr>
              <a:t>的平均不确定度的度量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</a:rPr>
              <a:t>是</a:t>
            </a:r>
            <a:r>
              <a:rPr lang="zh-CN" altLang="en-US" dirty="0">
                <a:solidFill>
                  <a:schemeClr val="bg1"/>
                </a:solidFill>
              </a:rPr>
              <a:t>多少。</a:t>
            </a:r>
            <a:r>
              <a:rPr lang="zh-CN" altLang="en-US" dirty="0" smtClean="0">
                <a:solidFill>
                  <a:schemeClr val="bg1"/>
                </a:solidFill>
              </a:rPr>
              <a:t>可以利用两者间的交叉熵。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799" y="4553479"/>
            <a:ext cx="5083085" cy="11013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06499" y="3749840"/>
            <a:ext cx="453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所以分类问题里面，单个样本</a:t>
            </a:r>
            <a:r>
              <a:rPr lang="zh-CN" altLang="en-US" dirty="0" smtClean="0">
                <a:solidFill>
                  <a:schemeClr val="bg1"/>
                </a:solidFill>
              </a:rPr>
              <a:t>的偏差是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473449" y="1539679"/>
            <a:ext cx="6362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由于</a:t>
            </a:r>
            <a:r>
              <a:rPr lang="en-US" altLang="zh-CN" dirty="0">
                <a:solidFill>
                  <a:schemeClr val="bg1"/>
                </a:solidFill>
              </a:rPr>
              <a:t>P (</a:t>
            </a:r>
            <a:r>
              <a:rPr lang="en-US" altLang="zh-CN" dirty="0" smtClean="0">
                <a:solidFill>
                  <a:schemeClr val="bg1"/>
                </a:solidFill>
              </a:rPr>
              <a:t>y=0|x, w) </a:t>
            </a:r>
            <a:r>
              <a:rPr lang="en-US" altLang="zh-CN" dirty="0">
                <a:solidFill>
                  <a:schemeClr val="bg1"/>
                </a:solidFill>
              </a:rPr>
              <a:t>+ </a:t>
            </a:r>
            <a:r>
              <a:rPr lang="en-US" altLang="zh-CN" dirty="0" smtClean="0">
                <a:solidFill>
                  <a:schemeClr val="bg1"/>
                </a:solidFill>
              </a:rPr>
              <a:t>P(y=1|x w) </a:t>
            </a:r>
            <a:r>
              <a:rPr lang="en-US" altLang="zh-CN" dirty="0">
                <a:solidFill>
                  <a:schemeClr val="bg1"/>
                </a:solidFill>
              </a:rPr>
              <a:t>= 1</a:t>
            </a:r>
            <a:r>
              <a:rPr lang="en-US" altLang="zh-CN" i="1" dirty="0">
                <a:solidFill>
                  <a:schemeClr val="bg1"/>
                </a:solidFill>
              </a:rPr>
              <a:t>P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i="1" dirty="0">
                <a:solidFill>
                  <a:schemeClr val="bg1"/>
                </a:solidFill>
              </a:rPr>
              <a:t>y</a:t>
            </a:r>
            <a:r>
              <a:rPr lang="en-US" altLang="zh-CN" dirty="0">
                <a:solidFill>
                  <a:schemeClr val="bg1"/>
                </a:solidFill>
              </a:rPr>
              <a:t>=0∣</a:t>
            </a:r>
            <a:r>
              <a:rPr lang="en-US" altLang="zh-CN" i="1" dirty="0">
                <a:solidFill>
                  <a:schemeClr val="bg1"/>
                </a:solidFill>
              </a:rPr>
              <a:t>x</a:t>
            </a:r>
            <a:r>
              <a:rPr lang="en-US" altLang="zh-CN" dirty="0" smtClean="0">
                <a:solidFill>
                  <a:schemeClr val="bg1"/>
                </a:solidFill>
              </a:rPr>
              <a:t>,</a:t>
            </a:r>
            <a:r>
              <a:rPr lang="en-US" altLang="zh-CN" i="1" dirty="0" smtClean="0">
                <a:solidFill>
                  <a:schemeClr val="bg1"/>
                </a:solidFill>
              </a:rPr>
              <a:t> w</a:t>
            </a:r>
            <a:r>
              <a:rPr lang="el-GR" altLang="zh-CN" dirty="0" smtClean="0">
                <a:solidFill>
                  <a:schemeClr val="bg1"/>
                </a:solidFill>
              </a:rPr>
              <a:t>)+</a:t>
            </a:r>
            <a:r>
              <a:rPr lang="en-US" altLang="zh-CN" i="1" dirty="0">
                <a:solidFill>
                  <a:schemeClr val="bg1"/>
                </a:solidFill>
              </a:rPr>
              <a:t>P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i="1" dirty="0">
                <a:solidFill>
                  <a:schemeClr val="bg1"/>
                </a:solidFill>
              </a:rPr>
              <a:t>y</a:t>
            </a:r>
            <a:r>
              <a:rPr lang="en-US" altLang="zh-CN" dirty="0">
                <a:solidFill>
                  <a:schemeClr val="bg1"/>
                </a:solidFill>
              </a:rPr>
              <a:t>=1∣</a:t>
            </a:r>
            <a:r>
              <a:rPr lang="en-US" altLang="zh-CN" i="1" dirty="0" smtClean="0">
                <a:solidFill>
                  <a:schemeClr val="bg1"/>
                </a:solidFill>
              </a:rPr>
              <a:t>x</a:t>
            </a:r>
            <a:r>
              <a:rPr lang="en-US" altLang="zh-CN" dirty="0" smtClean="0">
                <a:solidFill>
                  <a:schemeClr val="bg1"/>
                </a:solidFill>
              </a:rPr>
              <a:t>, </a:t>
            </a:r>
            <a:r>
              <a:rPr lang="en-US" altLang="zh-CN" i="1" dirty="0" smtClean="0">
                <a:solidFill>
                  <a:schemeClr val="bg1"/>
                </a:solidFill>
              </a:rPr>
              <a:t>w</a:t>
            </a:r>
            <a:r>
              <a:rPr lang="el-GR" altLang="zh-CN" dirty="0" smtClean="0">
                <a:solidFill>
                  <a:schemeClr val="bg1"/>
                </a:solidFill>
              </a:rPr>
              <a:t>)=</a:t>
            </a:r>
            <a:r>
              <a:rPr lang="el-GR" altLang="zh-CN" dirty="0">
                <a:solidFill>
                  <a:schemeClr val="bg1"/>
                </a:solidFill>
              </a:rPr>
              <a:t>1, </a:t>
            </a:r>
            <a:r>
              <a:rPr lang="zh-CN" altLang="en-US" dirty="0">
                <a:solidFill>
                  <a:schemeClr val="bg1"/>
                </a:solidFill>
              </a:rPr>
              <a:t>这时把两个条件的消耗函数结合在</a:t>
            </a:r>
            <a:r>
              <a:rPr lang="zh-CN" altLang="en-US" dirty="0" smtClean="0">
                <a:solidFill>
                  <a:schemeClr val="bg1"/>
                </a:solidFill>
              </a:rPr>
              <a:t>一起，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得到</a:t>
            </a:r>
            <a:r>
              <a:rPr lang="zh-CN" altLang="en-US" dirty="0">
                <a:solidFill>
                  <a:schemeClr val="bg1"/>
                </a:solidFill>
              </a:rPr>
              <a:t>分类问题的单个样本的偏差值可以写成：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325" y="2573837"/>
            <a:ext cx="6535320" cy="9588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755900" y="3768386"/>
            <a:ext cx="566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于是，推导出分类问题的消耗函数：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453" y="4373417"/>
            <a:ext cx="7031372" cy="64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67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5812" y="4498463"/>
            <a:ext cx="8534400" cy="1507067"/>
          </a:xfrm>
        </p:spPr>
        <p:txBody>
          <a:bodyPr/>
          <a:lstStyle/>
          <a:p>
            <a:r>
              <a:rPr lang="zh-CN" altLang="en-US" dirty="0"/>
              <a:t>小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484606"/>
            <a:ext cx="4267200" cy="3615267"/>
          </a:xfrm>
        </p:spPr>
        <p:txBody>
          <a:bodyPr/>
          <a:lstStyle/>
          <a:p>
            <a:r>
              <a:rPr lang="zh-CN" altLang="en-US" dirty="0" smtClean="0"/>
              <a:t>根据估计值利用误差函数计算样本误差：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799638"/>
              </p:ext>
            </p:extLst>
          </p:nvPr>
        </p:nvGraphicFramePr>
        <p:xfrm>
          <a:off x="823912" y="3137744"/>
          <a:ext cx="3746500" cy="10312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6357"/>
                <a:gridCol w="1001255"/>
                <a:gridCol w="886357"/>
                <a:gridCol w="972531"/>
              </a:tblGrid>
              <a:tr h="463551">
                <a:tc>
                  <a:txBody>
                    <a:bodyPr/>
                    <a:lstStyle/>
                    <a:p>
                      <a:pPr algn="ctr" fontAlgn="ctr"/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病人</a:t>
                      </a:r>
                      <a:r>
                        <a:rPr lang="en-US" altLang="zh-CN" sz="1800" u="none" strike="noStrike" dirty="0">
                          <a:effectLst/>
                        </a:rPr>
                        <a:t>1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病人</a:t>
                      </a:r>
                      <a:r>
                        <a:rPr lang="en-US" altLang="zh-CN" sz="1800" u="none" strike="noStrike" dirty="0">
                          <a:effectLst/>
                        </a:rPr>
                        <a:t>2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病人</a:t>
                      </a:r>
                      <a:r>
                        <a:rPr lang="en-US" altLang="zh-CN" sz="1800" u="none" strike="noStrike">
                          <a:effectLst/>
                        </a:rPr>
                        <a:t>3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31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 smtClean="0">
                          <a:effectLst/>
                        </a:rPr>
                        <a:t>h’</a:t>
                      </a:r>
                      <a:r>
                        <a:rPr lang="en-US" sz="1800" b="1" u="none" strike="noStrike" dirty="0" smtClean="0">
                          <a:effectLst/>
                        </a:rPr>
                        <a:t>(x</a:t>
                      </a:r>
                      <a:r>
                        <a:rPr lang="en-US" sz="1800" b="1" u="none" strike="noStrike" dirty="0">
                          <a:effectLst/>
                        </a:rPr>
                        <a:t>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-0.03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0.77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1.46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31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h(x)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 smtClean="0"/>
                        <a:t>0.493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 smtClean="0"/>
                        <a:t>0.684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 smtClean="0"/>
                        <a:t>0.812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2" y="513804"/>
            <a:ext cx="7056437" cy="397352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859" y="5160432"/>
            <a:ext cx="7031372" cy="649050"/>
          </a:xfrm>
          <a:prstGeom prst="rect">
            <a:avLst/>
          </a:prstGeom>
        </p:spPr>
      </p:pic>
      <p:sp>
        <p:nvSpPr>
          <p:cNvPr id="8" name="标题 1"/>
          <p:cNvSpPr txBox="1">
            <a:spLocks/>
          </p:cNvSpPr>
          <p:nvPr/>
        </p:nvSpPr>
        <p:spPr>
          <a:xfrm>
            <a:off x="1577000" y="174703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CN" altLang="en-US" dirty="0" smtClean="0"/>
              <a:t>并计算最优的</a:t>
            </a:r>
            <a:r>
              <a:rPr lang="el-GR" altLang="zh-CN" i="1" dirty="0"/>
              <a:t>θ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259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94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altLang="zh-CN" i="1"/>
              <a:t>θ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7312" y="321732"/>
            <a:ext cx="9209088" cy="1507067"/>
          </a:xfrm>
        </p:spPr>
        <p:txBody>
          <a:bodyPr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别开玩笑啦。这其实并不好算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556" y="1676401"/>
            <a:ext cx="3283744" cy="3386361"/>
          </a:xfrm>
          <a:prstGeom prst="rect">
            <a:avLst/>
          </a:prstGeom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1449977" y="5251297"/>
            <a:ext cx="9647645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其实可以利用机器学习去优化，把误差最小化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69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94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5200" y="309033"/>
            <a:ext cx="10490200" cy="1507067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ML</a:t>
            </a:r>
            <a:r>
              <a:rPr lang="zh-CN" altLang="en-US" dirty="0" smtClean="0">
                <a:solidFill>
                  <a:schemeClr val="bg1"/>
                </a:solidFill>
              </a:rPr>
              <a:t>优化器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</a:rPr>
              <a:t>Opmitizer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</a:rPr>
              <a:t>中的战斗机：梯度下降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8712" y="2197100"/>
            <a:ext cx="8534400" cy="3615267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502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-67734"/>
            <a:ext cx="8534400" cy="1507067"/>
          </a:xfrm>
        </p:spPr>
        <p:txBody>
          <a:bodyPr/>
          <a:lstStyle/>
          <a:p>
            <a:r>
              <a:rPr lang="zh-CN" altLang="en-US" dirty="0"/>
              <a:t>更多数据、更多问题、更多解答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439333"/>
            <a:ext cx="1055370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63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-67734"/>
            <a:ext cx="8534400" cy="1507067"/>
          </a:xfrm>
        </p:spPr>
        <p:txBody>
          <a:bodyPr/>
          <a:lstStyle/>
          <a:p>
            <a:r>
              <a:rPr lang="zh-CN" altLang="en-US" dirty="0"/>
              <a:t>机器学习的工作</a:t>
            </a:r>
            <a:r>
              <a:rPr lang="zh-CN" altLang="en-US" dirty="0" smtClean="0"/>
              <a:t>原理与类型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756" y="1377314"/>
            <a:ext cx="8693944" cy="54580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6412" y="491065"/>
            <a:ext cx="4383088" cy="3615267"/>
          </a:xfrm>
        </p:spPr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机器学习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采用三种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类型的技术：监督式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学习、无监督学习，增强学习。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监督式学 习根据已知的输入和输出训练模型，让模型能够预测未来输出；无监 督学习从输入数据中找出隐藏模式或内在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结构；增强学习能够从环境的反馈得出最佳决策。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642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5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99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5400"/>
            <a:ext cx="12192000" cy="1507067"/>
          </a:xfrm>
          <a:solidFill>
            <a:srgbClr val="21AFEF"/>
          </a:solidFill>
        </p:spPr>
        <p:txBody>
          <a:bodyPr/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强化学习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2" y="1739900"/>
            <a:ext cx="11050588" cy="4813300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dirty="0"/>
              <a:t>强化学习在控制论中被称之为动态规划，两者在概念上是等价的</a:t>
            </a:r>
            <a:r>
              <a:rPr lang="zh-CN" altLang="en-US" dirty="0" smtClean="0"/>
              <a:t>。它关注</a:t>
            </a:r>
            <a:r>
              <a:rPr lang="zh-CN" altLang="en-US" dirty="0"/>
              <a:t>的是智能体如何在环境中采取一系列行为，从而获得最大的累积回报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不同于机器学习的其它两个分支：</a:t>
            </a:r>
          </a:p>
          <a:p>
            <a:r>
              <a:rPr lang="zh-CN" altLang="en-US" dirty="0"/>
              <a:t>它不是无监督学习，因为有回报（</a:t>
            </a:r>
            <a:r>
              <a:rPr lang="en-US" altLang="zh-CN" dirty="0"/>
              <a:t>Reward</a:t>
            </a:r>
            <a:r>
              <a:rPr lang="zh-CN" altLang="en-US" dirty="0"/>
              <a:t>）信号</a:t>
            </a:r>
          </a:p>
          <a:p>
            <a:r>
              <a:rPr lang="zh-CN" altLang="en-US" dirty="0"/>
              <a:t>反馈是延时的，而不是即时的</a:t>
            </a:r>
          </a:p>
          <a:p>
            <a:r>
              <a:rPr lang="zh-CN" altLang="en-US" dirty="0"/>
              <a:t>数据是与时间有关的序列</a:t>
            </a:r>
          </a:p>
          <a:p>
            <a:r>
              <a:rPr lang="zh-CN" altLang="en-US" dirty="0"/>
              <a:t>智能体的动作与后续的数据有关</a:t>
            </a:r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0275" y="2618124"/>
            <a:ext cx="3895725" cy="393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48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8100"/>
            <a:ext cx="6629400" cy="773225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70194" cy="13081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779" y="1308100"/>
            <a:ext cx="5410221" cy="55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84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8917"/>
            <a:ext cx="12284075" cy="593908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4768309" cy="91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59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4618</TotalTime>
  <Words>1578</Words>
  <Application>Microsoft Office PowerPoint</Application>
  <PresentationFormat>宽屏</PresentationFormat>
  <Paragraphs>112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宋体</vt:lpstr>
      <vt:lpstr>幼圆</vt:lpstr>
      <vt:lpstr>Century Gothic</vt:lpstr>
      <vt:lpstr>Wingdings 3</vt:lpstr>
      <vt:lpstr>切片</vt:lpstr>
      <vt:lpstr>从机器学习小白到入门之路</vt:lpstr>
      <vt:lpstr>PowerPoint 演示文稿</vt:lpstr>
      <vt:lpstr>更多数据、更多问题、更多解答</vt:lpstr>
      <vt:lpstr>机器学习的工作原理与类型</vt:lpstr>
      <vt:lpstr>PowerPoint 演示文稿</vt:lpstr>
      <vt:lpstr>PowerPoint 演示文稿</vt:lpstr>
      <vt:lpstr>      强化学习</vt:lpstr>
      <vt:lpstr>PowerPoint 演示文稿</vt:lpstr>
      <vt:lpstr>PowerPoint 演示文稿</vt:lpstr>
      <vt:lpstr>猜猜需要哪种学习模型？</vt:lpstr>
      <vt:lpstr>机器学习举例说明：基于神经网络的监督学习算法讲解</vt:lpstr>
      <vt:lpstr>问题背景</vt:lpstr>
      <vt:lpstr>PowerPoint 演示文稿</vt:lpstr>
      <vt:lpstr>PowerPoint 演示文稿</vt:lpstr>
      <vt:lpstr>Sigmoid函数</vt:lpstr>
      <vt:lpstr>逻辑斯谛回归(logistic regression)函数</vt:lpstr>
      <vt:lpstr>小测试</vt:lpstr>
      <vt:lpstr>PowerPoint 演示文稿</vt:lpstr>
      <vt:lpstr>误差函数 (Cost Function)</vt:lpstr>
      <vt:lpstr>线性回归的损失函数</vt:lpstr>
      <vt:lpstr>逻辑斯谛回归的误差函数</vt:lpstr>
      <vt:lpstr>小测试</vt:lpstr>
      <vt:lpstr>别开玩笑啦。这其实并不好算</vt:lpstr>
      <vt:lpstr>ML优化器(Opmitizer)中的战斗机：梯度下降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从机器学习小白到入门之路</dc:title>
  <dc:creator>Oscar Mok</dc:creator>
  <cp:lastModifiedBy>Oscar Mok</cp:lastModifiedBy>
  <cp:revision>93</cp:revision>
  <dcterms:created xsi:type="dcterms:W3CDTF">2017-11-07T05:55:30Z</dcterms:created>
  <dcterms:modified xsi:type="dcterms:W3CDTF">2017-11-10T13:18:08Z</dcterms:modified>
</cp:coreProperties>
</file>