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66" r:id="rId5"/>
    <p:sldId id="267" r:id="rId6"/>
    <p:sldId id="265" r:id="rId7"/>
    <p:sldId id="268" r:id="rId8"/>
    <p:sldId id="262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00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AC247-D6F6-4270-A196-41C051A1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A29BD-88C4-42F3-AE5D-52F8F704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9DCFE-B5D1-42DB-9096-553188E3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196F7-FAFD-492A-957A-C955E7A6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0E93F7-7033-4681-8F9D-51285DD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749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2E40-22FB-4908-AD1C-8720839D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DE4508-8D3A-489F-A636-0CBDE1D6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D82E0-DDAB-4D3F-B4F0-F06A35BE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81EAB-54F9-4B91-81E3-8A95D68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574B8-D63B-4B71-87AB-34496CAA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7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9A95CE-5F8C-42A2-87FC-FD48E9683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090133-BC8A-4325-86FE-3E804720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79337-A847-4BFB-9ACF-D5E26D30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11747-44D5-4F22-8281-1F04CEE8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C805E-7A42-47F8-96F2-D5CA96D9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93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50911-22B5-4485-98B1-AB7E8A05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66957-5195-4D5C-A7C4-87DC1A47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EC617-3927-4563-ABE5-BA3A0F15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D6432-EFB9-40AB-805C-F30C588E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B2C90-C677-44DB-8B45-CFF53212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74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10E0-A964-44B9-BAE9-CA6ADEF6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D08EB-6D71-4186-8E2E-03266BD5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27DA5-4406-4768-A6E5-A487603D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F1CA5-5314-4ADE-A8E3-00DA9444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D6D25-9EC9-4EF4-8FAA-90DF9971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80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3EF4-937B-4D09-BA46-C5942C9D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46C8E-F657-4FB7-A4F8-88A54D467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80990-1921-4ED1-84ED-38877004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E985B-DF48-471C-B96B-F754E129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AB989-F857-41A0-82D7-EEF4E42C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CA957D-90D2-4A59-B80C-852E3D03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5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6E9CB-0698-45DA-89DF-AC3D3B93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A57A6-CF95-47DF-BE05-F68C6F40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A5737-C2AA-432A-854F-6D97B4B4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2F11F3-A6EB-4247-A2A4-EE39A249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6E6619-0DAB-4E0E-BD90-2F71B2F1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459EC1-9113-441A-8EF7-AB38C9FE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9F333C-9A26-444A-AA96-D4ABA69F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EA0390-046A-4E3A-A3D7-F294F633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6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97F5A-7FB5-422F-A48D-07726839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C577FC-4E0C-4F5F-898C-F713CF4F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3DD011-6D7E-4BC9-9A31-7C404E63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DDBB4-EF1D-429C-89CA-CFA537F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85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4BBD38-C2E9-432F-993E-17694B0A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54D84B-69B7-44A4-96FB-753D27EB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D19CD3-86F1-48CF-BBDB-272DEF26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96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7C82-8A76-4239-AF4F-9F848015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1111F-B54A-433A-A055-C17462C0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197C11-791F-47A1-8F95-BCA0DC398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5C0DF-B784-4680-9E7E-C83B131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12029-3411-4D01-9D74-8B797621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5B545-B7E3-47F1-9C2F-E3EE3A2E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23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5730F-E57D-416E-BEF6-9BB2A978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56DE9-147D-4E96-959B-C1709B5D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B66E90-5A5D-40F8-B1BF-0631C41B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2705D-E0DE-42F0-8ABB-CD3A041A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896A1-05A8-468B-9B36-A6D32BD1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014BE-D5A5-43F4-AD59-B4DD88FF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13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470D11-8955-4104-8D84-B17C9FCE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D1A30-C48B-44B2-888D-DEE5218A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3AC60-B7B6-4474-9499-A738ADE4D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1B62-1F7B-4B1E-96CD-6DBCB2359B82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24661-4BF0-41ED-9AF6-D5663E8B6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ABA0C-46AC-46DF-B476-6BCA4739C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2DCE-6A6C-4E8F-876F-8B1ECCDF90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799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bgu.ac.il/~os142/Class_Mate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.uu.se/education/course/homepage/os/vt18/module-2/process-manage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.uu.se/education/course/homepage/os/vt18/module-2/process-manage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.uu.se/education/course/homepage/os/vt18/module-2/process-manage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bgu.ac.il/~os142/Class_Mate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bgu.ac.il/~os142/Class_Materia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D98D1973-F94D-4BF3-842B-AFE6B564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63" y="1533525"/>
            <a:ext cx="80438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0679936-E6AF-49E6-A719-DE7594C52E56}"/>
              </a:ext>
            </a:extLst>
          </p:cNvPr>
          <p:cNvSpPr txBox="1"/>
          <p:nvPr/>
        </p:nvSpPr>
        <p:spPr>
          <a:xfrm>
            <a:off x="8920716" y="6529519"/>
            <a:ext cx="3250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hlinkClick r:id="rId3"/>
              </a:rPr>
              <a:t>https://www.cs.bgu.ac.il/~os142/Class_Material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890E1C-6884-4B9D-A77C-27B65888EA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"/>
            <a:ext cx="12170734" cy="754911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030A0"/>
                </a:solidFill>
                <a:ea typeface="+mj-ea"/>
                <a:cs typeface="+mj-cs"/>
              </a:rPr>
              <a:t>UNIX 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4862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5C7FC4-46C4-457A-9F49-0FEA4BE8DB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05" y="1282109"/>
            <a:ext cx="4418072" cy="42937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099ACB-DE1A-4260-9909-9C5B8FF25EF7}"/>
              </a:ext>
            </a:extLst>
          </p:cNvPr>
          <p:cNvSpPr txBox="1"/>
          <p:nvPr/>
        </p:nvSpPr>
        <p:spPr>
          <a:xfrm>
            <a:off x="6262577" y="6529519"/>
            <a:ext cx="5929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hlinkClick r:id="rId3"/>
              </a:rPr>
              <a:t>http://www.it.uu.se/education/course/homepage/os/vt18/module-2/process-management/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71ABEEC-248E-4750-81DE-C5350D5618B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87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Tree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0740A5-AC73-4853-B47A-10B5786947F3}"/>
              </a:ext>
            </a:extLst>
          </p:cNvPr>
          <p:cNvSpPr/>
          <p:nvPr/>
        </p:nvSpPr>
        <p:spPr>
          <a:xfrm>
            <a:off x="2344903" y="2673342"/>
            <a:ext cx="1262209" cy="138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parent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AFB520-C3C9-4D94-8C15-4ED4AB293B7E}"/>
              </a:ext>
            </a:extLst>
          </p:cNvPr>
          <p:cNvSpPr/>
          <p:nvPr/>
        </p:nvSpPr>
        <p:spPr>
          <a:xfrm>
            <a:off x="8307862" y="2673341"/>
            <a:ext cx="1262209" cy="138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child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40047-A925-49A9-AF5B-0ED410CDF49D}"/>
              </a:ext>
            </a:extLst>
          </p:cNvPr>
          <p:cNvSpPr txBox="1"/>
          <p:nvPr/>
        </p:nvSpPr>
        <p:spPr>
          <a:xfrm>
            <a:off x="1071474" y="1711583"/>
            <a:ext cx="3921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s-A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s-A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proceso hijo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D25366-860C-444E-A7D6-80C9B4BE1AFC}"/>
              </a:ext>
            </a:extLst>
          </p:cNvPr>
          <p:cNvSpPr txBox="1"/>
          <p:nvPr/>
        </p:nvSpPr>
        <p:spPr>
          <a:xfrm>
            <a:off x="7947941" y="1750776"/>
            <a:ext cx="183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s-A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9793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31E691-7B90-4A95-B641-D74946B54D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65" y="1463040"/>
            <a:ext cx="4307205" cy="48438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744681-E221-4BB9-AB68-EEC94646BD9B}"/>
              </a:ext>
            </a:extLst>
          </p:cNvPr>
          <p:cNvSpPr txBox="1"/>
          <p:nvPr/>
        </p:nvSpPr>
        <p:spPr>
          <a:xfrm>
            <a:off x="6262577" y="6529519"/>
            <a:ext cx="5929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hlinkClick r:id="rId3"/>
              </a:rPr>
              <a:t>http://www.it.uu.se/education/course/homepage/os/vt18/module-2/process-management/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55522E6-8EC9-4591-AD00-335A97CA47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87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Tree</a:t>
            </a:r>
          </a:p>
        </p:txBody>
      </p:sp>
    </p:spTree>
    <p:extLst>
      <p:ext uri="{BB962C8B-B14F-4D97-AF65-F5344CB8AC3E}">
        <p14:creationId xmlns:p14="http://schemas.microsoft.com/office/powerpoint/2010/main" val="155665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BECE30-90DC-4FE3-93B4-F7D79E21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023937"/>
            <a:ext cx="38290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CB1C25-83D5-4E0B-A102-0EEFD88A4C79}"/>
              </a:ext>
            </a:extLst>
          </p:cNvPr>
          <p:cNvSpPr txBox="1"/>
          <p:nvPr/>
        </p:nvSpPr>
        <p:spPr>
          <a:xfrm>
            <a:off x="6262577" y="6529519"/>
            <a:ext cx="5929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hlinkClick r:id="rId3"/>
              </a:rPr>
              <a:t>http://www.it.uu.se/education/course/homepage/os/vt18/module-2/process-management/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4AB4EA-01AA-454C-A157-AFFCC127F5C7}"/>
              </a:ext>
            </a:extLst>
          </p:cNvPr>
          <p:cNvSpPr txBox="1"/>
          <p:nvPr/>
        </p:nvSpPr>
        <p:spPr>
          <a:xfrm>
            <a:off x="5082721" y="878681"/>
            <a:ext cx="6313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effectLst/>
              </a:rPr>
              <a:t>Orphans</a:t>
            </a:r>
          </a:p>
          <a:p>
            <a:pPr algn="l"/>
            <a:r>
              <a:rPr lang="en-US" b="0" i="0" dirty="0">
                <a:effectLst/>
              </a:rPr>
              <a:t>An orphan process is a process whose parent process has terminated, though it remains running itself. Any orphaned process will be immediately adopted by the special </a:t>
            </a:r>
            <a:r>
              <a:rPr lang="en-US" b="0" i="0" dirty="0" err="1">
                <a:effectLst/>
              </a:rPr>
              <a:t>init</a:t>
            </a:r>
            <a:r>
              <a:rPr lang="en-US" b="0" i="0" dirty="0">
                <a:effectLst/>
              </a:rPr>
              <a:t> system process with PID 1.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3A096BE-4817-4B5F-98B3-B447FAB4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721" y="2608388"/>
            <a:ext cx="69639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altLang="es-AR" b="1" dirty="0" err="1"/>
              <a:t>Zombies</a:t>
            </a:r>
            <a:endParaRPr lang="es-AR" altLang="es-AR" b="1" dirty="0"/>
          </a:p>
          <a:p>
            <a:r>
              <a:rPr lang="es-AR" altLang="es-AR" dirty="0"/>
              <a:t>A </a:t>
            </a:r>
            <a:r>
              <a:rPr lang="es-AR" altLang="es-AR" dirty="0" err="1"/>
              <a:t>terminated</a:t>
            </a:r>
            <a:r>
              <a:rPr lang="es-AR" altLang="es-AR" dirty="0"/>
              <a:t> </a:t>
            </a:r>
            <a:r>
              <a:rPr lang="es-AR" altLang="es-AR" dirty="0" err="1"/>
              <a:t>process</a:t>
            </a:r>
            <a:r>
              <a:rPr lang="es-AR" altLang="es-AR" dirty="0"/>
              <a:t> </a:t>
            </a:r>
            <a:r>
              <a:rPr lang="es-AR" altLang="es-AR" dirty="0" err="1"/>
              <a:t>is</a:t>
            </a:r>
            <a:r>
              <a:rPr lang="es-AR" altLang="es-AR" dirty="0"/>
              <a:t> </a:t>
            </a:r>
            <a:r>
              <a:rPr lang="es-AR" altLang="es-AR" dirty="0" err="1"/>
              <a:t>said</a:t>
            </a:r>
            <a:r>
              <a:rPr lang="es-AR" altLang="es-AR" dirty="0"/>
              <a:t> </a:t>
            </a:r>
            <a:r>
              <a:rPr lang="es-AR" altLang="es-AR" dirty="0" err="1"/>
              <a:t>to</a:t>
            </a:r>
            <a:r>
              <a:rPr lang="es-AR" altLang="es-AR" dirty="0"/>
              <a:t> be a </a:t>
            </a:r>
            <a:r>
              <a:rPr lang="es-AR" altLang="es-AR" dirty="0" err="1"/>
              <a:t>zombie</a:t>
            </a:r>
            <a:r>
              <a:rPr lang="es-AR" altLang="es-AR" dirty="0"/>
              <a:t> </a:t>
            </a:r>
            <a:r>
              <a:rPr lang="es-AR" altLang="es-AR" dirty="0" err="1"/>
              <a:t>or</a:t>
            </a:r>
            <a:r>
              <a:rPr lang="es-AR" altLang="es-AR" dirty="0"/>
              <a:t> </a:t>
            </a:r>
            <a:r>
              <a:rPr lang="es-AR" altLang="es-AR" dirty="0" err="1"/>
              <a:t>defunct</a:t>
            </a:r>
            <a:r>
              <a:rPr lang="es-AR" altLang="es-AR" dirty="0"/>
              <a:t> </a:t>
            </a:r>
            <a:r>
              <a:rPr lang="es-AR" altLang="es-AR" dirty="0" err="1"/>
              <a:t>until</a:t>
            </a:r>
            <a:r>
              <a:rPr lang="es-AR" altLang="es-AR" dirty="0"/>
              <a:t> </a:t>
            </a:r>
            <a:r>
              <a:rPr lang="es-AR" altLang="es-AR" dirty="0" err="1"/>
              <a:t>the</a:t>
            </a:r>
            <a:r>
              <a:rPr lang="es-AR" altLang="es-AR" dirty="0"/>
              <a:t> </a:t>
            </a:r>
            <a:r>
              <a:rPr lang="es-AR" altLang="es-AR" dirty="0" err="1"/>
              <a:t>parent</a:t>
            </a:r>
            <a:r>
              <a:rPr lang="es-AR" altLang="es-AR" dirty="0"/>
              <a:t> </a:t>
            </a:r>
            <a:r>
              <a:rPr lang="es-AR" altLang="es-AR" dirty="0" err="1"/>
              <a:t>does</a:t>
            </a:r>
            <a:r>
              <a:rPr lang="es-AR" altLang="es-AR" dirty="0"/>
              <a:t> </a:t>
            </a:r>
            <a:r>
              <a:rPr lang="es-AR" altLang="es-AR" dirty="0" err="1"/>
              <a:t>wait</a:t>
            </a:r>
            <a:r>
              <a:rPr lang="es-AR" altLang="es-AR" dirty="0"/>
              <a:t> </a:t>
            </a:r>
            <a:r>
              <a:rPr lang="es-AR" altLang="es-AR" dirty="0" err="1"/>
              <a:t>on</a:t>
            </a:r>
            <a:r>
              <a:rPr lang="es-AR" altLang="es-AR" dirty="0"/>
              <a:t> </a:t>
            </a:r>
            <a:r>
              <a:rPr lang="es-AR" altLang="es-AR" dirty="0" err="1"/>
              <a:t>the</a:t>
            </a:r>
            <a:r>
              <a:rPr lang="es-AR" altLang="es-AR" dirty="0"/>
              <a:t> </a:t>
            </a:r>
            <a:r>
              <a:rPr lang="es-AR" altLang="es-AR" dirty="0" err="1"/>
              <a:t>child</a:t>
            </a:r>
            <a:r>
              <a:rPr lang="es-AR" alt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s-AR" dirty="0" err="1"/>
              <a:t>When</a:t>
            </a:r>
            <a:r>
              <a:rPr lang="es-AR" altLang="es-AR" dirty="0"/>
              <a:t> a </a:t>
            </a:r>
            <a:r>
              <a:rPr lang="es-AR" altLang="es-AR" dirty="0" err="1"/>
              <a:t>process</a:t>
            </a:r>
            <a:r>
              <a:rPr lang="es-AR" altLang="es-AR" dirty="0"/>
              <a:t> </a:t>
            </a:r>
            <a:r>
              <a:rPr lang="es-AR" altLang="es-AR" dirty="0" err="1"/>
              <a:t>terminates</a:t>
            </a:r>
            <a:r>
              <a:rPr lang="es-AR" altLang="es-AR" dirty="0"/>
              <a:t> </a:t>
            </a:r>
            <a:r>
              <a:rPr lang="es-AR" altLang="es-AR" dirty="0" err="1"/>
              <a:t>all</a:t>
            </a:r>
            <a:r>
              <a:rPr lang="es-AR" altLang="es-AR" dirty="0"/>
              <a:t> </a:t>
            </a:r>
            <a:r>
              <a:rPr lang="es-AR" altLang="es-AR" dirty="0" err="1"/>
              <a:t>of</a:t>
            </a:r>
            <a:r>
              <a:rPr lang="es-AR" altLang="es-AR" dirty="0"/>
              <a:t> </a:t>
            </a:r>
            <a:r>
              <a:rPr lang="es-AR" altLang="es-AR" dirty="0" err="1"/>
              <a:t>the</a:t>
            </a:r>
            <a:r>
              <a:rPr lang="es-AR" altLang="es-AR" dirty="0"/>
              <a:t> </a:t>
            </a:r>
            <a:r>
              <a:rPr lang="es-AR" altLang="es-AR" dirty="0" err="1"/>
              <a:t>memory</a:t>
            </a:r>
            <a:r>
              <a:rPr lang="es-AR" altLang="es-AR" dirty="0"/>
              <a:t> and </a:t>
            </a:r>
            <a:r>
              <a:rPr lang="es-AR" altLang="es-AR" dirty="0" err="1"/>
              <a:t>resources</a:t>
            </a:r>
            <a:r>
              <a:rPr lang="es-AR" altLang="es-AR" dirty="0"/>
              <a:t> </a:t>
            </a:r>
            <a:r>
              <a:rPr lang="es-AR" altLang="es-AR" dirty="0" err="1"/>
              <a:t>associated</a:t>
            </a:r>
            <a:r>
              <a:rPr lang="es-AR" altLang="es-AR" dirty="0"/>
              <a:t> </a:t>
            </a:r>
            <a:r>
              <a:rPr lang="es-AR" altLang="es-AR" dirty="0" err="1"/>
              <a:t>with</a:t>
            </a:r>
            <a:r>
              <a:rPr lang="es-AR" altLang="es-AR" dirty="0"/>
              <a:t> </a:t>
            </a:r>
            <a:r>
              <a:rPr lang="es-AR" altLang="es-AR" dirty="0" err="1"/>
              <a:t>it</a:t>
            </a:r>
            <a:r>
              <a:rPr lang="es-AR" altLang="es-AR" dirty="0"/>
              <a:t> are </a:t>
            </a:r>
            <a:r>
              <a:rPr lang="es-AR" altLang="es-AR" dirty="0" err="1"/>
              <a:t>deallocated</a:t>
            </a:r>
            <a:r>
              <a:rPr lang="es-AR" altLang="es-AR" dirty="0"/>
              <a:t> so </a:t>
            </a:r>
            <a:r>
              <a:rPr lang="es-AR" altLang="es-AR" dirty="0" err="1"/>
              <a:t>they</a:t>
            </a:r>
            <a:r>
              <a:rPr lang="es-AR" altLang="es-AR" dirty="0"/>
              <a:t> can be </a:t>
            </a:r>
            <a:r>
              <a:rPr lang="es-AR" altLang="es-AR" dirty="0" err="1"/>
              <a:t>used</a:t>
            </a:r>
            <a:r>
              <a:rPr lang="es-AR" altLang="es-AR" dirty="0"/>
              <a:t> </a:t>
            </a:r>
            <a:r>
              <a:rPr lang="es-AR" altLang="es-AR" dirty="0" err="1"/>
              <a:t>by</a:t>
            </a:r>
            <a:r>
              <a:rPr lang="es-AR" altLang="es-AR" dirty="0"/>
              <a:t> </a:t>
            </a:r>
            <a:r>
              <a:rPr lang="es-AR" altLang="es-AR" dirty="0" err="1"/>
              <a:t>other</a:t>
            </a:r>
            <a:r>
              <a:rPr lang="es-AR" altLang="es-AR" dirty="0"/>
              <a:t> </a:t>
            </a:r>
            <a:r>
              <a:rPr lang="es-AR" altLang="es-AR" dirty="0" err="1"/>
              <a:t>processes</a:t>
            </a:r>
            <a:r>
              <a:rPr lang="es-AR" alt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s-AR" dirty="0" err="1"/>
              <a:t>However</a:t>
            </a:r>
            <a:r>
              <a:rPr lang="es-AR" altLang="es-AR" dirty="0"/>
              <a:t>, </a:t>
            </a:r>
            <a:r>
              <a:rPr lang="es-AR" altLang="es-AR" dirty="0" err="1"/>
              <a:t>the</a:t>
            </a:r>
            <a:r>
              <a:rPr lang="es-AR" altLang="es-AR" dirty="0"/>
              <a:t> </a:t>
            </a:r>
            <a:r>
              <a:rPr lang="es-AR" altLang="es-AR" dirty="0" err="1"/>
              <a:t>exit</a:t>
            </a:r>
            <a:r>
              <a:rPr lang="es-AR" altLang="es-AR" dirty="0"/>
              <a:t> status </a:t>
            </a:r>
            <a:r>
              <a:rPr lang="es-AR" altLang="es-AR" dirty="0" err="1"/>
              <a:t>is</a:t>
            </a:r>
            <a:r>
              <a:rPr lang="es-AR" altLang="es-AR" dirty="0"/>
              <a:t> </a:t>
            </a:r>
            <a:r>
              <a:rPr lang="es-AR" altLang="es-AR" dirty="0" err="1"/>
              <a:t>maintained</a:t>
            </a:r>
            <a:r>
              <a:rPr lang="es-AR" altLang="es-AR" dirty="0"/>
              <a:t> in </a:t>
            </a:r>
            <a:r>
              <a:rPr lang="es-AR" altLang="es-AR" dirty="0" err="1"/>
              <a:t>the</a:t>
            </a:r>
            <a:r>
              <a:rPr lang="es-AR" altLang="es-AR" dirty="0"/>
              <a:t> PCB </a:t>
            </a:r>
            <a:r>
              <a:rPr lang="es-AR" altLang="es-AR" dirty="0" err="1"/>
              <a:t>until</a:t>
            </a:r>
            <a:r>
              <a:rPr lang="es-AR" altLang="es-AR" dirty="0"/>
              <a:t> </a:t>
            </a:r>
            <a:r>
              <a:rPr lang="es-AR" altLang="es-AR" dirty="0" err="1"/>
              <a:t>the</a:t>
            </a:r>
            <a:r>
              <a:rPr lang="es-AR" altLang="es-AR" dirty="0"/>
              <a:t> </a:t>
            </a:r>
            <a:r>
              <a:rPr lang="es-AR" altLang="es-AR" dirty="0" err="1"/>
              <a:t>parent</a:t>
            </a:r>
            <a:r>
              <a:rPr lang="es-AR" altLang="es-AR" dirty="0"/>
              <a:t> </a:t>
            </a:r>
            <a:r>
              <a:rPr lang="es-AR" altLang="es-AR" dirty="0" err="1"/>
              <a:t>picks</a:t>
            </a:r>
            <a:r>
              <a:rPr lang="es-AR" altLang="es-AR" dirty="0"/>
              <a:t> up </a:t>
            </a:r>
            <a:r>
              <a:rPr lang="es-AR" altLang="es-AR" dirty="0" err="1"/>
              <a:t>the</a:t>
            </a:r>
            <a:r>
              <a:rPr lang="es-AR" altLang="es-AR" dirty="0"/>
              <a:t> </a:t>
            </a:r>
            <a:r>
              <a:rPr lang="es-AR" altLang="es-AR" dirty="0" err="1"/>
              <a:t>exit</a:t>
            </a:r>
            <a:r>
              <a:rPr lang="es-AR" altLang="es-AR" dirty="0"/>
              <a:t> status </a:t>
            </a:r>
            <a:r>
              <a:rPr lang="es-AR" altLang="es-AR" dirty="0" err="1"/>
              <a:t>using</a:t>
            </a:r>
            <a:r>
              <a:rPr lang="es-AR" altLang="es-AR" dirty="0"/>
              <a:t> </a:t>
            </a:r>
            <a:r>
              <a:rPr lang="es-AR" altLang="es-AR" dirty="0" err="1"/>
              <a:t>wait</a:t>
            </a:r>
            <a:r>
              <a:rPr lang="es-AR" altLang="es-AR" dirty="0"/>
              <a:t> and </a:t>
            </a:r>
            <a:r>
              <a:rPr lang="es-AR" altLang="es-AR" dirty="0" err="1"/>
              <a:t>deletes</a:t>
            </a:r>
            <a:r>
              <a:rPr lang="es-AR" altLang="es-AR" dirty="0"/>
              <a:t> </a:t>
            </a:r>
            <a:r>
              <a:rPr lang="es-AR" altLang="es-AR" dirty="0" err="1"/>
              <a:t>the</a:t>
            </a:r>
            <a:r>
              <a:rPr lang="es-AR" altLang="es-AR" dirty="0"/>
              <a:t> PCB.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s-AR" dirty="0"/>
              <a:t>A </a:t>
            </a:r>
            <a:r>
              <a:rPr lang="es-AR" altLang="es-AR" dirty="0" err="1"/>
              <a:t>child</a:t>
            </a:r>
            <a:r>
              <a:rPr lang="es-AR" altLang="es-AR" dirty="0"/>
              <a:t> </a:t>
            </a:r>
            <a:r>
              <a:rPr lang="es-AR" altLang="es-AR" dirty="0" err="1"/>
              <a:t>process</a:t>
            </a:r>
            <a:r>
              <a:rPr lang="es-AR" altLang="es-AR" dirty="0"/>
              <a:t> </a:t>
            </a:r>
            <a:r>
              <a:rPr lang="es-AR" altLang="es-AR" dirty="0" err="1"/>
              <a:t>always</a:t>
            </a:r>
            <a:r>
              <a:rPr lang="es-AR" altLang="es-AR" dirty="0"/>
              <a:t> </a:t>
            </a:r>
            <a:r>
              <a:rPr lang="es-AR" altLang="es-AR" dirty="0" err="1"/>
              <a:t>first</a:t>
            </a:r>
            <a:r>
              <a:rPr lang="es-AR" altLang="es-AR" dirty="0"/>
              <a:t> </a:t>
            </a:r>
            <a:r>
              <a:rPr lang="es-AR" altLang="es-AR" dirty="0" err="1"/>
              <a:t>becomes</a:t>
            </a:r>
            <a:r>
              <a:rPr lang="es-AR" altLang="es-AR" dirty="0"/>
              <a:t> a </a:t>
            </a:r>
            <a:r>
              <a:rPr lang="es-AR" altLang="es-AR" dirty="0" err="1"/>
              <a:t>zombie</a:t>
            </a:r>
            <a:r>
              <a:rPr lang="es-AR" alt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s-AR" dirty="0"/>
              <a:t>In </a:t>
            </a:r>
            <a:r>
              <a:rPr lang="es-AR" altLang="es-AR" dirty="0" err="1"/>
              <a:t>most</a:t>
            </a:r>
            <a:r>
              <a:rPr lang="es-AR" altLang="es-AR" dirty="0"/>
              <a:t> cases, </a:t>
            </a:r>
            <a:r>
              <a:rPr lang="es-AR" altLang="es-AR" dirty="0" err="1"/>
              <a:t>under</a:t>
            </a:r>
            <a:r>
              <a:rPr lang="es-AR" altLang="es-AR" dirty="0"/>
              <a:t> normal </a:t>
            </a:r>
            <a:r>
              <a:rPr lang="es-AR" altLang="es-AR" dirty="0" err="1"/>
              <a:t>system</a:t>
            </a:r>
            <a:r>
              <a:rPr lang="es-AR" altLang="es-AR" dirty="0"/>
              <a:t> </a:t>
            </a:r>
            <a:r>
              <a:rPr lang="es-AR" altLang="es-AR" dirty="0" err="1"/>
              <a:t>operation</a:t>
            </a:r>
            <a:r>
              <a:rPr lang="es-AR" altLang="es-AR" dirty="0"/>
              <a:t> </a:t>
            </a:r>
            <a:r>
              <a:rPr lang="es-AR" altLang="es-AR" dirty="0" err="1"/>
              <a:t>zombies</a:t>
            </a:r>
            <a:r>
              <a:rPr lang="es-AR" altLang="es-AR" dirty="0"/>
              <a:t> are </a:t>
            </a:r>
            <a:r>
              <a:rPr lang="es-AR" altLang="es-AR" dirty="0" err="1"/>
              <a:t>immediately</a:t>
            </a:r>
            <a:r>
              <a:rPr lang="es-AR" altLang="es-AR" dirty="0"/>
              <a:t> </a:t>
            </a:r>
            <a:r>
              <a:rPr lang="es-AR" altLang="es-AR" dirty="0" err="1"/>
              <a:t>waited</a:t>
            </a:r>
            <a:r>
              <a:rPr lang="es-AR" altLang="es-AR" dirty="0"/>
              <a:t> </a:t>
            </a:r>
            <a:r>
              <a:rPr lang="es-AR" altLang="es-AR" dirty="0" err="1"/>
              <a:t>on</a:t>
            </a:r>
            <a:r>
              <a:rPr lang="es-AR" altLang="es-AR" dirty="0"/>
              <a:t> </a:t>
            </a:r>
            <a:r>
              <a:rPr lang="es-AR" altLang="es-AR" dirty="0" err="1"/>
              <a:t>by</a:t>
            </a:r>
            <a:r>
              <a:rPr lang="es-AR" altLang="es-AR" dirty="0"/>
              <a:t> </a:t>
            </a:r>
            <a:r>
              <a:rPr lang="es-AR" altLang="es-AR" dirty="0" err="1"/>
              <a:t>their</a:t>
            </a:r>
            <a:r>
              <a:rPr lang="es-AR" altLang="es-AR" dirty="0"/>
              <a:t> </a:t>
            </a:r>
            <a:r>
              <a:rPr lang="es-AR" altLang="es-AR" dirty="0" err="1"/>
              <a:t>parent</a:t>
            </a:r>
            <a:r>
              <a:rPr lang="es-AR" alt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s-AR" dirty="0" err="1"/>
              <a:t>Processes</a:t>
            </a:r>
            <a:r>
              <a:rPr lang="es-AR" altLang="es-AR" dirty="0"/>
              <a:t> </a:t>
            </a:r>
            <a:r>
              <a:rPr lang="es-AR" altLang="es-AR" dirty="0" err="1"/>
              <a:t>that</a:t>
            </a:r>
            <a:r>
              <a:rPr lang="es-AR" altLang="es-AR" dirty="0"/>
              <a:t> </a:t>
            </a:r>
            <a:r>
              <a:rPr lang="es-AR" altLang="es-AR" dirty="0" err="1"/>
              <a:t>stay</a:t>
            </a:r>
            <a:r>
              <a:rPr lang="es-AR" altLang="es-AR" dirty="0"/>
              <a:t> </a:t>
            </a:r>
            <a:r>
              <a:rPr lang="es-AR" altLang="es-AR" dirty="0" err="1"/>
              <a:t>zombies</a:t>
            </a:r>
            <a:r>
              <a:rPr lang="es-AR" altLang="es-AR" dirty="0"/>
              <a:t> </a:t>
            </a:r>
            <a:r>
              <a:rPr lang="es-AR" altLang="es-AR" dirty="0" err="1"/>
              <a:t>for</a:t>
            </a:r>
            <a:r>
              <a:rPr lang="es-AR" altLang="es-AR" dirty="0"/>
              <a:t> a </a:t>
            </a:r>
            <a:r>
              <a:rPr lang="es-AR" altLang="es-AR" dirty="0" err="1"/>
              <a:t>long</a:t>
            </a:r>
            <a:r>
              <a:rPr lang="es-AR" altLang="es-AR" dirty="0"/>
              <a:t> time are </a:t>
            </a:r>
            <a:r>
              <a:rPr lang="es-AR" altLang="es-AR" dirty="0" err="1"/>
              <a:t>generally</a:t>
            </a:r>
            <a:r>
              <a:rPr lang="es-AR" altLang="es-AR" dirty="0"/>
              <a:t> </a:t>
            </a:r>
            <a:r>
              <a:rPr lang="es-AR" altLang="es-AR" dirty="0" err="1"/>
              <a:t>an</a:t>
            </a:r>
            <a:r>
              <a:rPr lang="es-AR" altLang="es-AR" dirty="0"/>
              <a:t> error and cause a </a:t>
            </a:r>
            <a:r>
              <a:rPr lang="es-AR" altLang="es-AR" dirty="0" err="1"/>
              <a:t>resource</a:t>
            </a:r>
            <a:r>
              <a:rPr lang="es-AR" altLang="es-AR" dirty="0"/>
              <a:t> </a:t>
            </a:r>
            <a:r>
              <a:rPr lang="es-AR" altLang="es-AR" dirty="0" err="1"/>
              <a:t>leak</a:t>
            </a:r>
            <a:r>
              <a:rPr lang="es-AR" alt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dirty="0">
              <a:solidFill>
                <a:srgbClr val="5E5E5E"/>
              </a:solidFill>
              <a:latin typeface="Work San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C358E29-D526-415F-AE3D-A4639260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87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Tree</a:t>
            </a:r>
          </a:p>
        </p:txBody>
      </p:sp>
    </p:spTree>
    <p:extLst>
      <p:ext uri="{BB962C8B-B14F-4D97-AF65-F5344CB8AC3E}">
        <p14:creationId xmlns:p14="http://schemas.microsoft.com/office/powerpoint/2010/main" val="258049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D02DA8-42F3-4155-8400-EFA961CC0298}"/>
              </a:ext>
            </a:extLst>
          </p:cNvPr>
          <p:cNvSpPr/>
          <p:nvPr/>
        </p:nvSpPr>
        <p:spPr>
          <a:xfrm>
            <a:off x="3697804" y="792386"/>
            <a:ext cx="2550596" cy="5273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608BC6-86ED-4C25-8185-8FAFDDA8CAF6}"/>
              </a:ext>
            </a:extLst>
          </p:cNvPr>
          <p:cNvSpPr/>
          <p:nvPr/>
        </p:nvSpPr>
        <p:spPr>
          <a:xfrm>
            <a:off x="3697804" y="2053193"/>
            <a:ext cx="2550596" cy="103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padre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60F7E7-A6DE-45AC-BB17-92707B76CEC1}"/>
              </a:ext>
            </a:extLst>
          </p:cNvPr>
          <p:cNvSpPr/>
          <p:nvPr/>
        </p:nvSpPr>
        <p:spPr>
          <a:xfrm>
            <a:off x="3657600" y="3945102"/>
            <a:ext cx="2550596" cy="103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hijo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70E670-90E7-4B0B-B737-B51DA4378F64}"/>
              </a:ext>
            </a:extLst>
          </p:cNvPr>
          <p:cNvSpPr/>
          <p:nvPr/>
        </p:nvSpPr>
        <p:spPr>
          <a:xfrm>
            <a:off x="7232923" y="2912896"/>
            <a:ext cx="2550596" cy="1032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data.text</a:t>
            </a:r>
            <a:endParaRPr lang="es-AR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8DCECA7-7F9F-4223-9699-02A9600B06E3}"/>
              </a:ext>
            </a:extLst>
          </p:cNvPr>
          <p:cNvCxnSpPr/>
          <p:nvPr/>
        </p:nvCxnSpPr>
        <p:spPr>
          <a:xfrm>
            <a:off x="6288604" y="2687102"/>
            <a:ext cx="1060255" cy="6956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26CFEB7-BDE8-4FE3-9BC9-299E2B47C3F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08196" y="3535119"/>
            <a:ext cx="1293063" cy="9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3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18B5EF-D128-41CC-A58B-EF8741B7E87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739701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algn="ctr" fontAlgn="auto">
              <a:spcAft>
                <a:spcPts val="0"/>
              </a:spcAft>
              <a:defRPr sz="4000" b="1">
                <a:solidFill>
                  <a:srgbClr val="7030A0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System Calls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5E3B858-F0FE-4329-ACC6-11B693BF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99" y="1555676"/>
            <a:ext cx="637698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7E6094E4-C3F9-41AA-A0FF-173310DE9A59}"/>
              </a:ext>
            </a:extLst>
          </p:cNvPr>
          <p:cNvSpPr>
            <a:spLocks/>
          </p:cNvSpPr>
          <p:nvPr/>
        </p:nvSpPr>
        <p:spPr bwMode="auto">
          <a:xfrm>
            <a:off x="3080636" y="1831901"/>
            <a:ext cx="177800" cy="847725"/>
          </a:xfrm>
          <a:prstGeom prst="leftBrace">
            <a:avLst>
              <a:gd name="adj1" fmla="val 3973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5C46E56-ADB8-4572-A5FD-C09BE736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386" y="2055739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600"/>
              <a:t>processes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96905169-4AAD-48F7-8EC8-B74A7AD4B540}"/>
              </a:ext>
            </a:extLst>
          </p:cNvPr>
          <p:cNvSpPr>
            <a:spLocks/>
          </p:cNvSpPr>
          <p:nvPr/>
        </p:nvSpPr>
        <p:spPr bwMode="auto">
          <a:xfrm>
            <a:off x="3061586" y="2716139"/>
            <a:ext cx="188913" cy="1258887"/>
          </a:xfrm>
          <a:prstGeom prst="leftBrace">
            <a:avLst>
              <a:gd name="adj1" fmla="val 5553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B76F5EA-AF05-4FA4-882D-80CEB174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161" y="3141589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600"/>
              <a:t>files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8C0C6E31-C93E-4DDE-8D6E-B16BF22FAF2B}"/>
              </a:ext>
            </a:extLst>
          </p:cNvPr>
          <p:cNvSpPr>
            <a:spLocks/>
          </p:cNvSpPr>
          <p:nvPr/>
        </p:nvSpPr>
        <p:spPr bwMode="auto">
          <a:xfrm>
            <a:off x="3042536" y="4014714"/>
            <a:ext cx="255588" cy="1292225"/>
          </a:xfrm>
          <a:prstGeom prst="leftBrace">
            <a:avLst>
              <a:gd name="adj1" fmla="val 4213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068C432-9863-4DFF-BE88-BF7E71216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149" y="4427464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600"/>
              <a:t>directories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5D89862F-9DAA-42A2-BCD8-FAEF6E09408A}"/>
              </a:ext>
            </a:extLst>
          </p:cNvPr>
          <p:cNvSpPr>
            <a:spLocks/>
          </p:cNvSpPr>
          <p:nvPr/>
        </p:nvSpPr>
        <p:spPr bwMode="auto">
          <a:xfrm>
            <a:off x="3069524" y="5311701"/>
            <a:ext cx="211137" cy="923925"/>
          </a:xfrm>
          <a:prstGeom prst="leftBrace">
            <a:avLst>
              <a:gd name="adj1" fmla="val 3646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7E4EC6FA-7609-4B2F-A160-7C3A0C6A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361" y="5579989"/>
            <a:ext cx="1471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e-IL" sz="1600"/>
              <a:t>miscellaneous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A55BF4-8AAD-4BD0-8973-E7238771F101}"/>
              </a:ext>
            </a:extLst>
          </p:cNvPr>
          <p:cNvSpPr/>
          <p:nvPr/>
        </p:nvSpPr>
        <p:spPr>
          <a:xfrm>
            <a:off x="3317174" y="1793247"/>
            <a:ext cx="6361112" cy="92289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9E85B3-542B-48FA-A5A5-CE33B83F6300}"/>
              </a:ext>
            </a:extLst>
          </p:cNvPr>
          <p:cNvSpPr txBox="1"/>
          <p:nvPr/>
        </p:nvSpPr>
        <p:spPr>
          <a:xfrm>
            <a:off x="8920716" y="6529519"/>
            <a:ext cx="3250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hlinkClick r:id="rId3"/>
              </a:rPr>
              <a:t>https://www.cs.bgu.ac.il/~os142/Class_Material</a:t>
            </a:r>
            <a:endParaRPr lang="es-AR" sz="1200" dirty="0"/>
          </a:p>
          <a:p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53900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491E51-20AA-41E1-A034-F6BB5386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33" y="1023272"/>
            <a:ext cx="10300096" cy="401097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04A0290-B127-474D-9147-489D20A220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7336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Que es un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+mn-lt"/>
              </a:rPr>
              <a:t>proceso</a:t>
            </a: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831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54C0AB-8DD5-4F28-832A-24D09600A40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12192000" cy="6413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Creation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014EB9-9FB2-4D99-ADEC-0B4460E59E4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127250" y="2600325"/>
            <a:ext cx="81788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9pPr>
          </a:lstStyle>
          <a:p>
            <a:pPr marL="609600" indent="-609600">
              <a:buClrTx/>
              <a:buSzPct val="100000"/>
              <a:buFont typeface="Symbol" panose="05050102010706020507" pitchFamily="18" charset="2"/>
              <a:buAutoNum type="arabicPeriod"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System initialization (Daemons)</a:t>
            </a:r>
          </a:p>
          <a:p>
            <a:pPr marL="609600" indent="-609600">
              <a:buClrTx/>
              <a:buSzPct val="100000"/>
              <a:buFont typeface="Symbol" panose="05050102010706020507" pitchFamily="18" charset="2"/>
              <a:buAutoNum type="arabicPeriod"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Execution of a process creation system call by a running process</a:t>
            </a:r>
          </a:p>
          <a:p>
            <a:pPr marL="609600" indent="-609600">
              <a:buClrTx/>
              <a:buSzPct val="100000"/>
              <a:buFontTx/>
              <a:buAutoNum type="arabicPeriod"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A user request to create a process</a:t>
            </a:r>
          </a:p>
          <a:p>
            <a:pPr marL="609600" indent="-609600">
              <a:buClrTx/>
              <a:buSzPct val="100000"/>
              <a:buFontTx/>
              <a:buAutoNum type="arabicPeriod"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Initiation of a batch job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21A910-8976-44A9-9CAE-7CCE93D7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435100"/>
            <a:ext cx="817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he-IL" sz="3600">
                <a:solidFill>
                  <a:srgbClr val="0066CC"/>
                </a:solidFill>
                <a:latin typeface="Comic Sans MS" panose="030F0702030302020204" pitchFamily="66" charset="0"/>
              </a:rPr>
              <a:t>When is a new process created?</a:t>
            </a:r>
          </a:p>
        </p:txBody>
      </p:sp>
    </p:spTree>
    <p:extLst>
      <p:ext uri="{BB962C8B-B14F-4D97-AF65-F5344CB8AC3E}">
        <p14:creationId xmlns:p14="http://schemas.microsoft.com/office/powerpoint/2010/main" val="3157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88AF801-418F-420A-8890-8495E3D87E4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901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Termination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40CA9F-60E1-4B8B-BB59-2C8B3CC3BB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67319" y="2096681"/>
            <a:ext cx="8178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9pPr>
          </a:lstStyle>
          <a:p>
            <a:pPr marL="609600" indent="-609600">
              <a:buFont typeface="Symbol" panose="05050102010706020507" pitchFamily="18" charset="2"/>
              <a:buNone/>
            </a:pPr>
            <a:endParaRPr lang="en-US" altLang="he-IL" dirty="0"/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Normal exit (voluntary)</a:t>
            </a:r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Error exit (voluntary)</a:t>
            </a:r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Fatal error (involuntary)</a:t>
            </a:r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Killed by another process (involuntary)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48B50F6-1194-48C0-9F38-D16CAF9A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19" y="1325156"/>
            <a:ext cx="817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he-IL" sz="3600" dirty="0">
                <a:solidFill>
                  <a:srgbClr val="0066CC"/>
                </a:solidFill>
                <a:latin typeface="Comic Sans MS" panose="030F0702030302020204" pitchFamily="66" charset="0"/>
              </a:rPr>
              <a:t>When does a process terminate?</a:t>
            </a:r>
          </a:p>
        </p:txBody>
      </p:sp>
    </p:spTree>
    <p:extLst>
      <p:ext uri="{BB962C8B-B14F-4D97-AF65-F5344CB8AC3E}">
        <p14:creationId xmlns:p14="http://schemas.microsoft.com/office/powerpoint/2010/main" val="15610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9892B7A-8219-41BA-97F4-FD4AFFF4A0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12" y="-8492"/>
            <a:ext cx="12180887" cy="838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State Transitions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BD8B80-7352-4693-8B9F-9249DD4A355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98700" y="2528094"/>
            <a:ext cx="42513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1. Process </a:t>
            </a:r>
            <a:r>
              <a:rPr lang="en-US" altLang="he-IL" sz="2800" b="1" i="1">
                <a:solidFill>
                  <a:schemeClr val="tx1"/>
                </a:solidFill>
                <a:latin typeface="Calibri" panose="020F0502020204030204" pitchFamily="34" charset="0"/>
              </a:rPr>
              <a:t>blocks</a:t>
            </a: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 for input or waits for an event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2. End of time-slice, or preemption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3. Scheduler switches back to this process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he-IL" sz="2800">
                <a:solidFill>
                  <a:schemeClr val="tx1"/>
                </a:solidFill>
                <a:latin typeface="Calibri" panose="020F0502020204030204" pitchFamily="34" charset="0"/>
              </a:rPr>
              <a:t>4. Input becomes available, event arrives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63479A-FE54-4044-AC6D-D3B5E442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1618456"/>
            <a:ext cx="2044700" cy="977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867818-E743-44E6-A4A9-80364CB4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1824831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 b="1">
                <a:solidFill>
                  <a:schemeClr val="tx1"/>
                </a:solidFill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B775E59-414A-4929-AC29-35677391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4056856"/>
            <a:ext cx="1511300" cy="825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978678F-5284-4410-9E3A-4AD0236D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4263231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 b="1">
                <a:solidFill>
                  <a:schemeClr val="tx1"/>
                </a:solidFill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4736B516-67D8-4B41-8C72-21986E3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971256"/>
            <a:ext cx="1511300" cy="901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02A8477-E0D0-4C60-B5AC-354452FD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5253831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 b="1">
                <a:solidFill>
                  <a:schemeClr val="tx1"/>
                </a:solidFill>
                <a:latin typeface="Times New Roman" panose="02020603050405020304" pitchFamily="18" charset="0"/>
              </a:rPr>
              <a:t>Ready</a:t>
            </a:r>
          </a:p>
        </p:txBody>
      </p:sp>
      <p:sp>
        <p:nvSpPr>
          <p:cNvPr id="12" name="Arc 10">
            <a:extLst>
              <a:ext uri="{FF2B5EF4-FFF2-40B4-BE49-F238E27FC236}">
                <a16:creationId xmlns:a16="http://schemas.microsoft.com/office/drawing/2014/main" id="{10FE3F6D-D96C-4A18-A0E2-CC8AAA977BCE}"/>
              </a:ext>
            </a:extLst>
          </p:cNvPr>
          <p:cNvSpPr>
            <a:spLocks/>
          </p:cNvSpPr>
          <p:nvPr/>
        </p:nvSpPr>
        <p:spPr bwMode="auto">
          <a:xfrm>
            <a:off x="6491288" y="2375694"/>
            <a:ext cx="685800" cy="1828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0"/>
                  <a:pt x="9640" y="27"/>
                  <a:pt x="2155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0"/>
                  <a:pt x="9640" y="27"/>
                  <a:pt x="2155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s-AR"/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BBEC36E9-D430-4887-8682-B7B4C60388B7}"/>
              </a:ext>
            </a:extLst>
          </p:cNvPr>
          <p:cNvSpPr>
            <a:spLocks/>
          </p:cNvSpPr>
          <p:nvPr/>
        </p:nvSpPr>
        <p:spPr bwMode="auto">
          <a:xfrm>
            <a:off x="8850313" y="2375694"/>
            <a:ext cx="992187" cy="27432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s-AR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3F25432-FF7F-4DF4-B15C-6515A604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28154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3B915A1-8F0A-49C2-BDEB-9AE2D809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225" y="30440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Arc 14">
            <a:extLst>
              <a:ext uri="{FF2B5EF4-FFF2-40B4-BE49-F238E27FC236}">
                <a16:creationId xmlns:a16="http://schemas.microsoft.com/office/drawing/2014/main" id="{C1BEFFDB-9FCC-4BF2-98B2-3DE78C41FBF4}"/>
              </a:ext>
            </a:extLst>
          </p:cNvPr>
          <p:cNvSpPr>
            <a:spLocks/>
          </p:cNvSpPr>
          <p:nvPr/>
        </p:nvSpPr>
        <p:spPr bwMode="auto">
          <a:xfrm>
            <a:off x="6796088" y="4812506"/>
            <a:ext cx="1905000" cy="8382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s-A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6FD4D64-24E8-40CD-B96B-BFFC09BD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54062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" name="Arc 16">
            <a:extLst>
              <a:ext uri="{FF2B5EF4-FFF2-40B4-BE49-F238E27FC236}">
                <a16:creationId xmlns:a16="http://schemas.microsoft.com/office/drawing/2014/main" id="{94BD0D9E-1EBA-431D-A0F6-387ED5AAF06B}"/>
              </a:ext>
            </a:extLst>
          </p:cNvPr>
          <p:cNvSpPr>
            <a:spLocks/>
          </p:cNvSpPr>
          <p:nvPr/>
        </p:nvSpPr>
        <p:spPr bwMode="auto">
          <a:xfrm>
            <a:off x="7939088" y="2602706"/>
            <a:ext cx="1143000" cy="23622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s-AR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137558B-638A-4AD7-AAA2-68104F3E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36536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160C05C2-1160-451B-9B5A-911CABD6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1285081"/>
            <a:ext cx="4140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he-IL" sz="3600" dirty="0">
                <a:solidFill>
                  <a:srgbClr val="0066CC"/>
                </a:solidFill>
                <a:latin typeface="Comic Sans MS" panose="030F0702030302020204" pitchFamily="66" charset="0"/>
              </a:rPr>
              <a:t>When do these transitions occur?</a:t>
            </a:r>
          </a:p>
        </p:txBody>
      </p:sp>
    </p:spTree>
    <p:extLst>
      <p:ext uri="{BB962C8B-B14F-4D97-AF65-F5344CB8AC3E}">
        <p14:creationId xmlns:p14="http://schemas.microsoft.com/office/powerpoint/2010/main" val="416176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5757440-C602-4BB1-9827-AD2C4514E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916" y="0"/>
            <a:ext cx="12113083" cy="783902"/>
          </a:xfrm>
        </p:spPr>
        <p:txBody>
          <a:bodyPr/>
          <a:lstStyle/>
          <a:p>
            <a:pPr algn="ctr" eaLnBrk="0" hangingPunct="0"/>
            <a:r>
              <a:rPr kumimoji="1" lang="en-US" sz="4000" b="1" dirty="0">
                <a:solidFill>
                  <a:srgbClr val="7030A0"/>
                </a:solidFill>
                <a:latin typeface="+mn-lt"/>
              </a:rPr>
              <a:t>Five-State Process Model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B6318E7-F874-4327-A5C0-13E86287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1668468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0EED900-2262-4B06-9443-65CB9D20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1668468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04700828-88C0-4E56-8DFE-C01CB15B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300" y="1668468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B246F37-7910-459F-BDC3-1D613761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668468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3C0E0A5-9383-400C-842C-6FB8BECC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640268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CFE67EE-8BEB-4414-97CB-97E08254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1792293"/>
            <a:ext cx="612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New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B9DBCE-C580-4EF4-B611-04CCE659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1792293"/>
            <a:ext cx="765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Ready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5EFF75E-CDA7-4B49-8D43-2052761A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1792293"/>
            <a:ext cx="968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335F6BD-D24F-4DCF-A0A9-05EC47E3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863" y="1792293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Exit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49CED22-13B5-499F-AEA7-F13A0FE6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4764093"/>
            <a:ext cx="942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BB7FE09E-9315-4772-AC16-56083A693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1966918"/>
            <a:ext cx="97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7D53A15-1284-4EF7-B48F-12EA68385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6550" y="2343156"/>
            <a:ext cx="0" cy="2297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4BF29522-544E-44C6-BD7D-A8E43B2B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66918"/>
            <a:ext cx="900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006D7A1-AD5A-4DC4-AA08-C4CBBE40C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088" y="1814518"/>
            <a:ext cx="105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F65027B8-1046-47DB-B7EA-B09609CEF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1388" y="2195518"/>
            <a:ext cx="1077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6548CFF-5C55-40D1-8AB6-1965726C7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1639893"/>
            <a:ext cx="765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Admit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FF77FA56-D33C-4E18-9244-DE8A60FC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3163893"/>
            <a:ext cx="828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Event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Occurs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5BBC4CB-219E-4D14-A582-4B2CB605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335093"/>
            <a:ext cx="993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Dispatch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31CC59EF-F3EE-472F-9715-9AA2532C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14112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Release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6E99F77-1B3A-41CB-806B-ED922CF2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249493"/>
            <a:ext cx="1031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Time-out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27176860-2FFF-451F-B253-06F31BBA4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8" y="2355856"/>
            <a:ext cx="1452562" cy="2354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D2562876-EEB2-4BFF-A544-26F4BFB2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3087693"/>
            <a:ext cx="714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§"/>
              <a:defRPr kumimoji="1" sz="3200">
                <a:solidFill>
                  <a:srgbClr val="8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©"/>
              <a:defRPr kumimoji="1" sz="2800">
                <a:solidFill>
                  <a:srgbClr val="8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¨"/>
              <a:defRPr kumimoji="1" sz="2400">
                <a:solidFill>
                  <a:srgbClr val="8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rgbClr val="8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Event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" panose="02020603050405020304" pitchFamily="18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3251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-12">
            <a:extLst>
              <a:ext uri="{FF2B5EF4-FFF2-40B4-BE49-F238E27FC236}">
                <a16:creationId xmlns:a16="http://schemas.microsoft.com/office/drawing/2014/main" id="{350DD27F-474C-4851-B309-0F7F0BCF1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71" y="1141809"/>
            <a:ext cx="3984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07F065-5C80-4C2C-B2B0-789A89E26294}"/>
              </a:ext>
            </a:extLst>
          </p:cNvPr>
          <p:cNvSpPr txBox="1"/>
          <p:nvPr/>
        </p:nvSpPr>
        <p:spPr>
          <a:xfrm>
            <a:off x="8920716" y="6529519"/>
            <a:ext cx="3250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hlinkClick r:id="rId3"/>
              </a:rPr>
              <a:t>https://www.cs.bgu.ac.il/~os142/Class_Material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3FB4F9-1F0E-4FF0-94A5-35E22E6A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8163"/>
            <a:ext cx="81788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he-IL" dirty="0"/>
              <a:t>A process tree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he-IL" dirty="0"/>
              <a:t> A created two child processes, B and C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he-IL" dirty="0"/>
              <a:t> B created three child processes, D, E, and F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65AAD4-9FE9-47C0-A5AD-CE8A597E96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87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Tree</a:t>
            </a:r>
          </a:p>
        </p:txBody>
      </p:sp>
    </p:spTree>
    <p:extLst>
      <p:ext uri="{BB962C8B-B14F-4D97-AF65-F5344CB8AC3E}">
        <p14:creationId xmlns:p14="http://schemas.microsoft.com/office/powerpoint/2010/main" val="342408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3F1D10-D6B9-476C-ABE9-948E65EB58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809" y="956929"/>
            <a:ext cx="11015331" cy="450820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432740C-AF7E-4CF8-84B2-7FFB17F4C1CD}"/>
              </a:ext>
            </a:extLst>
          </p:cNvPr>
          <p:cNvSpPr/>
          <p:nvPr/>
        </p:nvSpPr>
        <p:spPr>
          <a:xfrm>
            <a:off x="6652260" y="4446270"/>
            <a:ext cx="3771900" cy="75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395CC9-0E80-430F-A83B-4A0424A92FC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0"/>
            <a:ext cx="12192000" cy="87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rgbClr val="7030A0"/>
                </a:solidFill>
                <a:effectLst/>
                <a:latin typeface="+mn-lt"/>
              </a:rPr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1407708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476</Words>
  <Application>Microsoft Office PowerPoint</Application>
  <PresentationFormat>Panorámica</PresentationFormat>
  <Paragraphs>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Consolas</vt:lpstr>
      <vt:lpstr>Symbol</vt:lpstr>
      <vt:lpstr>Times New Roman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Five-State Process Model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M Paniagua</dc:creator>
  <cp:lastModifiedBy>Oscar M Paniagua</cp:lastModifiedBy>
  <cp:revision>19</cp:revision>
  <dcterms:created xsi:type="dcterms:W3CDTF">2020-09-25T19:32:16Z</dcterms:created>
  <dcterms:modified xsi:type="dcterms:W3CDTF">2020-10-10T11:00:27Z</dcterms:modified>
</cp:coreProperties>
</file>