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419" r:id="rId5"/>
    <p:sldId id="420" r:id="rId6"/>
    <p:sldId id="408" r:id="rId7"/>
    <p:sldId id="317" r:id="rId8"/>
    <p:sldId id="371" r:id="rId9"/>
    <p:sldId id="321" r:id="rId10"/>
    <p:sldId id="378" r:id="rId11"/>
    <p:sldId id="380" r:id="rId12"/>
    <p:sldId id="381" r:id="rId13"/>
    <p:sldId id="382" r:id="rId14"/>
    <p:sldId id="413" r:id="rId15"/>
    <p:sldId id="384" r:id="rId16"/>
    <p:sldId id="415" r:id="rId17"/>
    <p:sldId id="386" r:id="rId18"/>
    <p:sldId id="387" r:id="rId19"/>
    <p:sldId id="418" r:id="rId20"/>
    <p:sldId id="389" r:id="rId21"/>
    <p:sldId id="390" r:id="rId22"/>
    <p:sldId id="391" r:id="rId23"/>
    <p:sldId id="392" r:id="rId24"/>
    <p:sldId id="394" r:id="rId25"/>
    <p:sldId id="395" r:id="rId26"/>
    <p:sldId id="396" r:id="rId27"/>
    <p:sldId id="397" r:id="rId28"/>
    <p:sldId id="398" r:id="rId29"/>
    <p:sldId id="400" r:id="rId30"/>
    <p:sldId id="401" r:id="rId31"/>
    <p:sldId id="402" r:id="rId32"/>
    <p:sldId id="407" r:id="rId33"/>
    <p:sldId id="421" r:id="rId34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738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411"/>
    <a:srgbClr val="003344"/>
    <a:srgbClr val="557799"/>
    <a:srgbClr val="000000"/>
    <a:srgbClr val="FF0000"/>
    <a:srgbClr val="EDCAED"/>
    <a:srgbClr val="C85FC8"/>
    <a:srgbClr val="722772"/>
    <a:srgbClr val="869ECC"/>
    <a:srgbClr val="AAA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75536" autoAdjust="0"/>
  </p:normalViewPr>
  <p:slideViewPr>
    <p:cSldViewPr snapToGrid="0" snapToObjects="1" showGuides="1">
      <p:cViewPr varScale="1">
        <p:scale>
          <a:sx n="97" d="100"/>
          <a:sy n="97" d="100"/>
        </p:scale>
        <p:origin x="-720" y="-104"/>
      </p:cViewPr>
      <p:guideLst>
        <p:guide orient="horz" pos="602"/>
        <p:guide orient="horz" pos="4043"/>
        <p:guide orient="horz" pos="2935"/>
        <p:guide orient="horz" pos="4233"/>
        <p:guide orient="horz" pos="801"/>
        <p:guide orient="horz" pos="738"/>
        <p:guide pos="2880"/>
        <p:guide pos="288"/>
        <p:guide pos="5501"/>
        <p:guide pos="2824"/>
        <p:guide pos="2936"/>
        <p:guide pos="4172"/>
        <p:guide pos="1585"/>
      </p:guideLst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566"/>
    </p:cViewPr>
  </p:sorterViewPr>
  <p:notesViewPr>
    <p:cSldViewPr snapToGrid="0" snapToObjects="1" showGuides="1">
      <p:cViewPr>
        <p:scale>
          <a:sx n="112" d="100"/>
          <a:sy n="112" d="100"/>
        </p:scale>
        <p:origin x="2262" y="-1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10/2/13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10/2/13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7F595-67E2-4395-A9B6-787F6D578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1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 smtClean="0"/>
              <a:t>Integration with Java is supported on the server side but is not as natural as with Groovy or even as with </a:t>
            </a:r>
            <a:r>
              <a:rPr lang="en-CA" sz="800" dirty="0" err="1" smtClean="0"/>
              <a:t>JRuby</a:t>
            </a:r>
            <a:r>
              <a:rPr lang="en-CA" sz="800" dirty="0" smtClean="0"/>
              <a:t> or </a:t>
            </a:r>
            <a:r>
              <a:rPr lang="en-CA" sz="800" dirty="0" err="1" smtClean="0"/>
              <a:t>Jython</a:t>
            </a:r>
            <a:r>
              <a:rPr lang="en-CA" sz="800" dirty="0" smtClean="0"/>
              <a:t>. This will change with </a:t>
            </a:r>
            <a:r>
              <a:rPr lang="en-CA" sz="800" dirty="0" err="1" smtClean="0"/>
              <a:t>Nashorn</a:t>
            </a:r>
            <a:r>
              <a:rPr lang="en-CA" sz="800" dirty="0" smtClean="0"/>
              <a:t> in Java 8.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7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dirty="0" smtClean="0"/>
              <a:t>Some new languages use </a:t>
            </a:r>
            <a:r>
              <a:rPr lang="en-CA" sz="700" dirty="0" err="1" smtClean="0"/>
              <a:t>Javascript</a:t>
            </a:r>
            <a:r>
              <a:rPr lang="en-CA" sz="700" dirty="0" smtClean="0"/>
              <a:t> as their target compilation language: </a:t>
            </a:r>
            <a:r>
              <a:rPr lang="en-CA" sz="700" dirty="0" err="1" smtClean="0"/>
              <a:t>CoffeeScript</a:t>
            </a:r>
            <a:r>
              <a:rPr lang="en-CA" sz="700" dirty="0" smtClean="0"/>
              <a:t>. </a:t>
            </a:r>
            <a:r>
              <a:rPr lang="en-CA" sz="700" dirty="0" err="1" smtClean="0"/>
              <a:t>TypeScript</a:t>
            </a:r>
            <a:r>
              <a:rPr lang="en-CA" sz="700" dirty="0" smtClean="0"/>
              <a:t>, </a:t>
            </a:r>
            <a:r>
              <a:rPr lang="en-CA" sz="700" dirty="0" err="1" smtClean="0"/>
              <a:t>ClojureScript</a:t>
            </a:r>
            <a:r>
              <a:rPr lang="en-CA" sz="700" dirty="0" smtClean="0"/>
              <a:t>, Dart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Perceived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limitations</a:t>
            </a:r>
            <a:r>
              <a:rPr lang="es-ES_tradnl" baseline="0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Lack of support</a:t>
            </a:r>
            <a:r>
              <a:rPr lang="en-CA" sz="700" baseline="0" dirty="0" smtClean="0"/>
              <a:t> for modules – can be emulated with closures</a:t>
            </a:r>
            <a:endParaRPr lang="en-CA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Limited built-in language capabilities, though they can be augmented by many open-source libraries (</a:t>
            </a:r>
            <a:r>
              <a:rPr lang="en-CA" sz="700" dirty="0" err="1" smtClean="0"/>
              <a:t>jQuery</a:t>
            </a:r>
            <a:r>
              <a:rPr lang="en-CA" sz="700" dirty="0" smtClean="0"/>
              <a:t>, Dojo,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Easy to write poorly structured, unreadable code in the absence of strictly enforced coding standards</a:t>
            </a:r>
            <a:endParaRPr lang="en-US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Lacks widely-adopted documentation frameworks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Testing and debugging are more challenging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No multi-threading or concurrency support, requires </a:t>
            </a:r>
            <a:r>
              <a:rPr lang="en-US" sz="700" dirty="0" smtClean="0"/>
              <a:t>less natural </a:t>
            </a:r>
            <a:r>
              <a:rPr lang="en-CA" sz="700" dirty="0" smtClean="0"/>
              <a:t>coding with cooperating </a:t>
            </a:r>
            <a:r>
              <a:rPr lang="en-CA" sz="700" dirty="0" err="1" smtClean="0"/>
              <a:t>callbacks</a:t>
            </a:r>
            <a:r>
              <a:rPr lang="en-CA" sz="700" dirty="0" smtClean="0"/>
              <a:t> within a single event loop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Comparatively limited availability of tooling across the development lifecycle</a:t>
            </a:r>
          </a:p>
          <a:p>
            <a:pPr marL="171450" indent="-171450">
              <a:buFont typeface="Arial" pitchFamily="34" charset="0"/>
              <a:buChar char="•"/>
            </a:pPr>
            <a:endParaRPr lang="en-CA" sz="700" dirty="0" smtClean="0"/>
          </a:p>
          <a:p>
            <a:pPr marL="0" indent="0">
              <a:buFont typeface="Arial" pitchFamily="34" charset="0"/>
              <a:buNone/>
            </a:pPr>
            <a:r>
              <a:rPr lang="en-CA" sz="700" dirty="0" smtClean="0"/>
              <a:t>Node.js</a:t>
            </a:r>
            <a:r>
              <a:rPr lang="en-CA" sz="700" baseline="0" dirty="0" smtClean="0"/>
              <a:t> is driving a lot of the adoption of </a:t>
            </a:r>
            <a:r>
              <a:rPr lang="en-CA" sz="700" baseline="0" dirty="0" err="1" smtClean="0"/>
              <a:t>Javascript</a:t>
            </a:r>
            <a:r>
              <a:rPr lang="en-CA" sz="700" baseline="0" dirty="0" smtClean="0"/>
              <a:t>, due to its lightweight and asynchronous nature.</a:t>
            </a:r>
            <a:r>
              <a:rPr lang="en-US" sz="1200" baseline="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ES_tradnl" sz="1200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sz="1100" dirty="0" smtClean="0"/>
              <a:t>Vendor support from </a:t>
            </a:r>
            <a:r>
              <a:rPr lang="en-CA" sz="1100" dirty="0" err="1" smtClean="0"/>
              <a:t>Joyent</a:t>
            </a:r>
            <a:r>
              <a:rPr lang="en-CA" sz="1100" dirty="0" smtClean="0"/>
              <a:t> for server-side JavaScript (Node.js)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smtClean="0"/>
              <a:t>Easier to learn than Ruby or Python for Java developers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Groovy/Grails ecosystem not as vibrant as that of Ruby/Rails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5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Syntax and type inference enable code conciseness and readability</a:t>
            </a:r>
            <a:endParaRPr lang="en-US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Performance comparable to that of Java with seamless interoperation with Java, effectively leverages all of Java’s capabilities and ecosystem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5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Promotes “convention over configuration”, XML-free experience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based on the servlet API environment – does not require an application server or JEE stack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Promotes even greater code conciseness than the other major dynamic languages, without sacrificing readability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Vibrant community, though the language’s creator is a dominant voice (not unlike Python)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Powerful hygienic macro facility which enables powerful yet simple </a:t>
            </a:r>
            <a:r>
              <a:rPr lang="en-US" dirty="0" err="1" smtClean="0"/>
              <a:t>metaprogramming</a:t>
            </a:r>
            <a:r>
              <a:rPr lang="en-US" dirty="0" smtClean="0"/>
              <a:t>, including great support for internal domain-specific languages (DSLs)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Modularity: leverages Java packages, augmented by the namespace concept</a:t>
            </a:r>
            <a:r>
              <a:rPr lang="en-US" baseline="0" dirty="0"/>
              <a:t> </a:t>
            </a:r>
            <a:r>
              <a:rPr lang="en-US" baseline="0" dirty="0" smtClean="0"/>
              <a:t>– full integration with Java code and libraries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Lightweight web development libraries enable even more streamlined and agile web development than that provided by Rails, Grails, or 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are several lightweight web libraries for </a:t>
            </a:r>
            <a:r>
              <a:rPr lang="en-US" dirty="0" err="1" smtClean="0"/>
              <a:t>Clojure</a:t>
            </a:r>
            <a:r>
              <a:rPr lang="en-US" dirty="0" smtClean="0"/>
              <a:t> as well as a few end-to-end web frameworks.  Ring, </a:t>
            </a:r>
            <a:r>
              <a:rPr lang="en-US" dirty="0" err="1" smtClean="0"/>
              <a:t>Compojure</a:t>
            </a:r>
            <a:r>
              <a:rPr lang="en-US" dirty="0" smtClean="0"/>
              <a:t>, and </a:t>
            </a:r>
            <a:r>
              <a:rPr lang="en-US" dirty="0" err="1" smtClean="0"/>
              <a:t>Enlive</a:t>
            </a:r>
            <a:r>
              <a:rPr lang="en-US" dirty="0" smtClean="0"/>
              <a:t> are a popular library combination for web development.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4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Key:</a:t>
            </a:r>
            <a:r>
              <a:rPr lang="en-US" baseline="0" dirty="0" smtClean="0"/>
              <a:t> High productivity and agility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Alternative to traditional approach:  JEE slowly crushed under its own weight gain in past 15 years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aseline="0" dirty="0" smtClean="0"/>
              <a:t>Strong support for Agile methodology:  Support for code-test workflow naturally.  Code conciseness and easy to deploy makes 2-week sprint possible.  REPL console is an easy way for developers to test their thoughts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aseline="0" dirty="0" smtClean="0"/>
              <a:t>Increasing interests at browser centric and asynchronous web technologies bring in more focus on dynamic language</a:t>
            </a:r>
            <a:endParaRPr lang="en-US" dirty="0" smtClean="0"/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 smtClean="0"/>
              <a:t>Recognitions</a:t>
            </a:r>
            <a:r>
              <a:rPr lang="en-US" baseline="0" dirty="0" smtClean="0"/>
              <a:t> from industry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Growing support from industry thought leaderships:  Garter recommend dynamic language for new web development.  TIOBE survey shows Dynamic Languages are getting popular recently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Our clients is asking for our support.  Start up strategy influence to traditional enterprise application development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Our competitors are ahead of us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Developers are enjoying dynamic languages coding.  Fun to work with and easy to show their product to others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baseline="0" dirty="0" smtClean="0"/>
              <a:t>Not cure for all but have positive impact in the right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87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0"/>
              </a:spcBef>
              <a:spcAft>
                <a:spcPct val="40000"/>
              </a:spcAft>
              <a:buClr>
                <a:srgbClr val="FFFFFF"/>
              </a:buClr>
            </a:pPr>
            <a:r>
              <a:rPr lang="en-US" sz="1400" b="1" kern="0" dirty="0">
                <a:solidFill>
                  <a:srgbClr val="292929"/>
                </a:solidFill>
                <a:latin typeface="Arial"/>
              </a:rPr>
              <a:t>Dynamic languages have an established market position and are gaining in popularity and adoption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Ruby, Python, JavaScript, and PHP are consistently ranked among the top 10 most popular languages by industry surveys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 err="1" smtClean="0">
                <a:solidFill>
                  <a:srgbClr val="000000"/>
                </a:solidFill>
                <a:latin typeface="Arial"/>
              </a:rPr>
              <a:t>RedMonk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Programming Language Rankings – ranks language popularity with developers based on activity on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StackOverflow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>
                <a:solidFill>
                  <a:srgbClr val="000000"/>
                </a:solidFill>
                <a:latin typeface="Arial"/>
              </a:rPr>
              <a:t>TIOBE Programming Community Index – ranks language popularity based on search results from search engines Google, Bing, Yahoo!, Wikipedia, Amazon, YouTube, and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Baidu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Gartner reports endorse the adoption of dynamic languages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ThoughtWorks’s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influential Tech Radar moved Scala and </a:t>
            </a: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from “Trial” to “Adopt” in Oct 2012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Industry thought leaders are supporting dynamic languages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Martin 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Fowler, famous for groundbreaking work in many areas of software engineering, including patterns, refactoring, and continuous integration, has stated that “</a:t>
            </a:r>
            <a:r>
              <a:rPr lang="en-US" sz="1100" i="1" kern="0" dirty="0">
                <a:solidFill>
                  <a:srgbClr val="000000"/>
                </a:solidFill>
                <a:latin typeface="Arial"/>
              </a:rPr>
              <a:t>Ruby is a viable platform that should be seriously considered for many forms of applications - in particular web applications using Ruby on Rails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”.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>
                <a:solidFill>
                  <a:srgbClr val="000000"/>
                </a:solidFill>
                <a:latin typeface="Arial"/>
              </a:rPr>
              <a:t>Spring framework creator Rob Johnson has joined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Typesafe’s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board, bringing additional credibility to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Scala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and Play.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1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0"/>
              </a:spcBef>
              <a:spcAft>
                <a:spcPct val="40000"/>
              </a:spcAft>
              <a:buClr>
                <a:srgbClr val="FFFFFF"/>
              </a:buClr>
            </a:pPr>
            <a:r>
              <a:rPr lang="en-US" sz="1700" b="1" kern="0" dirty="0">
                <a:solidFill>
                  <a:srgbClr val="292929"/>
                </a:solidFill>
                <a:latin typeface="Arial"/>
              </a:rPr>
              <a:t>Many kinds of business applications align with the previously-listed use cases and are well-suited for development with dynamic languages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Marketing websites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Websites that provide product catalogs, user registration, search, social networking, content targeting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Sports websites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Shopping websites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Integrating with external payment services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Collaborative websites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Application pilots to test-market new services offered to customers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The pilot can very well become the final application </a:t>
            </a:r>
            <a:r>
              <a:rPr lang="en-US" sz="13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</a:t>
            </a:r>
            <a:endParaRPr lang="en-US" sz="1300" kern="0" dirty="0">
              <a:solidFill>
                <a:srgbClr val="000000"/>
              </a:solidFill>
              <a:latin typeface="Arial"/>
            </a:endParaRP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Corporate intranet applications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Situational apps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“Good enough" software created for a narrow group of users with a unique set of needs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Web frontend for back-end services -- consumer of web services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E.g., applications that provide improved user experience around legacy services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 err="1">
                <a:solidFill>
                  <a:srgbClr val="000000"/>
                </a:solidFill>
                <a:latin typeface="Arial"/>
              </a:rPr>
              <a:t>RESTful</a:t>
            </a:r>
            <a:r>
              <a:rPr lang="en-US" sz="1500" kern="0" dirty="0">
                <a:solidFill>
                  <a:srgbClr val="000000"/>
                </a:solidFill>
                <a:latin typeface="Arial"/>
              </a:rPr>
              <a:t> service APIs -- provider of web services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E.g., supporting rich client social and mobile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16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3D54D-DEB2-44DD-8C29-97A45BDAAA3D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02A6-44A8-594C-8023-D31DDC0C2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5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6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6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5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07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27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3484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Key characteristics: dynamic typing, interpreted,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code conciseness and REPL interactive console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Dynamic language with long history: Lisp and Python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focus: Generic Language like Groovy, Ruby, Python,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JavaScript + PHP for web application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 also including strong type functional languages and framework like Scala and Play 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err="1" smtClean="0"/>
              <a:t>Dynamic</a:t>
            </a:r>
            <a:r>
              <a:rPr lang="es-ES_tradnl" b="1" dirty="0" smtClean="0"/>
              <a:t> </a:t>
            </a:r>
            <a:r>
              <a:rPr lang="es-ES_tradnl" b="1" dirty="0" err="1" smtClean="0"/>
              <a:t>languages</a:t>
            </a:r>
            <a:r>
              <a:rPr lang="es-ES_tradnl" b="1" dirty="0" smtClean="0"/>
              <a:t> are </a:t>
            </a:r>
            <a:r>
              <a:rPr lang="es-ES_tradnl" b="1" dirty="0" err="1" smtClean="0"/>
              <a:t>not</a:t>
            </a:r>
            <a:r>
              <a:rPr lang="es-ES_tradnl" b="1" dirty="0" smtClean="0"/>
              <a:t> new</a:t>
            </a:r>
            <a:endParaRPr lang="en-US" b="1" dirty="0" smtClean="0"/>
          </a:p>
          <a:p>
            <a:r>
              <a:rPr lang="en-US" dirty="0" smtClean="0"/>
              <a:t>Lisp, Smalltalk have been around for a long time</a:t>
            </a:r>
          </a:p>
          <a:p>
            <a:r>
              <a:rPr lang="en-US" dirty="0" smtClean="0"/>
              <a:t>Python has been around longer than Java (pre-1995)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Modularity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via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gems</a:t>
            </a:r>
            <a:r>
              <a:rPr lang="en-US" baseline="0" dirty="0" smtClean="0"/>
              <a:t> – http://rubygems.org</a:t>
            </a:r>
            <a:endParaRPr lang="es-ES_trad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AT&amp;T: http://www.slideshare.net/randquistcp/att-interactive-the-many-facets-of-ruby-presentation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ESPN: http://www.gunnertech.com/2011/06/espn-ruby-on-rails-case-study/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1800"/>
            </a:lvl2pPr>
            <a:lvl3pPr marL="914400" indent="-457200">
              <a:buFont typeface="Arial" pitchFamily="34" charset="0"/>
              <a:buChar char="–"/>
              <a:defRPr sz="1600"/>
            </a:lvl3pPr>
            <a:lvl4pPr marL="1492250" indent="-346075">
              <a:buFont typeface="Arial" pitchFamily="34" charset="0"/>
              <a:buChar char="•"/>
              <a:defRPr sz="1400"/>
            </a:lvl4pPr>
            <a:lvl5pPr marL="1946275" indent="-344488">
              <a:buFont typeface="Arial" pitchFamily="34" charset="0"/>
              <a:buChar char="–"/>
              <a:tabLst/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aragrap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8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</a:defRPr>
            </a:lvl2pPr>
            <a:lvl3pPr marL="914400" indent="-457200">
              <a:buFont typeface="Arial" pitchFamily="34" charset="0"/>
              <a:buChar char="–"/>
              <a:defRPr sz="2000">
                <a:solidFill>
                  <a:schemeClr val="tx1"/>
                </a:solidFill>
              </a:defRPr>
            </a:lvl3pPr>
            <a:lvl4pPr marL="1492250" indent="-346075"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946275" indent="-344488"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46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44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3"/>
          <a:stretch/>
        </p:blipFill>
        <p:spPr bwMode="auto">
          <a:xfrm>
            <a:off x="0" y="0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1" y="274095"/>
            <a:ext cx="2341549" cy="250545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21591" r="3101" b="16856"/>
          <a:stretch/>
        </p:blipFill>
        <p:spPr bwMode="auto">
          <a:xfrm>
            <a:off x="1763688" y="6055306"/>
            <a:ext cx="2020144" cy="75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47" y="5877302"/>
            <a:ext cx="1222176" cy="696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00541"/>
            <a:ext cx="1241576" cy="55386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" y="5774272"/>
            <a:ext cx="1915760" cy="106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79" y="5877842"/>
            <a:ext cx="1791305" cy="90469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62134" y="558924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Organizers</a:t>
            </a:r>
            <a:endParaRPr lang="sk-SK" sz="14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51920" y="5589240"/>
            <a:ext cx="19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Media Partner</a:t>
            </a:r>
            <a:endParaRPr lang="sk-SK" sz="1400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580112" y="5589240"/>
            <a:ext cx="151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Media Partner</a:t>
            </a:r>
            <a:endParaRPr lang="sk-SK" sz="14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521169" y="5589240"/>
            <a:ext cx="151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Supporter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6151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56" r:id="rId3"/>
    <p:sldLayoutId id="2147483659" r:id="rId4"/>
    <p:sldLayoutId id="2147483660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sli.do/openslav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microsoft.com/office/2007/relationships/hdphoto" Target="../media/hdphoto1.wdp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.do/opensla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jpe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gif"/><Relationship Id="rId7" Type="http://schemas.openxmlformats.org/officeDocument/2006/relationships/image" Target="../media/image18.gif"/><Relationship Id="rId8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20114"/>
            <a:ext cx="50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Oscar Renalias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 Dynamic Languages to Achieve Higher Development Productivity and Agility</a:t>
            </a:r>
          </a:p>
          <a:p>
            <a:r>
              <a:rPr lang="en-US" baseline="0" dirty="0" smtClean="0">
                <a:solidFill>
                  <a:schemeClr val="bg1"/>
                </a:solidFill>
              </a:rPr>
              <a:t>October 11, 2013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9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n-CA" dirty="0" smtClean="0"/>
              <a:t>Clean, well-designed language that enforces readable code</a:t>
            </a:r>
          </a:p>
          <a:p>
            <a:pPr lvl="1"/>
            <a:r>
              <a:rPr lang="en-CA" dirty="0" smtClean="0"/>
              <a:t>Predates Java</a:t>
            </a:r>
          </a:p>
          <a:p>
            <a:pPr lvl="1"/>
            <a:r>
              <a:rPr lang="en-US" dirty="0" smtClean="0"/>
              <a:t>Object-oriented with functional programming support</a:t>
            </a:r>
          </a:p>
          <a:p>
            <a:pPr lvl="1"/>
            <a:r>
              <a:rPr lang="en-CA" dirty="0" smtClean="0"/>
              <a:t>Extensive library</a:t>
            </a:r>
          </a:p>
          <a:p>
            <a:pPr lvl="1"/>
            <a:r>
              <a:rPr lang="en-CA" dirty="0" smtClean="0"/>
              <a:t>Readable structure promotes maintainable code</a:t>
            </a:r>
            <a:endParaRPr lang="en-US" dirty="0" smtClean="0"/>
          </a:p>
          <a:p>
            <a:pPr lvl="1"/>
            <a:r>
              <a:rPr lang="en-CA" dirty="0" smtClean="0"/>
              <a:t>Easy to integrate with and wrap C/C++ code</a:t>
            </a:r>
          </a:p>
          <a:p>
            <a:pPr lvl="1"/>
            <a:r>
              <a:rPr lang="en-CA" dirty="0" smtClean="0"/>
              <a:t>No commercial vendor support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is a fully-compliant Python implementation that runs on the JVM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3078" name="Picture 6" descr="http://digitizor.com/wp-content/uploads/2011/07/pylogo.png?dur=5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0" b="92143" l="7143" r="92143">
                        <a14:foregroundMark x1="58571" y1="34286" x2="31071" y2="32857"/>
                        <a14:foregroundMark x1="23214" y1="42857" x2="18214" y2="56786"/>
                        <a14:foregroundMark x1="42857" y1="12857" x2="59643" y2="15714"/>
                        <a14:foregroundMark x1="84286" y1="49286" x2="50357" y2="59643"/>
                        <a14:foregroundMark x1="39286" y1="76786" x2="54286" y2="81071"/>
                        <a14:foregroundMark x1="49286" y1="40357" x2="15000" y2="36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09" y="0"/>
            <a:ext cx="1072891" cy="10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CA" dirty="0" smtClean="0"/>
              <a:t>Ubiquitous client-side language that has been recently gaining acceptance as a server-side language too</a:t>
            </a:r>
          </a:p>
          <a:p>
            <a:pPr lvl="1"/>
            <a:r>
              <a:rPr lang="en-CA" dirty="0" smtClean="0"/>
              <a:t>Mature language, </a:t>
            </a:r>
            <a:r>
              <a:rPr lang="es-ES_tradnl" dirty="0" err="1" smtClean="0"/>
              <a:t>created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web browsers in 1995</a:t>
            </a:r>
            <a:endParaRPr lang="en-US" dirty="0" smtClean="0"/>
          </a:p>
          <a:p>
            <a:pPr lvl="1"/>
            <a:r>
              <a:rPr lang="en-CA" dirty="0" smtClean="0"/>
              <a:t>Interest in </a:t>
            </a:r>
            <a:r>
              <a:rPr lang="en-CA" dirty="0" err="1" smtClean="0"/>
              <a:t>Javascript</a:t>
            </a:r>
            <a:r>
              <a:rPr lang="en-CA" dirty="0" smtClean="0"/>
              <a:t> boosted by Ajax and frameworks like jQuery</a:t>
            </a:r>
          </a:p>
          <a:p>
            <a:pPr lvl="1"/>
            <a:r>
              <a:rPr lang="en-US" dirty="0" smtClean="0"/>
              <a:t>Prototype-based object-oriented language with support for functional programming</a:t>
            </a:r>
          </a:p>
          <a:p>
            <a:pPr lvl="1"/>
            <a:r>
              <a:rPr lang="en-CA" dirty="0" smtClean="0"/>
              <a:t>Easy to learn, a bit quirky in some areas</a:t>
            </a:r>
          </a:p>
          <a:p>
            <a:pPr lvl="1"/>
            <a:r>
              <a:rPr lang="en-CA" dirty="0" smtClean="0"/>
              <a:t>Node.js has accelerated the adoption of JavaScript for server-side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574"/>
          <a:stretch/>
        </p:blipFill>
        <p:spPr>
          <a:xfrm>
            <a:off x="8072436" y="141815"/>
            <a:ext cx="1120500" cy="9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smtClean="0"/>
              <a:t>Ruby-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n-US" dirty="0" smtClean="0"/>
              <a:t>Mature </a:t>
            </a:r>
            <a:r>
              <a:rPr lang="en-US" dirty="0" err="1" smtClean="0"/>
              <a:t>dyamic</a:t>
            </a:r>
            <a:r>
              <a:rPr lang="en-US" dirty="0" smtClean="0"/>
              <a:t> capabilities on the JVM </a:t>
            </a:r>
          </a:p>
          <a:p>
            <a:pPr lvl="1"/>
            <a:r>
              <a:rPr lang="en-US" dirty="0" smtClean="0"/>
              <a:t>Integrates seamlessly with Java, effectively leverages all of Java’s capabilities and ecosystem </a:t>
            </a:r>
          </a:p>
          <a:p>
            <a:pPr lvl="1"/>
            <a:r>
              <a:rPr lang="en-US" dirty="0" smtClean="0"/>
              <a:t>Object-oriented, advanced meta-programming and functional programming features</a:t>
            </a:r>
          </a:p>
          <a:p>
            <a:pPr lvl="1"/>
            <a:r>
              <a:rPr lang="en-CA" dirty="0" smtClean="0"/>
              <a:t>Promotes code conciseness, comparable to that of Ruby</a:t>
            </a:r>
            <a:endParaRPr lang="en-US" dirty="0" smtClean="0"/>
          </a:p>
          <a:p>
            <a:pPr lvl="1"/>
            <a:r>
              <a:rPr lang="en-US" dirty="0" smtClean="0"/>
              <a:t>Strong support for domain-specific languages</a:t>
            </a:r>
          </a:p>
          <a:p>
            <a:pPr lvl="1"/>
            <a:r>
              <a:rPr lang="en-US" dirty="0" smtClean="0"/>
              <a:t>Vendor support from VMware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</a:t>
            </a:r>
            <a:endParaRPr lang="en-US" dirty="0"/>
          </a:p>
        </p:txBody>
      </p:sp>
      <p:pic>
        <p:nvPicPr>
          <p:cNvPr id="4098" name="Picture 2" descr="http://groovy.codehaus.org/images/groovy-logo-medium.png?dur=11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680" y="84395"/>
            <a:ext cx="1947895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69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-403225"/>
            <a:r>
              <a:rPr lang="es-ES_tradnl" dirty="0" err="1" smtClean="0"/>
              <a:t>Powerful</a:t>
            </a:r>
            <a:r>
              <a:rPr lang="es-ES_tradnl" dirty="0" smtClean="0"/>
              <a:t> </a:t>
            </a:r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programming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n-US" dirty="0" smtClean="0"/>
              <a:t>Strong following</a:t>
            </a:r>
          </a:p>
          <a:p>
            <a:pPr lvl="1"/>
            <a:r>
              <a:rPr lang="en-US" dirty="0" smtClean="0"/>
              <a:t>Hybrid object-oriented and functional programming language</a:t>
            </a:r>
          </a:p>
          <a:p>
            <a:pPr lvl="1"/>
            <a:r>
              <a:rPr lang="en-US" dirty="0" smtClean="0"/>
              <a:t>Compiled, runs on the JVM, </a:t>
            </a:r>
            <a:r>
              <a:rPr lang="es-ES_tradnl" dirty="0" err="1" smtClean="0"/>
              <a:t>Steep</a:t>
            </a:r>
            <a:r>
              <a:rPr lang="es-ES_tradnl" dirty="0" smtClean="0"/>
              <a:t> </a:t>
            </a:r>
            <a:r>
              <a:rPr lang="es-ES_tradnl" dirty="0" err="1" smtClean="0"/>
              <a:t>learning</a:t>
            </a:r>
            <a:r>
              <a:rPr lang="es-ES_tradnl" dirty="0" smtClean="0"/>
              <a:t> curve</a:t>
            </a:r>
            <a:endParaRPr lang="en-US" dirty="0" smtClean="0"/>
          </a:p>
          <a:p>
            <a:pPr lvl="1"/>
            <a:r>
              <a:rPr lang="en-US" dirty="0" smtClean="0"/>
              <a:t>Well-suited for high-productivity development of quality-critical, complex logic</a:t>
            </a:r>
          </a:p>
          <a:p>
            <a:pPr lvl="1"/>
            <a:r>
              <a:rPr lang="en-US" dirty="0" smtClean="0"/>
              <a:t>Excellent support for Domain Specific Languages</a:t>
            </a:r>
          </a:p>
          <a:p>
            <a:pPr lvl="1"/>
            <a:r>
              <a:rPr lang="en-US" dirty="0" err="1" smtClean="0"/>
              <a:t>Proomotes</a:t>
            </a:r>
            <a:r>
              <a:rPr lang="en-US" dirty="0" smtClean="0"/>
              <a:t> concurrency through the Actor framework</a:t>
            </a:r>
          </a:p>
          <a:p>
            <a:pPr lvl="1"/>
            <a:r>
              <a:rPr lang="en-US" dirty="0" smtClean="0"/>
              <a:t>Vendor support from </a:t>
            </a:r>
            <a:r>
              <a:rPr lang="en-US" dirty="0" err="1" smtClean="0"/>
              <a:t>Typesafe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5124" name="Picture 4" descr="http://www.scala-lang.org/resources/img/smooth-spir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88" y="58072"/>
            <a:ext cx="685414" cy="10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Lightweight web </a:t>
            </a:r>
            <a:r>
              <a:rPr lang="en-US" dirty="0"/>
              <a:t>application </a:t>
            </a:r>
            <a:r>
              <a:rPr lang="en-US" dirty="0" smtClean="0"/>
              <a:t>framework bringing Rails-like development to the JVM</a:t>
            </a:r>
          </a:p>
          <a:p>
            <a:pPr lvl="1"/>
            <a:r>
              <a:rPr lang="en-US" dirty="0" smtClean="0"/>
              <a:t>Built on </a:t>
            </a:r>
            <a:r>
              <a:rPr lang="en-US" dirty="0" err="1" smtClean="0"/>
              <a:t>Akka</a:t>
            </a:r>
            <a:r>
              <a:rPr lang="en-US" dirty="0" smtClean="0"/>
              <a:t>, fully asynchronous</a:t>
            </a:r>
          </a:p>
          <a:p>
            <a:pPr lvl="1"/>
            <a:r>
              <a:rPr lang="en-US" dirty="0" smtClean="0"/>
              <a:t>Written in </a:t>
            </a:r>
            <a:r>
              <a:rPr lang="en-US" dirty="0" err="1" smtClean="0"/>
              <a:t>Scala</a:t>
            </a:r>
            <a:r>
              <a:rPr lang="en-US" dirty="0" smtClean="0"/>
              <a:t> provides both a Java and </a:t>
            </a:r>
            <a:r>
              <a:rPr lang="en-US" dirty="0" err="1" smtClean="0"/>
              <a:t>Scala</a:t>
            </a:r>
            <a:r>
              <a:rPr lang="en-US" dirty="0" smtClean="0"/>
              <a:t> API</a:t>
            </a:r>
            <a:endParaRPr lang="en-US" dirty="0"/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out of the box</a:t>
            </a:r>
            <a:endParaRPr lang="en-US" dirty="0"/>
          </a:p>
          <a:p>
            <a:pPr lvl="1"/>
            <a:r>
              <a:rPr lang="es-ES_tradnl" dirty="0" smtClean="0"/>
              <a:t>“Cloud </a:t>
            </a:r>
            <a:r>
              <a:rPr lang="es-ES_tradnl" dirty="0" err="1" smtClean="0"/>
              <a:t>ready</a:t>
            </a:r>
            <a:r>
              <a:rPr lang="es-ES_tradnl" dirty="0" smtClean="0"/>
              <a:t>”, </a:t>
            </a:r>
            <a:r>
              <a:rPr lang="es-ES_tradnl" dirty="0" err="1" smtClean="0"/>
              <a:t>enforces</a:t>
            </a:r>
            <a:r>
              <a:rPr lang="es-ES_tradnl" dirty="0" smtClean="0"/>
              <a:t> </a:t>
            </a:r>
            <a:r>
              <a:rPr lang="es-ES_tradnl" dirty="0" err="1" smtClean="0"/>
              <a:t>shared</a:t>
            </a:r>
            <a:r>
              <a:rPr lang="es-ES_tradnl" dirty="0" smtClean="0"/>
              <a:t> </a:t>
            </a:r>
            <a:r>
              <a:rPr lang="es-ES_tradnl" dirty="0" err="1" smtClean="0"/>
              <a:t>nothing</a:t>
            </a:r>
            <a:r>
              <a:rPr lang="es-ES_tradnl" dirty="0" smtClean="0"/>
              <a:t> </a:t>
            </a:r>
            <a:r>
              <a:rPr lang="es-ES_tradnl" dirty="0" err="1" smtClean="0"/>
              <a:t>architecture</a:t>
            </a:r>
            <a:endParaRPr lang="en-US" dirty="0"/>
          </a:p>
          <a:p>
            <a:pPr lvl="1"/>
            <a:r>
              <a:rPr lang="en-US" dirty="0" smtClean="0"/>
              <a:t>Vendor </a:t>
            </a:r>
            <a:r>
              <a:rPr lang="en-US" dirty="0"/>
              <a:t>support from </a:t>
            </a:r>
            <a:r>
              <a:rPr lang="en-US" dirty="0" err="1" smtClean="0"/>
              <a:t>Typesafe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endParaRPr lang="en-US" dirty="0"/>
          </a:p>
        </p:txBody>
      </p:sp>
      <p:pic>
        <p:nvPicPr>
          <p:cNvPr id="3076" name="Picture 4" descr="http://www.playframework.org/public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87305"/>
            <a:ext cx="1817967" cy="66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Strongly</a:t>
            </a:r>
            <a:r>
              <a:rPr lang="es-ES_tradnl" dirty="0" smtClean="0"/>
              <a:t> </a:t>
            </a:r>
            <a:r>
              <a:rPr lang="es-ES_tradnl" dirty="0" err="1" smtClean="0"/>
              <a:t>opinionated</a:t>
            </a:r>
            <a:r>
              <a:rPr lang="es-ES_tradnl" dirty="0" smtClean="0"/>
              <a:t> </a:t>
            </a:r>
            <a:r>
              <a:rPr lang="es-ES_tradnl" dirty="0" err="1" smtClean="0"/>
              <a:t>Lisp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</a:p>
          <a:p>
            <a:pPr lvl="1"/>
            <a:r>
              <a:rPr lang="es-ES_tradnl" dirty="0" err="1" smtClean="0"/>
              <a:t>Lisp</a:t>
            </a:r>
            <a:r>
              <a:rPr lang="es-ES_tradnl" dirty="0" smtClean="0"/>
              <a:t> </a:t>
            </a:r>
            <a:r>
              <a:rPr lang="es-ES_tradnl" dirty="0" err="1" smtClean="0"/>
              <a:t>compiled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s-ES_tradnl" dirty="0" err="1" smtClean="0"/>
              <a:t>Fully</a:t>
            </a:r>
            <a:r>
              <a:rPr lang="es-ES_tradnl" dirty="0" smtClean="0"/>
              <a:t> </a:t>
            </a:r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oriented</a:t>
            </a:r>
            <a:endParaRPr lang="en-US" dirty="0" smtClean="0"/>
          </a:p>
          <a:p>
            <a:pPr lvl="1"/>
            <a:r>
              <a:rPr lang="en-US" dirty="0" smtClean="0"/>
              <a:t>Designed to dramatically simplify concurrent programming and leverage multi-core processor architectures</a:t>
            </a:r>
          </a:p>
          <a:p>
            <a:pPr lvl="1"/>
            <a:r>
              <a:rPr lang="en-US" dirty="0" smtClean="0"/>
              <a:t>Philosophy is that of smaller </a:t>
            </a:r>
            <a:r>
              <a:rPr lang="en-US" dirty="0" err="1" smtClean="0"/>
              <a:t>composable</a:t>
            </a:r>
            <a:r>
              <a:rPr lang="en-US" dirty="0" smtClean="0"/>
              <a:t> libraries as opposed to monolithic frameworks</a:t>
            </a:r>
          </a:p>
          <a:p>
            <a:pPr lvl="1"/>
            <a:r>
              <a:rPr lang="es-ES_tradnl" dirty="0" err="1" smtClean="0"/>
              <a:t>Easier</a:t>
            </a:r>
            <a:r>
              <a:rPr lang="es-ES_tradnl" dirty="0" smtClean="0"/>
              <a:t> </a:t>
            </a:r>
            <a:r>
              <a:rPr lang="es-ES_tradnl" dirty="0" err="1" smtClean="0"/>
              <a:t>than</a:t>
            </a:r>
            <a:r>
              <a:rPr lang="es-ES_tradnl" dirty="0" smtClean="0"/>
              <a:t>  Scala, </a:t>
            </a:r>
            <a:r>
              <a:rPr lang="es-ES_tradnl" dirty="0" err="1" smtClean="0"/>
              <a:t>just</a:t>
            </a:r>
            <a:r>
              <a:rPr lang="es-ES_tradnl" dirty="0" smtClean="0"/>
              <a:t> as </a:t>
            </a:r>
            <a:r>
              <a:rPr lang="es-ES_tradnl" dirty="0" err="1" smtClean="0"/>
              <a:t>weird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Java </a:t>
            </a:r>
            <a:r>
              <a:rPr lang="es-ES_tradnl" dirty="0" err="1" smtClean="0"/>
              <a:t>developers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vendor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endParaRPr lang="en-US" dirty="0"/>
          </a:p>
        </p:txBody>
      </p:sp>
      <p:pic>
        <p:nvPicPr>
          <p:cNvPr id="6146" name="Picture 2" descr="http://pupeno.files.wordpress.com/2011/07/clojure-logo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7" y="85060"/>
            <a:ext cx="955675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1508"/>
              </p:ext>
            </p:extLst>
          </p:nvPr>
        </p:nvGraphicFramePr>
        <p:xfrm>
          <a:off x="461035" y="1171578"/>
          <a:ext cx="8682964" cy="568642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18693"/>
                <a:gridCol w="3093519"/>
                <a:gridCol w="3570752"/>
              </a:tblGrid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Ruby, </a:t>
                      </a:r>
                      <a:r>
                        <a:rPr lang="es-ES_tradnl" dirty="0" err="1" smtClean="0"/>
                        <a:t>Rails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Chef, </a:t>
                      </a:r>
                      <a:r>
                        <a:rPr lang="es-ES_tradnl" dirty="0" err="1" smtClean="0"/>
                        <a:t>Puppet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Cucumber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GOV.UK,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Github</a:t>
                      </a:r>
                      <a:r>
                        <a:rPr lang="es-ES_tradnl" baseline="0" dirty="0" smtClean="0"/>
                        <a:t>, Twitter, </a:t>
                      </a:r>
                      <a:r>
                        <a:rPr lang="es-ES_tradnl" baseline="0" dirty="0" err="1" smtClean="0"/>
                        <a:t>Hulu</a:t>
                      </a:r>
                      <a:r>
                        <a:rPr lang="es-ES_tradnl" baseline="0" dirty="0" smtClean="0"/>
                        <a:t>, ESPN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PHP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Drupal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Wordpress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Flickr</a:t>
                      </a:r>
                      <a:r>
                        <a:rPr lang="es-ES_tradnl" dirty="0" smtClean="0"/>
                        <a:t>, Yahoo,</a:t>
                      </a:r>
                      <a:r>
                        <a:rPr lang="es-ES_tradnl" baseline="0" dirty="0" smtClean="0"/>
                        <a:t> Facebook, Wikipedia, </a:t>
                      </a:r>
                      <a:r>
                        <a:rPr lang="es-ES_tradnl" baseline="0" dirty="0" err="1" smtClean="0"/>
                        <a:t>Digg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Python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Django, Google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Big data </a:t>
                      </a:r>
                      <a:r>
                        <a:rPr lang="es-ES_tradnl" dirty="0" err="1" smtClean="0"/>
                        <a:t>projects</a:t>
                      </a:r>
                      <a:r>
                        <a:rPr lang="es-ES_tradnl" dirty="0" smtClean="0"/>
                        <a:t>, Washington</a:t>
                      </a:r>
                      <a:r>
                        <a:rPr lang="es-ES_tradnl" baseline="0" dirty="0" smtClean="0"/>
                        <a:t> Post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JavaScript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jQuery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Node.js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Virtually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every</a:t>
                      </a:r>
                      <a:r>
                        <a:rPr lang="es-ES_tradnl" dirty="0" smtClean="0"/>
                        <a:t> web Application, </a:t>
                      </a:r>
                      <a:r>
                        <a:rPr lang="es-ES_tradnl" dirty="0" err="1" smtClean="0"/>
                        <a:t>LinkedIn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Yammer</a:t>
                      </a:r>
                      <a:r>
                        <a:rPr lang="es-ES_tradnl" baseline="0" dirty="0" smtClean="0"/>
                        <a:t>, Yahoo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Groovy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Grails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Sky.com, wired.com,</a:t>
                      </a:r>
                      <a:r>
                        <a:rPr lang="es-ES_tradnl" baseline="0" dirty="0" smtClean="0"/>
                        <a:t> Canoo.com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Scala, Play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Akka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Twitter, </a:t>
                      </a:r>
                      <a:r>
                        <a:rPr lang="es-ES_tradnl" dirty="0" err="1" smtClean="0"/>
                        <a:t>FourSquare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The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Guardian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LinkedIn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Klout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Clojure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Compojure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Cascalog</a:t>
                      </a:r>
                      <a:r>
                        <a:rPr lang="es-ES_tradnl" dirty="0" smtClean="0"/>
                        <a:t>, Pallet, Riemann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Twitter,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Akamai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Prismatic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Who’s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3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Establishing a strong capability in dynamic languages can position the enterprise for higher software delivery productivity and agility</a:t>
            </a:r>
          </a:p>
          <a:p>
            <a:pPr lvl="1"/>
            <a:r>
              <a:rPr lang="en-US" dirty="0" smtClean="0"/>
              <a:t>Alternative to heavy-weight traditional approaches</a:t>
            </a:r>
          </a:p>
          <a:p>
            <a:pPr lvl="1"/>
            <a:r>
              <a:rPr lang="en-US" dirty="0" smtClean="0"/>
              <a:t>Strong support for agility, possibility of dramatically better productivity and time-to-market</a:t>
            </a:r>
          </a:p>
          <a:p>
            <a:pPr lvl="1"/>
            <a:r>
              <a:rPr lang="pt-BR" dirty="0" smtClean="0"/>
              <a:t>Increased interest in browser-centric and asynchronous Web technologies</a:t>
            </a:r>
            <a:endParaRPr lang="en-US" dirty="0" smtClean="0"/>
          </a:p>
          <a:p>
            <a:pPr lvl="1"/>
            <a:r>
              <a:rPr lang="en-US" dirty="0" smtClean="0"/>
              <a:t>Many proven examples in industry</a:t>
            </a:r>
          </a:p>
          <a:p>
            <a:pPr lvl="1"/>
            <a:r>
              <a:rPr lang="en-US" dirty="0" smtClean="0"/>
              <a:t>New generation of developers considers them more fun and exciting Growing support from industry analysts and thought leaders</a:t>
            </a:r>
          </a:p>
          <a:p>
            <a:pPr lvl="1"/>
            <a:endParaRPr lang="en-CA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pPr lvl="1"/>
            <a:r>
              <a:rPr lang="en-US" sz="3200" b="1" dirty="0">
                <a:solidFill>
                  <a:schemeClr val="tx1"/>
                </a:solidFill>
              </a:rPr>
              <a:t>Why Are Dynamic Languages Important?</a:t>
            </a:r>
          </a:p>
        </p:txBody>
      </p:sp>
    </p:spTree>
    <p:extLst>
      <p:ext uri="{BB962C8B-B14F-4D97-AF65-F5344CB8AC3E}">
        <p14:creationId xmlns:p14="http://schemas.microsoft.com/office/powerpoint/2010/main" val="233457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languages have an established market position and are gaining in popularity and adoption</a:t>
            </a:r>
          </a:p>
          <a:p>
            <a:pPr lvl="1"/>
            <a:r>
              <a:rPr lang="en-US" dirty="0" smtClean="0"/>
              <a:t>Ruby, Python, JavaScript, and PHP are consistently ranked among the top 10 most popular languages by industry surveys</a:t>
            </a:r>
          </a:p>
          <a:p>
            <a:pPr lvl="1"/>
            <a:r>
              <a:rPr lang="en-US" dirty="0" smtClean="0"/>
              <a:t>Recent increase </a:t>
            </a:r>
            <a:r>
              <a:rPr lang="en-US" dirty="0"/>
              <a:t>in demand </a:t>
            </a:r>
            <a:r>
              <a:rPr lang="en-US" dirty="0" smtClean="0"/>
              <a:t>for Ruby, Python, Groovy, and PHP (Drupal) skills from some of our largest clients</a:t>
            </a:r>
            <a:endParaRPr lang="en-US" dirty="0"/>
          </a:p>
          <a:p>
            <a:pPr lvl="1"/>
            <a:r>
              <a:rPr lang="en-US" dirty="0" err="1" smtClean="0"/>
              <a:t>ThoughtWorks’s</a:t>
            </a:r>
            <a:r>
              <a:rPr lang="en-US" dirty="0" smtClean="0"/>
              <a:t> Oct </a:t>
            </a:r>
            <a:r>
              <a:rPr lang="en-US" dirty="0"/>
              <a:t>2012 Tech </a:t>
            </a:r>
            <a:r>
              <a:rPr lang="en-US" dirty="0" smtClean="0"/>
              <a:t>Radar moved Scala and </a:t>
            </a:r>
            <a:r>
              <a:rPr lang="en-US" dirty="0" err="1" smtClean="0"/>
              <a:t>Clojure</a:t>
            </a:r>
            <a:r>
              <a:rPr lang="en-US" dirty="0" smtClean="0"/>
              <a:t> from “Trial” to “Adopt”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6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languages are powerful enablers of agile delivery – methodology is not enough</a:t>
            </a:r>
          </a:p>
          <a:p>
            <a:pPr lvl="1"/>
            <a:r>
              <a:rPr lang="en-US" dirty="0" smtClean="0"/>
              <a:t>Cumbersome technology and heavy-weight architecture do not align well with agile</a:t>
            </a:r>
          </a:p>
          <a:p>
            <a:pPr lvl="1"/>
            <a:r>
              <a:rPr lang="en-US" dirty="0" smtClean="0"/>
              <a:t>Extraordinarily rapid code-test workflows is strong enabler of agile delivery</a:t>
            </a:r>
          </a:p>
          <a:p>
            <a:pPr lvl="1"/>
            <a:r>
              <a:rPr lang="en-US" dirty="0" smtClean="0"/>
              <a:t>High-productivity tools </a:t>
            </a:r>
            <a:r>
              <a:rPr lang="en-US" dirty="0"/>
              <a:t>and lightweight architectures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some cases </a:t>
            </a:r>
            <a:r>
              <a:rPr lang="en-US" dirty="0" smtClean="0"/>
              <a:t>can be twice </a:t>
            </a:r>
            <a:r>
              <a:rPr lang="en-US" dirty="0"/>
              <a:t>as fast at half the cost </a:t>
            </a:r>
            <a:r>
              <a:rPr lang="en-US" dirty="0" smtClean="0"/>
              <a:t>as with </a:t>
            </a:r>
            <a:r>
              <a:rPr lang="en-US" dirty="0"/>
              <a:t>Java or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endParaRPr lang="en-US" dirty="0" smtClean="0"/>
          </a:p>
          <a:p>
            <a:pPr lvl="1"/>
            <a:r>
              <a:rPr lang="en-US" dirty="0" smtClean="0"/>
              <a:t>Synergies with 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SaaS</a:t>
            </a:r>
            <a:r>
              <a:rPr lang="en-US" dirty="0" smtClean="0"/>
              <a:t> </a:t>
            </a:r>
            <a:r>
              <a:rPr lang="en-US" dirty="0"/>
              <a:t>technology for  development and production </a:t>
            </a:r>
            <a:r>
              <a:rPr lang="en-US" dirty="0" smtClean="0"/>
              <a:t>deployment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6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0078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hlinkClick r:id="rId3"/>
              </a:rPr>
              <a:t>www.sli.do/openslava</a:t>
            </a:r>
            <a:endParaRPr lang="en-US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492896"/>
            <a:ext cx="4460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Ask questions online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98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kinds of business applications are well-suited for development with dynamic languages</a:t>
            </a:r>
          </a:p>
          <a:p>
            <a:pPr lvl="1"/>
            <a:r>
              <a:rPr lang="en-US" dirty="0" smtClean="0"/>
              <a:t>Media, marketing and e-commerce sites</a:t>
            </a:r>
          </a:p>
          <a:p>
            <a:pPr lvl="1"/>
            <a:r>
              <a:rPr lang="en-US" dirty="0" smtClean="0"/>
              <a:t>Application pilots</a:t>
            </a:r>
          </a:p>
          <a:p>
            <a:pPr lvl="1"/>
            <a:r>
              <a:rPr lang="en-US" dirty="0" smtClean="0"/>
              <a:t>Location-based, mobile web applications</a:t>
            </a:r>
          </a:p>
          <a:p>
            <a:pPr lvl="1"/>
            <a:r>
              <a:rPr lang="en-US" dirty="0" smtClean="0"/>
              <a:t>Web frontend for back-end services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service APIs</a:t>
            </a:r>
          </a:p>
          <a:p>
            <a:pPr lvl="1"/>
            <a:r>
              <a:rPr lang="en-US" dirty="0" smtClean="0"/>
              <a:t>Scientific computing</a:t>
            </a:r>
          </a:p>
          <a:p>
            <a:pPr lvl="1"/>
            <a:r>
              <a:rPr lang="en-US" dirty="0" smtClean="0"/>
              <a:t>Big Data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Ops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languages are an important enabler of software delivery for the enterprise</a:t>
            </a:r>
          </a:p>
          <a:p>
            <a:pPr lvl="1"/>
            <a:r>
              <a:rPr lang="en-US" dirty="0" smtClean="0"/>
              <a:t>Organizations and large companies use dynamic languages</a:t>
            </a:r>
          </a:p>
          <a:p>
            <a:pPr lvl="1"/>
            <a:r>
              <a:rPr lang="en-US" dirty="0" smtClean="0"/>
              <a:t>High productivity, agile development, fast time-to-market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Abundance </a:t>
            </a:r>
            <a:r>
              <a:rPr lang="en-US" dirty="0"/>
              <a:t>of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Multi-platform</a:t>
            </a:r>
          </a:p>
          <a:p>
            <a:pPr lvl="1"/>
            <a:r>
              <a:rPr lang="en-US" dirty="0" smtClean="0"/>
              <a:t>Mature </a:t>
            </a:r>
            <a:r>
              <a:rPr lang="en-US" dirty="0"/>
              <a:t>set of development tools </a:t>
            </a:r>
            <a:endParaRPr lang="en-US" dirty="0" smtClean="0"/>
          </a:p>
          <a:p>
            <a:pPr lvl="1"/>
            <a:r>
              <a:rPr lang="en-US" dirty="0" smtClean="0"/>
              <a:t>Strong </a:t>
            </a:r>
            <a:r>
              <a:rPr lang="en-US" dirty="0"/>
              <a:t>support </a:t>
            </a:r>
            <a:r>
              <a:rPr lang="en-US" dirty="0" smtClean="0"/>
              <a:t>ecosystem and </a:t>
            </a:r>
            <a:r>
              <a:rPr lang="en-US" dirty="0"/>
              <a:t>commercial vendor support</a:t>
            </a:r>
            <a:endParaRPr lang="en-US" dirty="0" smtClean="0"/>
          </a:p>
          <a:p>
            <a:pPr lvl="1"/>
            <a:r>
              <a:rPr lang="en-US" dirty="0" smtClean="0"/>
              <a:t>Performance ranges from acceptable to excellent</a:t>
            </a:r>
          </a:p>
          <a:p>
            <a:pPr lvl="1"/>
            <a:r>
              <a:rPr lang="es-ES_tradnl" dirty="0" err="1" smtClean="0"/>
              <a:t>Synergies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existing</a:t>
            </a:r>
            <a:r>
              <a:rPr lang="es-ES_tradnl" dirty="0" smtClean="0"/>
              <a:t> </a:t>
            </a:r>
            <a:r>
              <a:rPr lang="es-ES_tradnl" dirty="0" err="1" smtClean="0"/>
              <a:t>technologies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for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Augmenting Java</a:t>
            </a:r>
          </a:p>
          <a:p>
            <a:pPr lvl="1"/>
            <a:r>
              <a:rPr lang="en-US" dirty="0" smtClean="0"/>
              <a:t>Significantly </a:t>
            </a:r>
            <a:r>
              <a:rPr lang="en-US" dirty="0"/>
              <a:t>faster development of web </a:t>
            </a:r>
            <a:r>
              <a:rPr lang="en-US" dirty="0" smtClean="0"/>
              <a:t>front-ends</a:t>
            </a:r>
            <a:endParaRPr lang="en-US" dirty="0"/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frameworks and complex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Continue leveraging </a:t>
            </a:r>
            <a:r>
              <a:rPr lang="en-US" dirty="0"/>
              <a:t>existing Java skills and </a:t>
            </a:r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1966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for “New Web” applications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involving event-driven and highly responsive user </a:t>
            </a:r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/>
              <a:t>Gartner recommends </a:t>
            </a:r>
            <a:r>
              <a:rPr lang="en-US" dirty="0" smtClean="0"/>
              <a:t>dynamic </a:t>
            </a:r>
            <a:r>
              <a:rPr lang="en-US" dirty="0"/>
              <a:t>language </a:t>
            </a:r>
            <a:r>
              <a:rPr lang="en-US" dirty="0" smtClean="0"/>
              <a:t>frameworks, avoid </a:t>
            </a:r>
            <a:r>
              <a:rPr lang="en-US" dirty="0"/>
              <a:t>traditional </a:t>
            </a:r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9889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</a:t>
            </a:r>
            <a:r>
              <a:rPr lang="en-US" b="1" dirty="0"/>
              <a:t>for mobile development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mobile web sites and </a:t>
            </a:r>
            <a:r>
              <a:rPr lang="en-US" dirty="0" err="1"/>
              <a:t>RESTful</a:t>
            </a:r>
            <a:r>
              <a:rPr lang="en-US" dirty="0"/>
              <a:t> APIs</a:t>
            </a:r>
          </a:p>
          <a:p>
            <a:pPr lvl="1"/>
            <a:r>
              <a:rPr lang="en-US" smtClean="0"/>
              <a:t>JavaScript &amp; HTML5 </a:t>
            </a:r>
            <a:r>
              <a:rPr lang="en-US" dirty="0" smtClean="0"/>
              <a:t>write-once-deploy-many, usability approaching that of native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8089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Synergy </a:t>
            </a:r>
            <a:r>
              <a:rPr lang="en-US" b="1" dirty="0"/>
              <a:t>with </a:t>
            </a:r>
            <a:r>
              <a:rPr lang="en-US" b="1" dirty="0" err="1"/>
              <a:t>PaaS</a:t>
            </a:r>
            <a:r>
              <a:rPr lang="en-US" b="1" dirty="0"/>
              <a:t> technology</a:t>
            </a:r>
          </a:p>
          <a:p>
            <a:pPr lvl="1"/>
            <a:r>
              <a:rPr lang="en-US" dirty="0" smtClean="0"/>
              <a:t>Streamlined </a:t>
            </a:r>
            <a:r>
              <a:rPr lang="en-US" dirty="0" err="1" smtClean="0"/>
              <a:t>PaaS</a:t>
            </a:r>
            <a:r>
              <a:rPr lang="en-US" dirty="0" smtClean="0"/>
              <a:t> support, </a:t>
            </a:r>
            <a:r>
              <a:rPr lang="en-US" dirty="0"/>
              <a:t>further accelerating end-to-end solution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0569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and Scalability</a:t>
            </a:r>
          </a:p>
          <a:p>
            <a:pPr lvl="1"/>
            <a:r>
              <a:rPr lang="en-US" dirty="0" smtClean="0"/>
              <a:t>Dynamic language performance can’t be ignored, but it is typically not an issue</a:t>
            </a:r>
          </a:p>
          <a:p>
            <a:pPr lvl="1"/>
            <a:r>
              <a:rPr lang="en-US" dirty="0" smtClean="0"/>
              <a:t>Dynamic language applications proven to scale up to very high transaction volumes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1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Skills and Team Size</a:t>
            </a:r>
          </a:p>
          <a:p>
            <a:pPr lvl="1"/>
            <a:r>
              <a:rPr lang="en-US" dirty="0" smtClean="0"/>
              <a:t>Skills availability can be a challenge -- fewer developers than with Java</a:t>
            </a:r>
          </a:p>
          <a:p>
            <a:pPr lvl="1"/>
            <a:r>
              <a:rPr lang="en-US" dirty="0" smtClean="0"/>
              <a:t>Our </a:t>
            </a:r>
            <a:r>
              <a:rPr lang="en-US" dirty="0"/>
              <a:t>experience </a:t>
            </a:r>
            <a:r>
              <a:rPr lang="en-US" dirty="0" smtClean="0"/>
              <a:t>shows Java </a:t>
            </a:r>
            <a:r>
              <a:rPr lang="en-US" dirty="0"/>
              <a:t>developers </a:t>
            </a:r>
            <a:r>
              <a:rPr lang="en-US" dirty="0" smtClean="0"/>
              <a:t>can be rapidly trained to a </a:t>
            </a:r>
            <a:r>
              <a:rPr lang="en-US" dirty="0"/>
              <a:t>moderate level of proficiency </a:t>
            </a:r>
            <a:endParaRPr lang="en-US" dirty="0" smtClean="0"/>
          </a:p>
          <a:p>
            <a:pPr lvl="1"/>
            <a:r>
              <a:rPr lang="en-US" dirty="0" smtClean="0"/>
              <a:t>Scaling to very large applications with large teams is unproven for some dynamic languages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Skills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4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Adoption can be politically difficult due to prior investments</a:t>
            </a:r>
          </a:p>
          <a:p>
            <a:pPr lvl="1"/>
            <a:r>
              <a:rPr lang="en-US" dirty="0" smtClean="0"/>
              <a:t>Corporate IT departments reluctant to introduce additional languages</a:t>
            </a:r>
          </a:p>
          <a:p>
            <a:pPr lvl="1"/>
            <a:r>
              <a:rPr lang="en-US" dirty="0" smtClean="0"/>
              <a:t>Compatibility with existing corporate practices, standards, and tools can be a challenge</a:t>
            </a:r>
          </a:p>
          <a:p>
            <a:pPr lvl="1"/>
            <a:r>
              <a:rPr lang="en-US" dirty="0" smtClean="0"/>
              <a:t>In a Java shop, the introduction of JVM dynamic languages can be relatively smooth -- existing investments can be leveraged</a:t>
            </a:r>
          </a:p>
          <a:p>
            <a:pPr lvl="1"/>
            <a:r>
              <a:rPr lang="en-US" dirty="0" smtClean="0"/>
              <a:t>Complexity associated with introducing another required skill may be overrated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1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We care when we need to…</a:t>
            </a:r>
          </a:p>
          <a:p>
            <a:pPr lvl="1"/>
            <a:r>
              <a:rPr lang="en-CA" dirty="0" smtClean="0"/>
              <a:t>Compress timelines</a:t>
            </a:r>
          </a:p>
          <a:p>
            <a:pPr lvl="1"/>
            <a:r>
              <a:rPr lang="en-CA" dirty="0" smtClean="0"/>
              <a:t>Be more flexible</a:t>
            </a:r>
          </a:p>
          <a:p>
            <a:pPr lvl="1"/>
            <a:r>
              <a:rPr lang="en-CA" dirty="0" smtClean="0"/>
              <a:t>Increase creativity</a:t>
            </a:r>
          </a:p>
          <a:p>
            <a:pPr lvl="1"/>
            <a:r>
              <a:rPr lang="en-CA" dirty="0" smtClean="0"/>
              <a:t>Mitigate risk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Take-away:  Why We Should Care About Dynamic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1311275" y="2276475"/>
            <a:ext cx="7623175" cy="1982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oscar.renalias@accenture.com</a:t>
            </a:r>
          </a:p>
          <a:p>
            <a:pPr marL="0" indent="0">
              <a:buNone/>
            </a:pPr>
            <a:r>
              <a:rPr lang="en-US" sz="2400" dirty="0" smtClean="0"/>
              <a:t>oscar@renalias.net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31" y="1705540"/>
            <a:ext cx="2054932" cy="27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46" b="77947" l="23942" r="75217"/>
                    </a14:imgEffect>
                  </a14:imgLayer>
                </a14:imgProps>
              </a:ext>
            </a:extLst>
          </a:blip>
          <a:srcRect l="17533" t="14721" r="18374" b="15028"/>
          <a:stretch/>
        </p:blipFill>
        <p:spPr>
          <a:xfrm>
            <a:off x="706942" y="2276475"/>
            <a:ext cx="350822" cy="288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0127" t="9094" r="1059" b="4798"/>
          <a:stretch/>
        </p:blipFill>
        <p:spPr>
          <a:xfrm>
            <a:off x="730085" y="2794793"/>
            <a:ext cx="325425" cy="355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20" y="3911489"/>
            <a:ext cx="318022" cy="227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933" y="3380619"/>
            <a:ext cx="257175" cy="247650"/>
          </a:xfrm>
          <a:prstGeom prst="rect">
            <a:avLst/>
          </a:prstGeom>
        </p:spPr>
      </p:pic>
      <p:pic>
        <p:nvPicPr>
          <p:cNvPr id="4100" name="Picture 4" descr="https://encrypted-tbn0.gstatic.com/images?q=tbn:ANd9GcRHjbIZj9CUlLq3rsgL9bkwOvJ3OUlRoiXvaLFE8YNtQmQxA-zq2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1" y="3879377"/>
            <a:ext cx="252000" cy="24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2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1155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hlinkClick r:id="rId2"/>
              </a:rPr>
              <a:t>www.sli.do/openslava</a:t>
            </a:r>
            <a:endParaRPr lang="en-US" sz="6600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61035" y="170122"/>
            <a:ext cx="8341320" cy="785553"/>
          </a:xfrm>
        </p:spPr>
        <p:txBody>
          <a:bodyPr/>
          <a:lstStyle/>
          <a:p>
            <a:r>
              <a:rPr lang="es-ES_tradnl" dirty="0" err="1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Code conciseness</a:t>
            </a:r>
          </a:p>
          <a:p>
            <a:pPr lvl="1"/>
            <a:r>
              <a:rPr lang="en-US" dirty="0" smtClean="0"/>
              <a:t>Support for the interactive REPL (read-evaluate-print loop)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Dynamic </a:t>
            </a:r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9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53975" lvl="1" indent="0">
              <a:buNone/>
            </a:pPr>
            <a:r>
              <a:rPr lang="en-US" dirty="0" smtClean="0"/>
              <a:t>We distinguish general-purpose dynamic languages from scripting and specialty languages.  Our focus:</a:t>
            </a:r>
          </a:p>
          <a:p>
            <a:pPr lvl="1"/>
            <a:r>
              <a:rPr lang="en-US" dirty="0" smtClean="0"/>
              <a:t>General purpose: Ruby, Groovy, </a:t>
            </a:r>
            <a:r>
              <a:rPr lang="en-US" dirty="0" err="1" smtClean="0"/>
              <a:t>Clojure</a:t>
            </a:r>
            <a:r>
              <a:rPr lang="en-US" dirty="0" smtClean="0"/>
              <a:t>, JavaScript, Python</a:t>
            </a:r>
          </a:p>
          <a:p>
            <a:pPr lvl="1"/>
            <a:r>
              <a:rPr lang="en-US" dirty="0" smtClean="0"/>
              <a:t>Web application: PHP </a:t>
            </a:r>
          </a:p>
          <a:p>
            <a:pPr marL="53975" lvl="1" indent="0">
              <a:buNone/>
            </a:pPr>
            <a:endParaRPr lang="en-US" dirty="0" smtClean="0"/>
          </a:p>
          <a:p>
            <a:pPr marL="53975" lvl="1" indent="0">
              <a:buNone/>
            </a:pPr>
            <a:r>
              <a:rPr lang="en-US" dirty="0" smtClean="0"/>
              <a:t>Also including statically-typed functional languages and frameworks which support the REPL style and achieve code conciseness through type inference</a:t>
            </a:r>
          </a:p>
          <a:p>
            <a:pPr lvl="1"/>
            <a:r>
              <a:rPr lang="en-US" dirty="0" err="1" smtClean="0"/>
              <a:t>Scala</a:t>
            </a:r>
            <a:endParaRPr lang="en-US" dirty="0"/>
          </a:p>
          <a:p>
            <a:pPr lvl="1"/>
            <a:r>
              <a:rPr lang="en-US" dirty="0" smtClean="0"/>
              <a:t>Play framework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244901" y="1410734"/>
            <a:ext cx="1468148" cy="1887842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8540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28" y="5182315"/>
            <a:ext cx="1048278" cy="3916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6" y="2546547"/>
            <a:ext cx="791455" cy="3533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598" y="2099333"/>
            <a:ext cx="1086289" cy="25521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27983" y="1420684"/>
            <a:ext cx="2328339" cy="4308029"/>
            <a:chOff x="3160503" y="1410734"/>
            <a:chExt cx="2328339" cy="4308029"/>
          </a:xfrm>
        </p:grpSpPr>
        <p:sp>
          <p:nvSpPr>
            <p:cNvPr id="42" name="Rounded Rectangle 41"/>
            <p:cNvSpPr/>
            <p:nvPr/>
          </p:nvSpPr>
          <p:spPr>
            <a:xfrm>
              <a:off x="3160503" y="1410734"/>
              <a:ext cx="2290500" cy="188784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89176" y="3361196"/>
              <a:ext cx="2299666" cy="235756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323702" y="4460848"/>
              <a:ext cx="1233182" cy="560441"/>
              <a:chOff x="-1963305" y="1080324"/>
              <a:chExt cx="1233182" cy="560441"/>
            </a:xfrm>
            <a:solidFill>
              <a:srgbClr val="FF7C80"/>
            </a:solidFill>
          </p:grpSpPr>
          <p:sp>
            <p:nvSpPr>
              <p:cNvPr id="7" name="Rounded Rectangle 6"/>
              <p:cNvSpPr/>
              <p:nvPr/>
            </p:nvSpPr>
            <p:spPr>
              <a:xfrm>
                <a:off x="-1963305" y="1080324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" name="Picture 13" descr="C:\Users\duston.r.mounts\Documents\Accenture\1. Projects\1 - Current Projects\Architecture Innovation\Application Development\Heroku\Webinar\Need To Know\LanguageLogos\LanguageLogos\ruby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81756" y="1126954"/>
                <a:ext cx="1070085" cy="46718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3926260" y="5092437"/>
              <a:ext cx="1367407" cy="548736"/>
              <a:chOff x="-1845578" y="2619546"/>
              <a:chExt cx="1367407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2" name="Rounded Rectangle 21"/>
              <p:cNvSpPr/>
              <p:nvPr/>
            </p:nvSpPr>
            <p:spPr>
              <a:xfrm>
                <a:off x="-1845578" y="2619546"/>
                <a:ext cx="1367406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5" name="Picture 14" descr="C:\Users\duston.r.mounts\Documents\Accenture\1. Projects\1 - Current Projects\Architecture Innovation\Application Development\Heroku\Webinar\Need To Know\LanguageLogos\LanguageLogos\python-logo.gif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50977" y="2625371"/>
                <a:ext cx="1272806" cy="537086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3289515" y="2105226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43" name="Rounded Rectangle 42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198533" y="3782784"/>
              <a:ext cx="1073679" cy="631900"/>
              <a:chOff x="-1852109" y="2694735"/>
              <a:chExt cx="1331813" cy="89684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-1852109" y="2694735"/>
                <a:ext cx="1331813" cy="896847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670572" y="2836036"/>
                <a:ext cx="968740" cy="614247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4138344" y="2541426"/>
              <a:ext cx="1141954" cy="548736"/>
              <a:chOff x="-1796475" y="245034"/>
              <a:chExt cx="1141954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5" name="Rounded Rectangle 44"/>
              <p:cNvSpPr/>
              <p:nvPr/>
            </p:nvSpPr>
            <p:spPr>
              <a:xfrm>
                <a:off x="-1796475" y="245034"/>
                <a:ext cx="1141954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52702" y="331193"/>
                <a:ext cx="854409" cy="376418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38344" y="1988138"/>
              <a:ext cx="1251053" cy="509173"/>
              <a:chOff x="-1928322" y="1301190"/>
              <a:chExt cx="1489831" cy="62142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-1928322" y="1301190"/>
                <a:ext cx="1489831" cy="621421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759524" y="1432912"/>
                <a:ext cx="1152234" cy="357975"/>
              </a:xfrm>
              <a:prstGeom prst="rect">
                <a:avLst/>
              </a:prstGeom>
            </p:spPr>
          </p:pic>
        </p:grpSp>
      </p:grpSp>
      <p:sp>
        <p:nvSpPr>
          <p:cNvPr id="56" name="Rounded Rectangle 55"/>
          <p:cNvSpPr/>
          <p:nvPr/>
        </p:nvSpPr>
        <p:spPr>
          <a:xfrm>
            <a:off x="422686" y="5889072"/>
            <a:ext cx="8290362" cy="564264"/>
          </a:xfrm>
          <a:prstGeom prst="roundRect">
            <a:avLst>
              <a:gd name="adj" fmla="val 10000"/>
            </a:avLst>
          </a:prstGeom>
          <a:solidFill>
            <a:srgbClr val="0033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OS (Unix, Linux, Windows, </a:t>
            </a:r>
            <a:r>
              <a:rPr lang="en-US" sz="1400" b="1" dirty="0" err="1" smtClean="0">
                <a:solidFill>
                  <a:srgbClr val="FFFFFF"/>
                </a:solidFill>
              </a:rPr>
              <a:t>iOS</a:t>
            </a:r>
            <a:r>
              <a:rPr lang="en-US" sz="1400" b="1" dirty="0" smtClean="0">
                <a:solidFill>
                  <a:srgbClr val="FFFFFF"/>
                </a:solidFill>
              </a:rPr>
              <a:t>)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38540" y="3390583"/>
            <a:ext cx="3074508" cy="104979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Language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327" y="3704220"/>
            <a:ext cx="1004140" cy="56235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7251994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" name="Rounded Rectangle 4"/>
          <p:cNvSpPr/>
          <p:nvPr/>
        </p:nvSpPr>
        <p:spPr>
          <a:xfrm>
            <a:off x="7350707" y="5224762"/>
            <a:ext cx="1263627" cy="349174"/>
          </a:xfrm>
          <a:prstGeom prst="rect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47650" rIns="0" bIns="247650" numCol="1" spcCol="1270" anchor="ctr" anchorCtr="0">
            <a:noAutofit/>
          </a:bodyPr>
          <a:lstStyle/>
          <a:p>
            <a:pPr algn="ctr" defTabSz="28892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Browser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38540" y="1410734"/>
            <a:ext cx="1461054" cy="19031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60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74576" y="1410734"/>
            <a:ext cx="2633425" cy="4349547"/>
            <a:chOff x="395536" y="1410734"/>
            <a:chExt cx="2633425" cy="4349547"/>
          </a:xfrm>
        </p:grpSpPr>
        <p:sp>
          <p:nvSpPr>
            <p:cNvPr id="35" name="Rounded Rectangle 34"/>
            <p:cNvSpPr/>
            <p:nvPr/>
          </p:nvSpPr>
          <p:spPr>
            <a:xfrm>
              <a:off x="395536" y="1410734"/>
              <a:ext cx="2611521" cy="190741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0256" y="3390583"/>
              <a:ext cx="2628705" cy="1946646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89815" y="3807509"/>
              <a:ext cx="1224793" cy="750990"/>
              <a:chOff x="-1736522" y="1500994"/>
              <a:chExt cx="1224793" cy="75099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4" name="Rounded Rectangle 43"/>
              <p:cNvSpPr/>
              <p:nvPr/>
            </p:nvSpPr>
            <p:spPr>
              <a:xfrm>
                <a:off x="-1736522" y="1500994"/>
                <a:ext cx="1224793" cy="750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8" name="Picture 2" descr="C:\Users\duston.r.mounts\Documents\Accenture\1. Projects\1 - Current Projects\Architecture Innovation\Application Development\Heroku\Webinar\Need To Know\LanguageLogos\LanguageLogos\groovy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67274" y="1608929"/>
                <a:ext cx="1086296" cy="53512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460270" y="1930987"/>
              <a:ext cx="1224793" cy="609773"/>
              <a:chOff x="-2175883" y="3127397"/>
              <a:chExt cx="1224793" cy="60977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8" name="Rounded Rectangle 67"/>
              <p:cNvSpPr/>
              <p:nvPr/>
            </p:nvSpPr>
            <p:spPr>
              <a:xfrm>
                <a:off x="-2175883" y="3127397"/>
                <a:ext cx="1224793" cy="60977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116805" y="3219588"/>
                <a:ext cx="1106636" cy="425391"/>
              </a:xfrm>
              <a:prstGeom prst="rect">
                <a:avLst/>
              </a:prstGeom>
              <a:grpFill/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491049" y="2643411"/>
              <a:ext cx="1325348" cy="521634"/>
              <a:chOff x="-1643472" y="1624298"/>
              <a:chExt cx="1325348" cy="52163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-1643472" y="1624298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Picture 4" descr="http://www.playframework.org/public/images/logo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9893" y="1697948"/>
                <a:ext cx="1018191" cy="374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2" descr="https://encrypted-tbn1.gstatic.com/images?q=tbn:ANd9GcQPjOOrKkG6p-6TtFUclNnZHYTN5FkWa8SFzZJa2JEcqBi7qhXEdw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563" y="4271657"/>
              <a:ext cx="450437" cy="45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1844875" y="4783762"/>
              <a:ext cx="1137913" cy="494474"/>
              <a:chOff x="-1819423" y="2691256"/>
              <a:chExt cx="1233182" cy="560441"/>
            </a:xfrm>
            <a:solidFill>
              <a:srgbClr val="FF7C80"/>
            </a:solidFill>
          </p:grpSpPr>
          <p:sp>
            <p:nvSpPr>
              <p:cNvPr id="67" name="Rounded Rectangle 66"/>
              <p:cNvSpPr/>
              <p:nvPr/>
            </p:nvSpPr>
            <p:spPr>
              <a:xfrm>
                <a:off x="-1819423" y="2691256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705360" y="2770465"/>
                <a:ext cx="1005056" cy="402022"/>
              </a:xfrm>
              <a:prstGeom prst="rect">
                <a:avLst/>
              </a:prstGeom>
              <a:grpFill/>
            </p:spPr>
          </p:pic>
        </p:grpSp>
        <p:sp>
          <p:nvSpPr>
            <p:cNvPr id="49" name="Rounded Rectangle 4"/>
            <p:cNvSpPr/>
            <p:nvPr/>
          </p:nvSpPr>
          <p:spPr>
            <a:xfrm>
              <a:off x="422686" y="5455001"/>
              <a:ext cx="2584371" cy="30528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FFFFFF"/>
                  </a:solidFill>
                </a:rPr>
                <a:t>JVM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02262" y="3666137"/>
              <a:ext cx="941468" cy="548736"/>
              <a:chOff x="-1805534" y="2739343"/>
              <a:chExt cx="941468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7" name="Rounded Rectangle 56"/>
              <p:cNvSpPr/>
              <p:nvPr/>
            </p:nvSpPr>
            <p:spPr>
              <a:xfrm>
                <a:off x="-1805534" y="2739343"/>
                <a:ext cx="941468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681461" y="2823047"/>
                <a:ext cx="693323" cy="381328"/>
              </a:xfrm>
              <a:prstGeom prst="rect">
                <a:avLst/>
              </a:prstGeom>
              <a:grpFill/>
            </p:spPr>
          </p:pic>
        </p:grpSp>
        <p:sp>
          <p:nvSpPr>
            <p:cNvPr id="59" name="Rounded Rectangle 58"/>
            <p:cNvSpPr/>
            <p:nvPr/>
          </p:nvSpPr>
          <p:spPr>
            <a:xfrm>
              <a:off x="1770802" y="1719491"/>
              <a:ext cx="1141954" cy="5487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14575" y="1805650"/>
              <a:ext cx="854409" cy="376418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1987102" y="2369432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472378" y="4653725"/>
              <a:ext cx="1325348" cy="521634"/>
              <a:chOff x="-2133666" y="2703431"/>
              <a:chExt cx="1325348" cy="52163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-2133666" y="2703431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071741" y="2776227"/>
                <a:ext cx="1201499" cy="3760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12698" y="2044481"/>
            <a:ext cx="1141170" cy="3608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4130" y="2509730"/>
            <a:ext cx="616037" cy="629974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Major Dynamic Language </a:t>
            </a:r>
            <a:r>
              <a:rPr lang="pt-BR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6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3975" lvl="1" indent="0">
              <a:buNone/>
            </a:pPr>
            <a:r>
              <a:rPr lang="es-ES_tradnl" sz="2800" b="1" dirty="0" err="1">
                <a:solidFill>
                  <a:srgbClr val="DD4411"/>
                </a:solidFill>
              </a:rPr>
              <a:t>Mature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object-oriented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language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with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tons</a:t>
            </a:r>
            <a:r>
              <a:rPr lang="es-ES_tradnl" sz="2800" b="1" dirty="0">
                <a:solidFill>
                  <a:srgbClr val="DD4411"/>
                </a:solidFill>
              </a:rPr>
              <a:t> of </a:t>
            </a:r>
            <a:r>
              <a:rPr lang="es-ES_tradnl" sz="2800" b="1" dirty="0" err="1">
                <a:solidFill>
                  <a:srgbClr val="DD4411"/>
                </a:solidFill>
              </a:rPr>
              <a:t>libraries</a:t>
            </a:r>
            <a:r>
              <a:rPr lang="es-ES_tradnl" sz="2800" b="1" dirty="0">
                <a:solidFill>
                  <a:srgbClr val="DD4411"/>
                </a:solidFill>
              </a:rPr>
              <a:t> and </a:t>
            </a:r>
            <a:r>
              <a:rPr lang="es-ES_tradnl" sz="2800" b="1" dirty="0" err="1">
                <a:solidFill>
                  <a:srgbClr val="DD4411"/>
                </a:solidFill>
              </a:rPr>
              <a:t>great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support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for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Domain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Specific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Languages</a:t>
            </a:r>
            <a:endParaRPr lang="en-US" sz="2800" b="1" dirty="0">
              <a:solidFill>
                <a:srgbClr val="DD4411"/>
              </a:solidFill>
            </a:endParaRPr>
          </a:p>
          <a:p>
            <a:pPr lvl="1"/>
            <a:r>
              <a:rPr lang="en-US" dirty="0" smtClean="0"/>
              <a:t>Released in 1996</a:t>
            </a:r>
          </a:p>
          <a:p>
            <a:pPr lvl="1"/>
            <a:r>
              <a:rPr lang="en-US" dirty="0" smtClean="0"/>
              <a:t>Object-oriented, support for functional programming</a:t>
            </a:r>
            <a:endParaRPr lang="en-US" dirty="0"/>
          </a:p>
          <a:p>
            <a:pPr lvl="1"/>
            <a:r>
              <a:rPr lang="en-US" dirty="0" smtClean="0"/>
              <a:t>Extensive library </a:t>
            </a:r>
          </a:p>
          <a:p>
            <a:pPr lvl="1"/>
            <a:r>
              <a:rPr lang="en-US" dirty="0" smtClean="0"/>
              <a:t>Syntax enables great support for internal DSLs</a:t>
            </a:r>
          </a:p>
          <a:p>
            <a:pPr lvl="1"/>
            <a:r>
              <a:rPr lang="en-US" dirty="0" smtClean="0"/>
              <a:t>Short learning curve for Java developers</a:t>
            </a:r>
          </a:p>
          <a:p>
            <a:pPr lvl="1"/>
            <a:r>
              <a:rPr lang="en-US" dirty="0" smtClean="0"/>
              <a:t>Runs on the JVM as </a:t>
            </a:r>
            <a:r>
              <a:rPr lang="en-US" dirty="0" err="1" smtClean="0"/>
              <a:t>JRuby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3074" name="Picture 2" descr="Ruby公式ロ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2" b="34375"/>
          <a:stretch/>
        </p:blipFill>
        <p:spPr bwMode="auto">
          <a:xfrm>
            <a:off x="8188325" y="11257"/>
            <a:ext cx="955675" cy="110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Rails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most</a:t>
            </a:r>
            <a:r>
              <a:rPr lang="es-ES_tradnl" dirty="0" smtClean="0"/>
              <a:t> </a:t>
            </a:r>
            <a:r>
              <a:rPr lang="es-ES_tradnl" dirty="0" err="1" smtClean="0"/>
              <a:t>productive</a:t>
            </a:r>
            <a:r>
              <a:rPr lang="es-ES_tradnl" dirty="0" smtClean="0"/>
              <a:t> web </a:t>
            </a:r>
            <a:r>
              <a:rPr lang="es-ES_tradnl" dirty="0" err="1" smtClean="0"/>
              <a:t>application</a:t>
            </a:r>
            <a:r>
              <a:rPr lang="es-ES_tradnl" dirty="0" smtClean="0"/>
              <a:t> </a:t>
            </a:r>
            <a:r>
              <a:rPr lang="es-ES_tradnl" dirty="0" err="1" smtClean="0"/>
              <a:t>frameworks</a:t>
            </a:r>
            <a:r>
              <a:rPr lang="es-ES_tradnl" dirty="0" smtClean="0"/>
              <a:t> </a:t>
            </a:r>
            <a:r>
              <a:rPr lang="es-ES_tradnl" dirty="0" err="1" smtClean="0"/>
              <a:t>available</a:t>
            </a:r>
            <a:r>
              <a:rPr lang="es-ES_tradnl" dirty="0" smtClean="0"/>
              <a:t>, and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Ruby’s</a:t>
            </a:r>
            <a:r>
              <a:rPr lang="es-ES_tradnl" dirty="0" smtClean="0"/>
              <a:t> </a:t>
            </a:r>
            <a:r>
              <a:rPr lang="es-ES_tradnl" dirty="0" err="1" smtClean="0"/>
              <a:t>killer</a:t>
            </a:r>
            <a:r>
              <a:rPr lang="es-ES_tradnl" dirty="0" smtClean="0"/>
              <a:t> </a:t>
            </a:r>
            <a:r>
              <a:rPr lang="es-ES_tradnl" dirty="0" err="1" smtClean="0"/>
              <a:t>app</a:t>
            </a:r>
            <a:endParaRPr lang="en-US" dirty="0" smtClean="0"/>
          </a:p>
          <a:p>
            <a:pPr lvl="1"/>
            <a:r>
              <a:rPr lang="es-ES_tradnl" dirty="0" err="1" smtClean="0"/>
              <a:t>Scaffolding</a:t>
            </a:r>
            <a:r>
              <a:rPr lang="es-ES_tradnl" dirty="0" smtClean="0"/>
              <a:t> </a:t>
            </a:r>
            <a:r>
              <a:rPr lang="es-ES_tradnl" dirty="0" err="1" smtClean="0"/>
              <a:t>gets</a:t>
            </a:r>
            <a:r>
              <a:rPr lang="es-ES_tradnl" dirty="0" smtClean="0"/>
              <a:t> </a:t>
            </a:r>
            <a:r>
              <a:rPr lang="es-ES_tradnl" dirty="0" err="1" smtClean="0"/>
              <a:t>applications</a:t>
            </a:r>
            <a:r>
              <a:rPr lang="es-ES_tradnl" dirty="0" smtClean="0"/>
              <a:t> up and </a:t>
            </a:r>
            <a:r>
              <a:rPr lang="es-ES_tradnl" dirty="0" err="1" smtClean="0"/>
              <a:t>running</a:t>
            </a:r>
            <a:r>
              <a:rPr lang="es-ES_tradnl" dirty="0" smtClean="0"/>
              <a:t> in no time</a:t>
            </a:r>
            <a:endParaRPr lang="en-US" dirty="0" smtClean="0"/>
          </a:p>
          <a:p>
            <a:pPr lvl="1"/>
            <a:r>
              <a:rPr lang="en-US" dirty="0" smtClean="0"/>
              <a:t>Mature set of development tools available for Rails</a:t>
            </a:r>
          </a:p>
          <a:p>
            <a:pPr lvl="1"/>
            <a:r>
              <a:rPr lang="en-US" dirty="0" smtClean="0"/>
              <a:t>Java developers can be trained into junior Rails developers in 2-3 weeks</a:t>
            </a:r>
          </a:p>
          <a:p>
            <a:pPr lvl="1"/>
            <a:r>
              <a:rPr lang="en-US" dirty="0" smtClean="0"/>
              <a:t>There is an active ecosystem of people and companies who contribute to the development of Rails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26383"/>
            <a:ext cx="763214" cy="97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6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n-CA" dirty="0" smtClean="0"/>
              <a:t>Probably the most widely-used web development language</a:t>
            </a:r>
          </a:p>
          <a:p>
            <a:pPr lvl="1"/>
            <a:r>
              <a:rPr lang="en-CA" dirty="0" smtClean="0"/>
              <a:t>Strongly oriented to web applications</a:t>
            </a:r>
          </a:p>
          <a:p>
            <a:pPr lvl="1"/>
            <a:r>
              <a:rPr lang="en-US" dirty="0" smtClean="0"/>
              <a:t>Ubiquitous ISP support</a:t>
            </a:r>
          </a:p>
          <a:p>
            <a:pPr lvl="1"/>
            <a:r>
              <a:rPr lang="en-US" dirty="0" smtClean="0"/>
              <a:t>Vast library of components</a:t>
            </a:r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Very powerful, but not as clean as the other major dynamic languages</a:t>
            </a:r>
          </a:p>
          <a:p>
            <a:pPr lvl="1"/>
            <a:r>
              <a:rPr lang="es-ES_tradnl" dirty="0" err="1" smtClean="0"/>
              <a:t>Commercially</a:t>
            </a:r>
            <a:r>
              <a:rPr lang="es-ES_tradnl" dirty="0" smtClean="0"/>
              <a:t> </a:t>
            </a:r>
            <a:r>
              <a:rPr lang="es-ES_tradnl" dirty="0" err="1" smtClean="0"/>
              <a:t>supported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Zend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2050" name="Picture 2" descr="C:\Users\duston.r.mounts\Documents\Accenture\1. Projects\1 - Current Projects\Architecture Innovation\Application Development\Heroku\Webinar\Need To Know\LanguageLogos\LanguageLogos\ph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553" y="257919"/>
            <a:ext cx="1249713" cy="6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6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Innovation_Ad_02_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0a17b51e545e5dc99b3a8c800de36e6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ca56bf6fb221c3d4ffad1469afaa8e47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Props1.xml><?xml version="1.0" encoding="utf-8"?>
<ds:datastoreItem xmlns:ds="http://schemas.openxmlformats.org/officeDocument/2006/customXml" ds:itemID="{6721EA93-7F6E-49B2-8AC1-8B418BC078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DB6D2-BA18-4B64-B206-6EB920E43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053FA75-22F8-42FF-B769-9F48A5E319F8}">
  <ds:schemaRefs>
    <ds:schemaRef ds:uri="http://purl.org/dc/dcmitype/"/>
    <ds:schemaRef ds:uri="bc841b31-d549-43ed-bc47-0086310aa7e9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Innovation_Ad_02_2012</Template>
  <TotalTime>1839</TotalTime>
  <Words>2422</Words>
  <Application>Microsoft Macintosh PowerPoint</Application>
  <PresentationFormat>On-screen Show (4:3)</PresentationFormat>
  <Paragraphs>303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Webdings</vt:lpstr>
      <vt:lpstr>Calibri</vt:lpstr>
      <vt:lpstr>Innovation_Ad_02_2012</vt:lpstr>
      <vt:lpstr>PowerPoint Presentation</vt:lpstr>
      <vt:lpstr>PowerPoint Presentation</vt:lpstr>
      <vt:lpstr>PowerPoint Presentation</vt:lpstr>
      <vt:lpstr>Key characteristics of Dynamic Languages</vt:lpstr>
      <vt:lpstr>Our Focus</vt:lpstr>
      <vt:lpstr>Major Dynamic Language Technologies</vt:lpstr>
      <vt:lpstr>Ruby</vt:lpstr>
      <vt:lpstr>Rails</vt:lpstr>
      <vt:lpstr>PHP</vt:lpstr>
      <vt:lpstr>Python</vt:lpstr>
      <vt:lpstr>JavaScript</vt:lpstr>
      <vt:lpstr>Groovy</vt:lpstr>
      <vt:lpstr>Scala</vt:lpstr>
      <vt:lpstr>Play</vt:lpstr>
      <vt:lpstr>Clojure</vt:lpstr>
      <vt:lpstr>Who’s using what?</vt:lpstr>
      <vt:lpstr>Why Are Dynamic Languages Important?</vt:lpstr>
      <vt:lpstr>Industry Trends</vt:lpstr>
      <vt:lpstr>Agility</vt:lpstr>
      <vt:lpstr>Business Application Scenarios</vt:lpstr>
      <vt:lpstr>Fit for Enterprise</vt:lpstr>
      <vt:lpstr>Synergy with Other Technologies</vt:lpstr>
      <vt:lpstr>Synergy with Existing Technologies</vt:lpstr>
      <vt:lpstr>Synergy with Existing Technologies</vt:lpstr>
      <vt:lpstr>Synergy with Existing Technologies</vt:lpstr>
      <vt:lpstr>Challenges and Concerns – Performance </vt:lpstr>
      <vt:lpstr>Challenges and Concerns – Skills </vt:lpstr>
      <vt:lpstr>Challenges and Concerns – Adoption</vt:lpstr>
      <vt:lpstr>Take-away:  Why We Should Care About Dynamic Languages</vt:lpstr>
      <vt:lpstr>Discussion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Margaret M.</dc:creator>
  <cp:lastModifiedBy>Oscar Renalias</cp:lastModifiedBy>
  <cp:revision>163</cp:revision>
  <dcterms:created xsi:type="dcterms:W3CDTF">2013-02-15T20:47:25Z</dcterms:created>
  <dcterms:modified xsi:type="dcterms:W3CDTF">2013-10-02T20:09:21Z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