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3" r:id="rId5"/>
    <p:sldId id="316" r:id="rId6"/>
    <p:sldId id="317" r:id="rId7"/>
    <p:sldId id="370" r:id="rId8"/>
    <p:sldId id="371" r:id="rId9"/>
    <p:sldId id="321" r:id="rId10"/>
    <p:sldId id="378" r:id="rId11"/>
    <p:sldId id="379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2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935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801">
          <p15:clr>
            <a:srgbClr val="A4A3A4"/>
          </p15:clr>
        </p15:guide>
        <p15:guide id="6" orient="horz" pos="738">
          <p15:clr>
            <a:srgbClr val="A4A3A4"/>
          </p15:clr>
        </p15:guide>
        <p15:guide id="7" pos="2880">
          <p15:clr>
            <a:srgbClr val="A4A3A4"/>
          </p15:clr>
        </p15:guide>
        <p15:guide id="8" pos="288">
          <p15:clr>
            <a:srgbClr val="A4A3A4"/>
          </p15:clr>
        </p15:guide>
        <p15:guide id="9" pos="5501">
          <p15:clr>
            <a:srgbClr val="A4A3A4"/>
          </p15:clr>
        </p15:guide>
        <p15:guide id="10" pos="2824">
          <p15:clr>
            <a:srgbClr val="A4A3A4"/>
          </p15:clr>
        </p15:guide>
        <p15:guide id="11" pos="2936">
          <p15:clr>
            <a:srgbClr val="A4A3A4"/>
          </p15:clr>
        </p15:guide>
        <p15:guide id="12" pos="4172">
          <p15:clr>
            <a:srgbClr val="A4A3A4"/>
          </p15:clr>
        </p15:guide>
        <p15:guide id="13" pos="15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411"/>
    <a:srgbClr val="003344"/>
    <a:srgbClr val="557799"/>
    <a:srgbClr val="000000"/>
    <a:srgbClr val="FF0000"/>
    <a:srgbClr val="EDCAED"/>
    <a:srgbClr val="C85FC8"/>
    <a:srgbClr val="722772"/>
    <a:srgbClr val="869ECC"/>
    <a:srgbClr val="AAA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2" autoAdjust="0"/>
    <p:restoredTop sz="73306" autoAdjust="0"/>
  </p:normalViewPr>
  <p:slideViewPr>
    <p:cSldViewPr snapToGrid="0" snapToObjects="1" showGuides="1">
      <p:cViewPr varScale="1">
        <p:scale>
          <a:sx n="65" d="100"/>
          <a:sy n="65" d="100"/>
        </p:scale>
        <p:origin x="1518" y="60"/>
      </p:cViewPr>
      <p:guideLst>
        <p:guide orient="horz" pos="602"/>
        <p:guide orient="horz" pos="4043"/>
        <p:guide orient="horz" pos="2935"/>
        <p:guide orient="horz" pos="4233"/>
        <p:guide orient="horz" pos="801"/>
        <p:guide orient="horz" pos="738"/>
        <p:guide pos="2880"/>
        <p:guide pos="288"/>
        <p:guide pos="5501"/>
        <p:guide pos="2824"/>
        <p:guide pos="2936"/>
        <p:guide pos="4172"/>
        <p:guide pos="1585"/>
      </p:guideLst>
    </p:cSldViewPr>
  </p:slideViewPr>
  <p:outlineViewPr>
    <p:cViewPr>
      <p:scale>
        <a:sx n="33" d="100"/>
        <a:sy n="33" d="100"/>
      </p:scale>
      <p:origin x="0" y="-360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12" d="100"/>
          <a:sy n="112" d="100"/>
        </p:scale>
        <p:origin x="2074" y="-12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07/09/2013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6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2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</a:rPr>
              <a:t>Key characteristics: dynamic typing, interpreted,</a:t>
            </a: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 code conciseness and REPL interactive console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Dynamic language with long history: Lisp and Python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Our focus: Generic Language like Groovy, Ruby, Python, </a:t>
            </a:r>
            <a:r>
              <a:rPr lang="en-US" sz="1600" kern="0" baseline="0" dirty="0" err="1" smtClean="0">
                <a:solidFill>
                  <a:srgbClr val="000000"/>
                </a:solidFill>
                <a:latin typeface="Arial"/>
              </a:rPr>
              <a:t>Clojure</a:t>
            </a: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 and JavaScript + PHP for web application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Our focus also including strong type functional languages and framework like </a:t>
            </a:r>
            <a:r>
              <a:rPr lang="en-US" sz="1600" kern="0" baseline="0" dirty="0" err="1" smtClean="0">
                <a:solidFill>
                  <a:srgbClr val="000000"/>
                </a:solidFill>
                <a:latin typeface="Arial"/>
              </a:rPr>
              <a:t>Scala</a:t>
            </a: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 and Play </a:t>
            </a:r>
            <a:endParaRPr lang="en-US" sz="1400" kern="0" dirty="0">
              <a:solidFill>
                <a:srgbClr val="000000"/>
              </a:solidFill>
              <a:latin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2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</a:rPr>
              <a:t>Key characteristics: dynamic typing, interpreted,</a:t>
            </a: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 code conciseness and REPL interactive console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Dynamic language with long history: Lisp and Python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Our focus: Generic Language like Groovy, Ruby, Python, </a:t>
            </a:r>
            <a:r>
              <a:rPr lang="en-US" sz="1600" kern="0" baseline="0" dirty="0" err="1" smtClean="0">
                <a:solidFill>
                  <a:srgbClr val="000000"/>
                </a:solidFill>
                <a:latin typeface="Arial"/>
              </a:rPr>
              <a:t>Clojure</a:t>
            </a: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 and JavaScript + PHP for web application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Our focus also including strong type functional languages and framework like </a:t>
            </a:r>
            <a:r>
              <a:rPr lang="en-US" sz="1600" kern="0" baseline="0" dirty="0" err="1" smtClean="0">
                <a:solidFill>
                  <a:srgbClr val="000000"/>
                </a:solidFill>
                <a:latin typeface="Arial"/>
              </a:rPr>
              <a:t>Scala</a:t>
            </a: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 and Play </a:t>
            </a:r>
            <a:endParaRPr lang="en-US" sz="1400" kern="0" dirty="0">
              <a:solidFill>
                <a:srgbClr val="000000"/>
              </a:solidFill>
              <a:latin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2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</a:rPr>
              <a:t>Key characteristics: dynamic typing, interpreted,</a:t>
            </a: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 code conciseness and REPL interactive console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Dynamic language with long history: Lisp and Python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Our focus: Generic Language like Groovy, Ruby, Python, </a:t>
            </a:r>
            <a:r>
              <a:rPr lang="en-US" sz="1600" kern="0" baseline="0" dirty="0" err="1" smtClean="0">
                <a:solidFill>
                  <a:srgbClr val="000000"/>
                </a:solidFill>
                <a:latin typeface="Arial"/>
              </a:rPr>
              <a:t>Clojure</a:t>
            </a: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 and JavaScript + PHP for web application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Our focus also including strong type functional languages and framework like </a:t>
            </a:r>
            <a:r>
              <a:rPr lang="en-US" sz="1600" kern="0" baseline="0" dirty="0" err="1" smtClean="0">
                <a:solidFill>
                  <a:srgbClr val="000000"/>
                </a:solidFill>
                <a:latin typeface="Arial"/>
              </a:rPr>
              <a:t>Scala</a:t>
            </a: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 and Play </a:t>
            </a:r>
            <a:endParaRPr lang="en-US" sz="1400" kern="0" dirty="0">
              <a:solidFill>
                <a:srgbClr val="000000"/>
              </a:solidFill>
              <a:latin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2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Non</a:t>
            </a:r>
            <a:r>
              <a:rPr lang="en-US" baseline="0" dirty="0" smtClean="0"/>
              <a:t> JVM stack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Ruby: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since</a:t>
            </a:r>
            <a:r>
              <a:rPr lang="en-US" baseline="0" dirty="0" smtClean="0"/>
              <a:t> 1995, OO with advanced meta-programming feature.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datarich</a:t>
            </a:r>
            <a:r>
              <a:rPr lang="en-US" baseline="0" dirty="0" smtClean="0"/>
              <a:t> set of Gems</a:t>
            </a:r>
            <a:r>
              <a:rPr lang="en-US" dirty="0" smtClean="0"/>
              <a:t> and</a:t>
            </a:r>
            <a:r>
              <a:rPr lang="en-US" baseline="0" dirty="0" smtClean="0"/>
              <a:t> Rails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Groovy and Grails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Python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PHP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JVM stack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Scala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Play</a:t>
            </a:r>
            <a:r>
              <a:rPr lang="en-US" baseline="0" dirty="0" smtClean="0"/>
              <a:t> framework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Clojure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Jruby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Jpython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JavaScripts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Client side,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, backbone.js (MVC framework)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Server side, node.js to provide non-block IO web server.  Web framework: express, </a:t>
            </a:r>
            <a:r>
              <a:rPr lang="en-US" baseline="0" dirty="0" err="1" smtClean="0"/>
              <a:t>FlatIron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Innovation_Final_10_2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5088467"/>
            <a:ext cx="4024312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701703" y="1790952"/>
            <a:ext cx="3074395" cy="2060440"/>
            <a:chOff x="5701703" y="682760"/>
            <a:chExt cx="3074395" cy="2060440"/>
          </a:xfrm>
        </p:grpSpPr>
        <p:sp>
          <p:nvSpPr>
            <p:cNvPr id="6" name="Freeform 5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DD4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cxnSp>
        <p:nvCxnSpPr>
          <p:cNvPr id="4" name="Straight Connector 3"/>
          <p:cNvCxnSpPr/>
          <p:nvPr userDrawn="1"/>
        </p:nvCxnSpPr>
        <p:spPr>
          <a:xfrm>
            <a:off x="457200" y="1160209"/>
            <a:ext cx="8686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459320" y="378106"/>
            <a:ext cx="2183719" cy="635721"/>
            <a:chOff x="448031" y="5788818"/>
            <a:chExt cx="2183719" cy="63572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DD4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17" y="868418"/>
            <a:ext cx="2520922" cy="17646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86080" y="1170369"/>
            <a:ext cx="32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 smtClean="0">
                <a:solidFill>
                  <a:schemeClr val="bg1"/>
                </a:solidFill>
                <a:latin typeface="Agfa Rotis Sans Serif" pitchFamily="2" charset="0"/>
                <a:ea typeface="+mn-ea"/>
                <a:cs typeface="+mn-cs"/>
              </a:rPr>
              <a:t>Architecture. The Accenture Way</a:t>
            </a:r>
            <a:endParaRPr lang="en-AU" sz="1800" kern="1200" dirty="0" smtClean="0">
              <a:solidFill>
                <a:schemeClr val="bg1"/>
              </a:solidFill>
              <a:latin typeface="Agfa Rotis Sans Serif" pitchFamily="2" charset="0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15" name="Text Box 44"/>
          <p:cNvSpPr txBox="1">
            <a:spLocks noChangeArrowheads="1"/>
          </p:cNvSpPr>
          <p:nvPr userDrawn="1"/>
        </p:nvSpPr>
        <p:spPr bwMode="auto">
          <a:xfrm>
            <a:off x="1835696" y="6584950"/>
            <a:ext cx="576064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100000"/>
              </a:lnSpc>
              <a:buFontTx/>
              <a:buNone/>
              <a:defRPr/>
            </a:pPr>
            <a:r>
              <a:rPr lang="en-US" sz="900" b="0" dirty="0">
                <a:solidFill>
                  <a:schemeClr val="bg1"/>
                </a:solidFill>
              </a:rPr>
              <a:t>© </a:t>
            </a:r>
            <a:r>
              <a:rPr lang="en-US" sz="900" b="0" dirty="0" smtClean="0">
                <a:solidFill>
                  <a:schemeClr val="bg1"/>
                </a:solidFill>
              </a:rPr>
              <a:t>2006-2013 </a:t>
            </a:r>
            <a:r>
              <a:rPr lang="en-US" sz="900" b="0" dirty="0">
                <a:solidFill>
                  <a:schemeClr val="bg1"/>
                </a:solidFill>
              </a:rPr>
              <a:t>Accenture.  All Rights Reserved.  Confidential Information of Accenture</a:t>
            </a:r>
            <a:r>
              <a:rPr lang="en-US" sz="900" b="0" dirty="0" smtClean="0">
                <a:solidFill>
                  <a:schemeClr val="bg1"/>
                </a:solidFill>
              </a:rPr>
              <a:t>.  For internal use only.</a:t>
            </a:r>
            <a:endParaRPr lang="en-US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4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rgbClr val="003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6228"/>
            <a:ext cx="8228013" cy="6096055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0" y="1381124"/>
            <a:ext cx="8345155" cy="518181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DD4411"/>
                </a:solidFill>
              </a:defRPr>
            </a:lvl1pPr>
            <a:lvl2pPr marL="457200" indent="-403225">
              <a:spcBef>
                <a:spcPts val="1150"/>
              </a:spcBef>
              <a:spcAft>
                <a:spcPts val="200"/>
              </a:spcAft>
              <a:buFont typeface="Wingdings" panose="05000000000000000000" pitchFamily="2" charset="2"/>
              <a:buChar char="q"/>
              <a:defRPr sz="1800"/>
            </a:lvl2pPr>
            <a:lvl3pPr marL="914400" indent="-457200">
              <a:buFont typeface="Arial" pitchFamily="34" charset="0"/>
              <a:buChar char="–"/>
              <a:defRPr sz="1600"/>
            </a:lvl3pPr>
            <a:lvl4pPr marL="1492250" indent="-346075">
              <a:buFont typeface="Arial" pitchFamily="34" charset="0"/>
              <a:buChar char="•"/>
              <a:defRPr sz="1400"/>
            </a:lvl4pPr>
            <a:lvl5pPr marL="1946275" indent="-344488">
              <a:buFont typeface="Arial" pitchFamily="34" charset="0"/>
              <a:buChar char="–"/>
              <a:tabLst/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341320" cy="78555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 userDrawn="1"/>
        </p:nvSpPr>
        <p:spPr bwMode="auto">
          <a:xfrm>
            <a:off x="1554352" y="6584950"/>
            <a:ext cx="576064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100000"/>
              </a:lnSpc>
              <a:buFontTx/>
              <a:buNone/>
              <a:defRPr/>
            </a:pPr>
            <a:r>
              <a:rPr lang="en-US" sz="900" b="0" dirty="0"/>
              <a:t>© </a:t>
            </a:r>
            <a:r>
              <a:rPr lang="en-US" sz="900" b="0" dirty="0" smtClean="0"/>
              <a:t>2006-2013 </a:t>
            </a:r>
            <a:r>
              <a:rPr lang="en-US" sz="900" b="0" dirty="0"/>
              <a:t>Accenture.  All Rights Reserved.  Confidential Information of Accenture</a:t>
            </a:r>
            <a:r>
              <a:rPr lang="en-US" sz="900" b="0" dirty="0" smtClean="0"/>
              <a:t>.  For internal use only.</a:t>
            </a:r>
            <a:endParaRPr lang="en-US" sz="900" b="0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DD4411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DD4411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Accenture 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gif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jpe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8788" y="5088467"/>
            <a:ext cx="7075868" cy="15048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Using Dynamic Languages to Achieve Higher Development Productivity and </a:t>
            </a:r>
            <a:r>
              <a:rPr lang="en-US" dirty="0" smtClean="0"/>
              <a:t>Agility</a:t>
            </a:r>
          </a:p>
          <a:p>
            <a:r>
              <a:rPr lang="es-ES_tradnl" dirty="0" smtClean="0"/>
              <a:t>Oscar Renalias, </a:t>
            </a:r>
            <a:r>
              <a:rPr lang="es-ES_tradnl" dirty="0" err="1" smtClean="0"/>
              <a:t>JavaSlava</a:t>
            </a:r>
            <a:r>
              <a:rPr lang="es-ES_tradnl" dirty="0" smtClean="0"/>
              <a:t> 2013</a:t>
            </a:r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10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What </a:t>
            </a:r>
            <a:r>
              <a:rPr lang="en-US" dirty="0"/>
              <a:t>Are Dynamic Languages and Why Are They Important?</a:t>
            </a:r>
          </a:p>
          <a:p>
            <a:pPr lvl="1"/>
            <a:r>
              <a:rPr lang="en-US" dirty="0" smtClean="0"/>
              <a:t>Industry </a:t>
            </a:r>
            <a:r>
              <a:rPr lang="en-US" dirty="0"/>
              <a:t>Trends</a:t>
            </a:r>
          </a:p>
          <a:p>
            <a:pPr lvl="1"/>
            <a:r>
              <a:rPr lang="en-US" dirty="0"/>
              <a:t>Agility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Cases and Enterprise Fit</a:t>
            </a:r>
          </a:p>
          <a:p>
            <a:pPr lvl="1"/>
            <a:r>
              <a:rPr lang="en-US" dirty="0"/>
              <a:t>Synergy With Other Technologies</a:t>
            </a:r>
          </a:p>
          <a:p>
            <a:pPr lvl="1"/>
            <a:r>
              <a:rPr lang="en-US" dirty="0"/>
              <a:t>Challenges and Concerns</a:t>
            </a:r>
          </a:p>
          <a:p>
            <a:pPr lvl="1"/>
            <a:r>
              <a:rPr lang="en-US" dirty="0" smtClean="0"/>
              <a:t>Accenture </a:t>
            </a:r>
            <a:r>
              <a:rPr lang="en-US" dirty="0"/>
              <a:t>Experience, Skills, and Capability Building</a:t>
            </a:r>
          </a:p>
          <a:p>
            <a:pPr lvl="1"/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Dynamic typing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Code conciseness</a:t>
            </a:r>
          </a:p>
          <a:p>
            <a:pPr lvl="1"/>
            <a:r>
              <a:rPr lang="en-US" dirty="0" smtClean="0"/>
              <a:t>Support for the interactive REPL (read-evaluate-print loop)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Dynamic </a:t>
            </a:r>
            <a:r>
              <a:rPr lang="en-US" dirty="0" smtClean="0"/>
              <a:t>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Lisp, Smalltalk have been around for a long time</a:t>
            </a:r>
          </a:p>
          <a:p>
            <a:pPr lvl="1"/>
            <a:r>
              <a:rPr lang="en-US" dirty="0" smtClean="0"/>
              <a:t>Python has been around longer than Java (pre-1995)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Languages Are Not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53975" lvl="1" indent="0">
              <a:buNone/>
            </a:pPr>
            <a:r>
              <a:rPr lang="en-US" dirty="0" smtClean="0"/>
              <a:t>We distinguish general-purpose dynamic languages from scripting and specialty languages.  Our focus:</a:t>
            </a:r>
          </a:p>
          <a:p>
            <a:pPr lvl="1"/>
            <a:r>
              <a:rPr lang="en-US" dirty="0" smtClean="0"/>
              <a:t>General purpose: Ruby, Groovy, </a:t>
            </a:r>
            <a:r>
              <a:rPr lang="en-US" dirty="0" err="1" smtClean="0"/>
              <a:t>Clojure</a:t>
            </a:r>
            <a:r>
              <a:rPr lang="en-US" dirty="0" smtClean="0"/>
              <a:t>, JavaScript, Python</a:t>
            </a:r>
          </a:p>
          <a:p>
            <a:pPr lvl="1"/>
            <a:r>
              <a:rPr lang="en-US" dirty="0" smtClean="0"/>
              <a:t>Web application: PHP </a:t>
            </a:r>
          </a:p>
          <a:p>
            <a:pPr marL="53975" lvl="1" indent="0">
              <a:buNone/>
            </a:pPr>
            <a:endParaRPr lang="en-US" dirty="0" smtClean="0"/>
          </a:p>
          <a:p>
            <a:pPr marL="53975" lvl="1" indent="0">
              <a:buNone/>
            </a:pPr>
            <a:r>
              <a:rPr lang="en-US" dirty="0" smtClean="0"/>
              <a:t>Also including statically-typed functional languages and frameworks which support the REPL style and achieve code conciseness through type inference</a:t>
            </a:r>
          </a:p>
          <a:p>
            <a:pPr lvl="1"/>
            <a:r>
              <a:rPr lang="en-US" dirty="0" err="1" smtClean="0"/>
              <a:t>Scala</a:t>
            </a:r>
            <a:endParaRPr lang="en-US" dirty="0"/>
          </a:p>
          <a:p>
            <a:pPr lvl="1"/>
            <a:r>
              <a:rPr lang="en-US" dirty="0" smtClean="0"/>
              <a:t>Play framework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7244901" y="1410734"/>
            <a:ext cx="1468148" cy="1887842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Framework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638540" y="4549484"/>
            <a:ext cx="1461054" cy="1203893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Platform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28" y="5182315"/>
            <a:ext cx="1048278" cy="39162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016" y="2546547"/>
            <a:ext cx="791455" cy="35334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598" y="2099333"/>
            <a:ext cx="1086289" cy="255213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427983" y="1420684"/>
            <a:ext cx="2328339" cy="4308029"/>
            <a:chOff x="3160503" y="1410734"/>
            <a:chExt cx="2328339" cy="4308029"/>
          </a:xfrm>
        </p:grpSpPr>
        <p:sp>
          <p:nvSpPr>
            <p:cNvPr id="42" name="Rounded Rectangle 41"/>
            <p:cNvSpPr/>
            <p:nvPr/>
          </p:nvSpPr>
          <p:spPr>
            <a:xfrm>
              <a:off x="3160503" y="1410734"/>
              <a:ext cx="2290500" cy="1887842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Framework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189176" y="3361196"/>
              <a:ext cx="2299666" cy="2357567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Language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323702" y="4460848"/>
              <a:ext cx="1233182" cy="560441"/>
              <a:chOff x="-1963305" y="1080324"/>
              <a:chExt cx="1233182" cy="560441"/>
            </a:xfrm>
            <a:solidFill>
              <a:srgbClr val="FF7C80"/>
            </a:solidFill>
          </p:grpSpPr>
          <p:sp>
            <p:nvSpPr>
              <p:cNvPr id="7" name="Rounded Rectangle 6"/>
              <p:cNvSpPr/>
              <p:nvPr/>
            </p:nvSpPr>
            <p:spPr>
              <a:xfrm>
                <a:off x="-1963305" y="1080324"/>
                <a:ext cx="1233182" cy="56044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4" name="Picture 13" descr="C:\Users\duston.r.mounts\Documents\Accenture\1. Projects\1 - Current Projects\Architecture Innovation\Application Development\Heroku\Webinar\Need To Know\LanguageLogos\LanguageLogos\ruby.gi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881756" y="1126954"/>
                <a:ext cx="1070085" cy="467181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3926260" y="5092437"/>
              <a:ext cx="1367407" cy="548736"/>
              <a:chOff x="-1845578" y="2619546"/>
              <a:chExt cx="1367407" cy="54873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22" name="Rounded Rectangle 21"/>
              <p:cNvSpPr/>
              <p:nvPr/>
            </p:nvSpPr>
            <p:spPr>
              <a:xfrm>
                <a:off x="-1845578" y="2619546"/>
                <a:ext cx="1367406" cy="5487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5" name="Picture 14" descr="C:\Users\duston.r.mounts\Documents\Accenture\1. Projects\1 - Current Projects\Architecture Innovation\Application Development\Heroku\Webinar\Need To Know\LanguageLogos\LanguageLogos\python-logo.gif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750977" y="2625371"/>
                <a:ext cx="1272806" cy="537086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3289515" y="2105226"/>
              <a:ext cx="771787" cy="823092"/>
              <a:chOff x="-1761688" y="817673"/>
              <a:chExt cx="771787" cy="823092"/>
            </a:xfrm>
            <a:solidFill>
              <a:srgbClr val="FF7C80"/>
            </a:solidFill>
          </p:grpSpPr>
          <p:sp>
            <p:nvSpPr>
              <p:cNvPr id="43" name="Rounded Rectangle 42"/>
              <p:cNvSpPr/>
              <p:nvPr/>
            </p:nvSpPr>
            <p:spPr>
              <a:xfrm>
                <a:off x="-1761688" y="817673"/>
                <a:ext cx="771787" cy="82309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21177" y="913516"/>
                <a:ext cx="507947" cy="64807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4198533" y="3782784"/>
              <a:ext cx="1073679" cy="631900"/>
              <a:chOff x="-1852109" y="2694735"/>
              <a:chExt cx="1331813" cy="89684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-1852109" y="2694735"/>
                <a:ext cx="1331813" cy="896847"/>
              </a:xfrm>
              <a:prstGeom prst="roundRect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670572" y="2836036"/>
                <a:ext cx="968740" cy="614247"/>
              </a:xfrm>
              <a:prstGeom prst="rect">
                <a:avLst/>
              </a:prstGeom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4138344" y="2541426"/>
              <a:ext cx="1141954" cy="548736"/>
              <a:chOff x="-1796475" y="245034"/>
              <a:chExt cx="1141954" cy="54873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5" name="Rounded Rectangle 44"/>
              <p:cNvSpPr/>
              <p:nvPr/>
            </p:nvSpPr>
            <p:spPr>
              <a:xfrm>
                <a:off x="-1796475" y="245034"/>
                <a:ext cx="1141954" cy="5487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652702" y="331193"/>
                <a:ext cx="854409" cy="376418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4138344" y="1988138"/>
              <a:ext cx="1251053" cy="509173"/>
              <a:chOff x="-1928322" y="1301190"/>
              <a:chExt cx="1489831" cy="62142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-1928322" y="1301190"/>
                <a:ext cx="1489831" cy="621421"/>
              </a:xfrm>
              <a:prstGeom prst="roundRect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759524" y="1432912"/>
                <a:ext cx="1152234" cy="357975"/>
              </a:xfrm>
              <a:prstGeom prst="rect">
                <a:avLst/>
              </a:prstGeom>
            </p:spPr>
          </p:pic>
        </p:grpSp>
      </p:grpSp>
      <p:sp>
        <p:nvSpPr>
          <p:cNvPr id="56" name="Rounded Rectangle 55"/>
          <p:cNvSpPr/>
          <p:nvPr/>
        </p:nvSpPr>
        <p:spPr>
          <a:xfrm>
            <a:off x="422686" y="5889072"/>
            <a:ext cx="8290362" cy="564264"/>
          </a:xfrm>
          <a:prstGeom prst="roundRect">
            <a:avLst>
              <a:gd name="adj" fmla="val 10000"/>
            </a:avLst>
          </a:prstGeom>
          <a:solidFill>
            <a:srgbClr val="00334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</a:rPr>
              <a:t>OS (Unix, Linux, Windows, </a:t>
            </a:r>
            <a:r>
              <a:rPr lang="en-US" sz="1400" b="1" dirty="0" err="1" smtClean="0">
                <a:solidFill>
                  <a:srgbClr val="FFFFFF"/>
                </a:solidFill>
              </a:rPr>
              <a:t>iOS</a:t>
            </a:r>
            <a:r>
              <a:rPr lang="en-US" sz="1400" b="1" dirty="0" smtClean="0">
                <a:solidFill>
                  <a:srgbClr val="FFFFFF"/>
                </a:solidFill>
              </a:rPr>
              <a:t>)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638540" y="3390583"/>
            <a:ext cx="3074508" cy="104979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Language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2327" y="3704220"/>
            <a:ext cx="1004140" cy="562350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7251994" y="4549484"/>
            <a:ext cx="1461054" cy="1203893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Platform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2" name="Rounded Rectangle 4"/>
          <p:cNvSpPr/>
          <p:nvPr/>
        </p:nvSpPr>
        <p:spPr>
          <a:xfrm>
            <a:off x="7350707" y="5224762"/>
            <a:ext cx="1263627" cy="349174"/>
          </a:xfrm>
          <a:prstGeom prst="rect">
            <a:avLst/>
          </a:prstGeom>
          <a:solidFill>
            <a:srgbClr val="00B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247650" rIns="0" bIns="247650" numCol="1" spcCol="1270" anchor="ctr" anchorCtr="0">
            <a:noAutofit/>
          </a:bodyPr>
          <a:lstStyle/>
          <a:p>
            <a:pPr algn="ctr" defTabSz="288925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rgbClr val="FFFFFF"/>
                </a:solidFill>
              </a:rPr>
              <a:t>Browser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638540" y="1410734"/>
            <a:ext cx="1461054" cy="1903140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Framework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600" dirty="0">
              <a:solidFill>
                <a:srgbClr val="0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874576" y="1410734"/>
            <a:ext cx="2633425" cy="4349547"/>
            <a:chOff x="395536" y="1410734"/>
            <a:chExt cx="2633425" cy="4349547"/>
          </a:xfrm>
        </p:grpSpPr>
        <p:sp>
          <p:nvSpPr>
            <p:cNvPr id="35" name="Rounded Rectangle 34"/>
            <p:cNvSpPr/>
            <p:nvPr/>
          </p:nvSpPr>
          <p:spPr>
            <a:xfrm>
              <a:off x="395536" y="1410734"/>
              <a:ext cx="2611521" cy="190741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Framework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0256" y="3390583"/>
              <a:ext cx="2628705" cy="1946646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Language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489815" y="3807509"/>
              <a:ext cx="1224793" cy="750990"/>
              <a:chOff x="-1736522" y="1500994"/>
              <a:chExt cx="1224793" cy="750990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44" name="Rounded Rectangle 43"/>
              <p:cNvSpPr/>
              <p:nvPr/>
            </p:nvSpPr>
            <p:spPr>
              <a:xfrm>
                <a:off x="-1736522" y="1500994"/>
                <a:ext cx="1224793" cy="75099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8" name="Picture 2" descr="C:\Users\duston.r.mounts\Documents\Accenture\1. Projects\1 - Current Projects\Architecture Innovation\Application Development\Heroku\Webinar\Need To Know\LanguageLogos\LanguageLogos\groovy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67274" y="1608929"/>
                <a:ext cx="1086296" cy="535121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48" name="Group 47"/>
            <p:cNvGrpSpPr/>
            <p:nvPr/>
          </p:nvGrpSpPr>
          <p:grpSpPr>
            <a:xfrm>
              <a:off x="460270" y="1930987"/>
              <a:ext cx="1224793" cy="609773"/>
              <a:chOff x="-2175883" y="3127397"/>
              <a:chExt cx="1224793" cy="609773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8" name="Rounded Rectangle 67"/>
              <p:cNvSpPr/>
              <p:nvPr/>
            </p:nvSpPr>
            <p:spPr>
              <a:xfrm>
                <a:off x="-2175883" y="3127397"/>
                <a:ext cx="1224793" cy="60977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116805" y="3219588"/>
                <a:ext cx="1106636" cy="425391"/>
              </a:xfrm>
              <a:prstGeom prst="rect">
                <a:avLst/>
              </a:prstGeom>
              <a:grpFill/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491049" y="2643411"/>
              <a:ext cx="1325348" cy="521634"/>
              <a:chOff x="-1643472" y="1624298"/>
              <a:chExt cx="1325348" cy="521634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-1643472" y="1624298"/>
                <a:ext cx="1325348" cy="521634"/>
              </a:xfrm>
              <a:prstGeom prst="roundRect">
                <a:avLst/>
              </a:prstGeom>
              <a:solidFill>
                <a:srgbClr val="FDFA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1" name="Picture 4" descr="http://www.playframework.org/public/images/logo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89893" y="1697948"/>
                <a:ext cx="1018191" cy="374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Picture 2" descr="https://encrypted-tbn1.gstatic.com/images?q=tbn:ANd9GcQPjOOrKkG6p-6TtFUclNnZHYTN5FkWa8SFzZJa2JEcqBi7qhXEdw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563" y="4271657"/>
              <a:ext cx="450437" cy="450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" name="Group 31"/>
            <p:cNvGrpSpPr/>
            <p:nvPr/>
          </p:nvGrpSpPr>
          <p:grpSpPr>
            <a:xfrm>
              <a:off x="1844875" y="4783762"/>
              <a:ext cx="1137913" cy="494474"/>
              <a:chOff x="-1819423" y="2691256"/>
              <a:chExt cx="1233182" cy="560441"/>
            </a:xfrm>
            <a:solidFill>
              <a:srgbClr val="FF7C80"/>
            </a:solidFill>
          </p:grpSpPr>
          <p:sp>
            <p:nvSpPr>
              <p:cNvPr id="67" name="Rounded Rectangle 66"/>
              <p:cNvSpPr/>
              <p:nvPr/>
            </p:nvSpPr>
            <p:spPr>
              <a:xfrm>
                <a:off x="-1819423" y="2691256"/>
                <a:ext cx="1233182" cy="56044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1705360" y="2770465"/>
                <a:ext cx="1005056" cy="402022"/>
              </a:xfrm>
              <a:prstGeom prst="rect">
                <a:avLst/>
              </a:prstGeom>
              <a:grpFill/>
            </p:spPr>
          </p:pic>
        </p:grpSp>
        <p:sp>
          <p:nvSpPr>
            <p:cNvPr id="49" name="Rounded Rectangle 4"/>
            <p:cNvSpPr/>
            <p:nvPr/>
          </p:nvSpPr>
          <p:spPr>
            <a:xfrm>
              <a:off x="422686" y="5455001"/>
              <a:ext cx="2584371" cy="30528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FFFFFF"/>
                  </a:solidFill>
                </a:rPr>
                <a:t>JVM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02262" y="3666137"/>
              <a:ext cx="941468" cy="548736"/>
              <a:chOff x="-1805534" y="2739343"/>
              <a:chExt cx="941468" cy="54873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7" name="Rounded Rectangle 56"/>
              <p:cNvSpPr/>
              <p:nvPr/>
            </p:nvSpPr>
            <p:spPr>
              <a:xfrm>
                <a:off x="-1805534" y="2739343"/>
                <a:ext cx="941468" cy="5487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681461" y="2823047"/>
                <a:ext cx="693323" cy="381328"/>
              </a:xfrm>
              <a:prstGeom prst="rect">
                <a:avLst/>
              </a:prstGeom>
              <a:grpFill/>
            </p:spPr>
          </p:pic>
        </p:grpSp>
        <p:sp>
          <p:nvSpPr>
            <p:cNvPr id="59" name="Rounded Rectangle 58"/>
            <p:cNvSpPr/>
            <p:nvPr/>
          </p:nvSpPr>
          <p:spPr>
            <a:xfrm>
              <a:off x="1770802" y="1719491"/>
              <a:ext cx="1141954" cy="5487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14575" y="1805650"/>
              <a:ext cx="854409" cy="376418"/>
            </a:xfrm>
            <a:prstGeom prst="rect">
              <a:avLst/>
            </a:prstGeom>
          </p:spPr>
        </p:pic>
        <p:grpSp>
          <p:nvGrpSpPr>
            <p:cNvPr id="61" name="Group 60"/>
            <p:cNvGrpSpPr/>
            <p:nvPr/>
          </p:nvGrpSpPr>
          <p:grpSpPr>
            <a:xfrm>
              <a:off x="1987102" y="2369432"/>
              <a:ext cx="771787" cy="823092"/>
              <a:chOff x="-1761688" y="817673"/>
              <a:chExt cx="771787" cy="823092"/>
            </a:xfrm>
            <a:solidFill>
              <a:srgbClr val="FF7C80"/>
            </a:solidFill>
          </p:grpSpPr>
          <p:sp>
            <p:nvSpPr>
              <p:cNvPr id="62" name="Rounded Rectangle 61"/>
              <p:cNvSpPr/>
              <p:nvPr/>
            </p:nvSpPr>
            <p:spPr>
              <a:xfrm>
                <a:off x="-1761688" y="817673"/>
                <a:ext cx="771787" cy="82309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21177" y="913516"/>
                <a:ext cx="507947" cy="64807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75" name="Group 74"/>
            <p:cNvGrpSpPr/>
            <p:nvPr/>
          </p:nvGrpSpPr>
          <p:grpSpPr>
            <a:xfrm>
              <a:off x="472378" y="4653725"/>
              <a:ext cx="1325348" cy="521634"/>
              <a:chOff x="-2133666" y="2703431"/>
              <a:chExt cx="1325348" cy="52163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-2133666" y="2703431"/>
                <a:ext cx="1325348" cy="521634"/>
              </a:xfrm>
              <a:prstGeom prst="roundRect">
                <a:avLst/>
              </a:prstGeom>
              <a:solidFill>
                <a:srgbClr val="FDFA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9" name="Picture 4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071741" y="2776227"/>
                <a:ext cx="1201499" cy="3760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73" name="Picture 7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12698" y="2044481"/>
            <a:ext cx="1141170" cy="3608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14130" y="2509730"/>
            <a:ext cx="616037" cy="629974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Major Dynamic Language </a:t>
            </a:r>
            <a:r>
              <a:rPr lang="pt-BR" dirty="0" smtClean="0"/>
              <a:t>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Overview</a:t>
            </a:r>
          </a:p>
          <a:p>
            <a:pPr lvl="2"/>
            <a:r>
              <a:rPr lang="en-US" dirty="0" smtClean="0"/>
              <a:t>Mature language released in 1996</a:t>
            </a:r>
          </a:p>
          <a:p>
            <a:pPr lvl="2"/>
            <a:r>
              <a:rPr lang="en-US" dirty="0" smtClean="0"/>
              <a:t>Object-oriented, with advanced meta-programming features</a:t>
            </a:r>
          </a:p>
          <a:p>
            <a:pPr lvl="2"/>
            <a:r>
              <a:rPr lang="en-US" dirty="0" smtClean="0"/>
              <a:t>Powerful built-in collections</a:t>
            </a:r>
          </a:p>
          <a:p>
            <a:pPr lvl="2"/>
            <a:r>
              <a:rPr lang="en-US" dirty="0"/>
              <a:t>Functional programming support includes closures, </a:t>
            </a:r>
            <a:r>
              <a:rPr lang="en-US" dirty="0" smtClean="0"/>
              <a:t>nested blocks, comprehensions</a:t>
            </a:r>
            <a:endParaRPr lang="en-US" dirty="0"/>
          </a:p>
          <a:p>
            <a:pPr lvl="2"/>
            <a:r>
              <a:rPr lang="en-US" dirty="0" smtClean="0"/>
              <a:t>Modularity supported by modules, gems</a:t>
            </a:r>
          </a:p>
          <a:p>
            <a:pPr lvl="2"/>
            <a:r>
              <a:rPr lang="en-US" dirty="0" smtClean="0"/>
              <a:t>Extensive library covering almost any conceivable software capability</a:t>
            </a:r>
          </a:p>
          <a:p>
            <a:pPr lvl="3"/>
            <a:r>
              <a:rPr lang="en-US" dirty="0" smtClean="0"/>
              <a:t>Ruby gems framework and repositories</a:t>
            </a:r>
          </a:p>
          <a:p>
            <a:pPr lvl="2"/>
            <a:r>
              <a:rPr lang="en-US" dirty="0" smtClean="0"/>
              <a:t>Strong documentation frameworks</a:t>
            </a:r>
          </a:p>
          <a:p>
            <a:pPr lvl="2"/>
            <a:r>
              <a:rPr lang="en-US" dirty="0" smtClean="0"/>
              <a:t>Powerful testing frameworks</a:t>
            </a:r>
          </a:p>
          <a:p>
            <a:pPr lvl="2"/>
            <a:r>
              <a:rPr lang="en-US" dirty="0" smtClean="0"/>
              <a:t>Syntax enables great support for internal DSLs</a:t>
            </a:r>
          </a:p>
          <a:p>
            <a:pPr lvl="2"/>
            <a:r>
              <a:rPr lang="en-US" dirty="0" smtClean="0"/>
              <a:t>Lots of good books and training available</a:t>
            </a:r>
          </a:p>
          <a:p>
            <a:pPr lvl="2"/>
            <a:r>
              <a:rPr lang="en-US" dirty="0" smtClean="0"/>
              <a:t>Short learning curve for Java developers</a:t>
            </a:r>
          </a:p>
          <a:p>
            <a:pPr lvl="2"/>
            <a:r>
              <a:rPr lang="en-US" dirty="0" smtClean="0"/>
              <a:t>JRuby is a fully-compliant Ruby implementation that runs on the JVM</a:t>
            </a:r>
          </a:p>
          <a:p>
            <a:pPr lvl="2"/>
            <a:r>
              <a:rPr lang="en-US" dirty="0" smtClean="0"/>
              <a:t>Major web frameworks written in Ruby are Rails (see slide below) and Sinatra</a:t>
            </a:r>
          </a:p>
          <a:p>
            <a:pPr lvl="1"/>
            <a:r>
              <a:rPr lang="en-US" dirty="0" smtClean="0"/>
              <a:t>Usage</a:t>
            </a:r>
          </a:p>
          <a:p>
            <a:pPr lvl="2"/>
            <a:r>
              <a:rPr lang="en-US" dirty="0"/>
              <a:t>Chef and Puppet, </a:t>
            </a:r>
            <a:r>
              <a:rPr lang="en-US" dirty="0" smtClean="0"/>
              <a:t>frameworks </a:t>
            </a:r>
            <a:r>
              <a:rPr lang="en-US" dirty="0"/>
              <a:t>for infrastructure deployment automation written in Ruby, are used by hundreds of </a:t>
            </a:r>
            <a:r>
              <a:rPr lang="en-US" dirty="0" smtClean="0"/>
              <a:t>companies</a:t>
            </a:r>
          </a:p>
          <a:p>
            <a:pPr lvl="2"/>
            <a:r>
              <a:rPr lang="en-US" dirty="0" smtClean="0"/>
              <a:t>Cucumber, a Ruby-based behavior-driven-design (BDD) framework, is popular for functional testing of applications written in other languages</a:t>
            </a:r>
            <a:endParaRPr lang="en-US" dirty="0"/>
          </a:p>
          <a:p>
            <a:pPr lvl="2"/>
            <a:r>
              <a:rPr lang="en-US" dirty="0" smtClean="0"/>
              <a:t>See also Rails below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  <p:pic>
        <p:nvPicPr>
          <p:cNvPr id="1026" name="Picture 2" descr="C:\Users\duston.r.mounts\Documents\Accenture\1. Projects\1 - Current Projects\Architecture Innovation\Application Development\Heroku\Webinar\Need To Know\LanguageLogos\LanguageLogos\rub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32" y="116632"/>
            <a:ext cx="1685364" cy="60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63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s-ES_tradnl" dirty="0" smtClean="0"/>
              <a:t>TODO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53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Innovation_Ad_02_2012">
  <a:themeElements>
    <a:clrScheme name="Accenture_FINAL">
      <a:dk1>
        <a:srgbClr val="000000"/>
      </a:dk1>
      <a:lt1>
        <a:sysClr val="window" lastClr="FFFFFF"/>
      </a:lt1>
      <a:dk2>
        <a:srgbClr val="1F497D"/>
      </a:dk2>
      <a:lt2>
        <a:srgbClr val="E3DEDC"/>
      </a:lt2>
      <a:accent1>
        <a:srgbClr val="0033CC"/>
      </a:accent1>
      <a:accent2>
        <a:srgbClr val="00A400"/>
      </a:accent2>
      <a:accent3>
        <a:srgbClr val="FF9A05"/>
      </a:accent3>
      <a:accent4>
        <a:srgbClr val="FF0000"/>
      </a:accent4>
      <a:accent5>
        <a:srgbClr val="800080"/>
      </a:accent5>
      <a:accent6>
        <a:srgbClr val="00AEEF"/>
      </a:accent6>
      <a:hlink>
        <a:srgbClr val="0033CC"/>
      </a:hlink>
      <a:folHlink>
        <a:srgbClr val="771E28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escription0 xmlns="bc841b31-d549-43ed-bc47-0086310aa7e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80F3B2C10C74BB61478E4247D6E77" ma:contentTypeVersion="3" ma:contentTypeDescription="Create a new document." ma:contentTypeScope="" ma:versionID="0a17b51e545e5dc99b3a8c800de36e6f">
  <xsd:schema xmlns:xsd="http://www.w3.org/2001/XMLSchema" xmlns:p="http://schemas.microsoft.com/office/2006/metadata/properties" xmlns:ns2="bc841b31-d549-43ed-bc47-0086310aa7e9" targetNamespace="http://schemas.microsoft.com/office/2006/metadata/properties" ma:root="true" ma:fieldsID="ca56bf6fb221c3d4ffad1469afaa8e47" ns2:_="">
    <xsd:import namespace="bc841b31-d549-43ed-bc47-0086310aa7e9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c841b31-d549-43ed-bc47-0086310aa7e9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53FA75-22F8-42FF-B769-9F48A5E319F8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bc841b31-d549-43ed-bc47-0086310aa7e9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40DB6D2-BA18-4B64-B206-6EB920E43D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41b31-d549-43ed-bc47-0086310aa7e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721EA93-7F6E-49B2-8AC1-8B418BC078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Innovation_Ad_02_2012</Template>
  <TotalTime>1492</TotalTime>
  <Words>558</Words>
  <Application>Microsoft Office PowerPoint</Application>
  <PresentationFormat>On-screen Show (4:3)</PresentationFormat>
  <Paragraphs>95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Agfa Rotis Sans Serif</vt:lpstr>
      <vt:lpstr>Arial</vt:lpstr>
      <vt:lpstr>Calibri</vt:lpstr>
      <vt:lpstr>Wingdings</vt:lpstr>
      <vt:lpstr>Innovation_Ad_02_2012</vt:lpstr>
      <vt:lpstr>PowerPoint Presentation</vt:lpstr>
      <vt:lpstr>Agenda</vt:lpstr>
      <vt:lpstr>Key characteristics of Dynamic Languages</vt:lpstr>
      <vt:lpstr>Dynamic Languages Are Not New</vt:lpstr>
      <vt:lpstr>Our Focus</vt:lpstr>
      <vt:lpstr>Major Dynamic Language Technologies</vt:lpstr>
      <vt:lpstr>Ruby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Moore, Margaret M.</dc:creator>
  <cp:lastModifiedBy>Renalias, Oscar</cp:lastModifiedBy>
  <cp:revision>91</cp:revision>
  <dcterms:created xsi:type="dcterms:W3CDTF">2013-02-15T20:47:25Z</dcterms:created>
  <dcterms:modified xsi:type="dcterms:W3CDTF">2013-09-07T11:59:02Z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0x0101007F480F3B2C10C74BB61478E4247D6E77</vt:lpwstr>
  </property>
</Properties>
</file>