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13" r:id="rId5"/>
    <p:sldId id="314" r:id="rId6"/>
    <p:sldId id="315" r:id="rId7"/>
    <p:sldId id="333" r:id="rId8"/>
    <p:sldId id="316" r:id="rId9"/>
    <p:sldId id="346" r:id="rId10"/>
    <p:sldId id="347" r:id="rId11"/>
    <p:sldId id="317" r:id="rId12"/>
    <p:sldId id="318" r:id="rId13"/>
    <p:sldId id="319" r:id="rId14"/>
    <p:sldId id="339" r:id="rId15"/>
    <p:sldId id="320" r:id="rId16"/>
    <p:sldId id="322" r:id="rId17"/>
    <p:sldId id="345" r:id="rId18"/>
    <p:sldId id="323" r:id="rId19"/>
    <p:sldId id="327" r:id="rId20"/>
    <p:sldId id="328" r:id="rId21"/>
    <p:sldId id="324" r:id="rId22"/>
    <p:sldId id="344" r:id="rId23"/>
    <p:sldId id="326" r:id="rId24"/>
    <p:sldId id="329" r:id="rId25"/>
    <p:sldId id="342" r:id="rId26"/>
    <p:sldId id="343" r:id="rId27"/>
    <p:sldId id="330" r:id="rId28"/>
    <p:sldId id="331" r:id="rId29"/>
    <p:sldId id="332" r:id="rId30"/>
    <p:sldId id="337" r:id="rId31"/>
    <p:sldId id="338" r:id="rId32"/>
    <p:sldId id="334" r:id="rId33"/>
    <p:sldId id="336" r:id="rId34"/>
    <p:sldId id="335" r:id="rId35"/>
    <p:sldId id="340" r:id="rId36"/>
    <p:sldId id="341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E6AF00"/>
    <a:srgbClr val="FFC000"/>
    <a:srgbClr val="FFCC00"/>
    <a:srgbClr val="434787"/>
    <a:srgbClr val="CB3837"/>
    <a:srgbClr val="4B2C10"/>
    <a:srgbClr val="272822"/>
    <a:srgbClr val="905013"/>
    <a:srgbClr val="D3C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3" autoAdjust="0"/>
    <p:restoredTop sz="8900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28" y="96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074" y="-12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952C8-0ECC-46F4-B3E7-F2CA0E23DE4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C92D8-3F65-4F46-B671-37CF9261432B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813D60-CCA8-4837-B04B-3AFA62B17723}" type="par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8A98270-6F23-4248-8468-E5D618A9FB02}" type="sib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17FDB5F-0418-4A9E-9B39-A626A4758DBA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B0CA162-4EBB-4456-8E4C-A59F51B566C3}" type="par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B702E07-40E2-4AA9-BBFB-01F33632DE81}" type="sib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5CB2FD3-5C44-48AB-83AB-746AD094D010}" type="pres">
      <dgm:prSet presAssocID="{307952C8-0ECC-46F4-B3E7-F2CA0E23DE47}" presName="cycle" presStyleCnt="0">
        <dgm:presLayoutVars>
          <dgm:dir/>
          <dgm:resizeHandles val="exact"/>
        </dgm:presLayoutVars>
      </dgm:prSet>
      <dgm:spPr/>
    </dgm:pt>
    <dgm:pt modelId="{9EAA452A-27A4-4809-8FC6-EE240DCADEEC}" type="pres">
      <dgm:prSet presAssocID="{3ADC92D8-3F65-4F46-B671-37CF9261432B}" presName="dummy" presStyleCnt="0"/>
      <dgm:spPr/>
    </dgm:pt>
    <dgm:pt modelId="{3B687107-6624-4F8B-9528-770FC918F551}" type="pres">
      <dgm:prSet presAssocID="{3ADC92D8-3F65-4F46-B671-37CF9261432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E5C19-7CF0-4D40-B418-1C359E7FFDF0}" type="pres">
      <dgm:prSet presAssocID="{38A98270-6F23-4248-8468-E5D618A9FB02}" presName="sibTrans" presStyleLbl="node1" presStyleIdx="0" presStyleCnt="2"/>
      <dgm:spPr/>
    </dgm:pt>
    <dgm:pt modelId="{16A71D4E-B967-4E39-9AB9-7A894A80EBA0}" type="pres">
      <dgm:prSet presAssocID="{517FDB5F-0418-4A9E-9B39-A626A4758DBA}" presName="dummy" presStyleCnt="0"/>
      <dgm:spPr/>
    </dgm:pt>
    <dgm:pt modelId="{79B9B0B1-ACD3-45F7-951D-ADEBBC0D7A7E}" type="pres">
      <dgm:prSet presAssocID="{517FDB5F-0418-4A9E-9B39-A626A4758DBA}" presName="node" presStyleLbl="revTx" presStyleIdx="1" presStyleCnt="2">
        <dgm:presLayoutVars>
          <dgm:bulletEnabled val="1"/>
        </dgm:presLayoutVars>
      </dgm:prSet>
      <dgm:spPr/>
    </dgm:pt>
    <dgm:pt modelId="{236BD856-A38F-4465-9755-D5A59C79162D}" type="pres">
      <dgm:prSet presAssocID="{9B702E07-40E2-4AA9-BBFB-01F33632DE81}" presName="sibTrans" presStyleLbl="node1" presStyleIdx="1" presStyleCnt="2"/>
      <dgm:spPr/>
    </dgm:pt>
  </dgm:ptLst>
  <dgm:cxnLst>
    <dgm:cxn modelId="{833C60D5-B837-4C76-9FC2-5361B0A849B2}" srcId="{307952C8-0ECC-46F4-B3E7-F2CA0E23DE47}" destId="{517FDB5F-0418-4A9E-9B39-A626A4758DBA}" srcOrd="1" destOrd="0" parTransId="{0B0CA162-4EBB-4456-8E4C-A59F51B566C3}" sibTransId="{9B702E07-40E2-4AA9-BBFB-01F33632DE81}"/>
    <dgm:cxn modelId="{DDE413CE-FE2E-4602-B57F-130A3185BDB9}" srcId="{307952C8-0ECC-46F4-B3E7-F2CA0E23DE47}" destId="{3ADC92D8-3F65-4F46-B671-37CF9261432B}" srcOrd="0" destOrd="0" parTransId="{85813D60-CCA8-4837-B04B-3AFA62B17723}" sibTransId="{38A98270-6F23-4248-8468-E5D618A9FB02}"/>
    <dgm:cxn modelId="{02A6A0E7-3DD3-4198-AAA9-3BC8F57A5284}" type="presOf" srcId="{307952C8-0ECC-46F4-B3E7-F2CA0E23DE47}" destId="{35CB2FD3-5C44-48AB-83AB-746AD094D010}" srcOrd="0" destOrd="0" presId="urn:microsoft.com/office/officeart/2005/8/layout/cycle1"/>
    <dgm:cxn modelId="{4B44D14C-5AA1-4EE5-8477-F408874F5D7C}" type="presOf" srcId="{9B702E07-40E2-4AA9-BBFB-01F33632DE81}" destId="{236BD856-A38F-4465-9755-D5A59C79162D}" srcOrd="0" destOrd="0" presId="urn:microsoft.com/office/officeart/2005/8/layout/cycle1"/>
    <dgm:cxn modelId="{588F51E0-5009-448F-BA0D-F89DC727868E}" type="presOf" srcId="{3ADC92D8-3F65-4F46-B671-37CF9261432B}" destId="{3B687107-6624-4F8B-9528-770FC918F551}" srcOrd="0" destOrd="0" presId="urn:microsoft.com/office/officeart/2005/8/layout/cycle1"/>
    <dgm:cxn modelId="{53D8325E-7D8C-453E-B25E-335EAD5C09D1}" type="presOf" srcId="{38A98270-6F23-4248-8468-E5D618A9FB02}" destId="{C2FE5C19-7CF0-4D40-B418-1C359E7FFDF0}" srcOrd="0" destOrd="0" presId="urn:microsoft.com/office/officeart/2005/8/layout/cycle1"/>
    <dgm:cxn modelId="{508B9A62-225C-425B-82EF-1CBBE35FF602}" type="presOf" srcId="{517FDB5F-0418-4A9E-9B39-A626A4758DBA}" destId="{79B9B0B1-ACD3-45F7-951D-ADEBBC0D7A7E}" srcOrd="0" destOrd="0" presId="urn:microsoft.com/office/officeart/2005/8/layout/cycle1"/>
    <dgm:cxn modelId="{B1B89E80-0FA3-45B1-ABC4-6392A4FF1C0E}" type="presParOf" srcId="{35CB2FD3-5C44-48AB-83AB-746AD094D010}" destId="{9EAA452A-27A4-4809-8FC6-EE240DCADEEC}" srcOrd="0" destOrd="0" presId="urn:microsoft.com/office/officeart/2005/8/layout/cycle1"/>
    <dgm:cxn modelId="{5E58ECFD-B097-4133-AFB7-D14EA8EF3BC4}" type="presParOf" srcId="{35CB2FD3-5C44-48AB-83AB-746AD094D010}" destId="{3B687107-6624-4F8B-9528-770FC918F551}" srcOrd="1" destOrd="0" presId="urn:microsoft.com/office/officeart/2005/8/layout/cycle1"/>
    <dgm:cxn modelId="{51903FA9-6069-47C6-A4D9-DDF183BDB9F7}" type="presParOf" srcId="{35CB2FD3-5C44-48AB-83AB-746AD094D010}" destId="{C2FE5C19-7CF0-4D40-B418-1C359E7FFDF0}" srcOrd="2" destOrd="0" presId="urn:microsoft.com/office/officeart/2005/8/layout/cycle1"/>
    <dgm:cxn modelId="{D0423DD1-40ED-43A0-9CA6-EA693CD9083F}" type="presParOf" srcId="{35CB2FD3-5C44-48AB-83AB-746AD094D010}" destId="{16A71D4E-B967-4E39-9AB9-7A894A80EBA0}" srcOrd="3" destOrd="0" presId="urn:microsoft.com/office/officeart/2005/8/layout/cycle1"/>
    <dgm:cxn modelId="{616621AA-203F-444D-9D7F-8252D9317739}" type="presParOf" srcId="{35CB2FD3-5C44-48AB-83AB-746AD094D010}" destId="{79B9B0B1-ACD3-45F7-951D-ADEBBC0D7A7E}" srcOrd="4" destOrd="0" presId="urn:microsoft.com/office/officeart/2005/8/layout/cycle1"/>
    <dgm:cxn modelId="{DAE298B6-AB0F-4E85-BE81-D9DDDCF98CD7}" type="presParOf" srcId="{35CB2FD3-5C44-48AB-83AB-746AD094D010}" destId="{236BD856-A38F-4465-9755-D5A59C79162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7107-6624-4F8B-9528-770FC918F551}">
      <dsp:nvSpPr>
        <dsp:cNvPr id="0" name=""/>
        <dsp:cNvSpPr/>
      </dsp:nvSpPr>
      <dsp:spPr>
        <a:xfrm>
          <a:off x="2231932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231932" y="433103"/>
        <a:ext cx="821369" cy="821369"/>
      </dsp:txXfrm>
    </dsp:sp>
    <dsp:sp modelId="{C2FE5C19-7CF0-4D40-B418-1C359E7FFDF0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7848588"/>
            <a:gd name="adj4" fmla="val 22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B0B1-ACD3-45F7-951D-ADEBBC0D7A7E}">
      <dsp:nvSpPr>
        <dsp:cNvPr id="0" name=""/>
        <dsp:cNvSpPr/>
      </dsp:nvSpPr>
      <dsp:spPr>
        <a:xfrm>
          <a:off x="890810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90810" y="433103"/>
        <a:ext cx="821369" cy="821369"/>
      </dsp:txXfrm>
    </dsp:sp>
    <dsp:sp modelId="{236BD856-A38F-4465-9755-D5A59C79162D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18648588"/>
            <a:gd name="adj4" fmla="val 130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mystery.de/i/bk33NhA_ayZYgl_USS_Enterprise_NCC_1701_A_by_cb93.jpg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tom.ch/talks/2012/06/jazoon/images/tip_of_the_iceberg.jpg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eakerdeck.com/anguscroll/the-politics-of-javascrip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Unashamedly</a:t>
            </a:r>
            <a:r>
              <a:rPr lang="en-US" baseline="0" dirty="0" smtClean="0"/>
              <a:t> inspired by: http://</a:t>
            </a:r>
            <a:r>
              <a:rPr lang="en-US" baseline="0" dirty="0" err="1" smtClean="0"/>
              <a:t>www.slideshare.net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sergimansilla</a:t>
            </a:r>
            <a:r>
              <a:rPr lang="en-US" baseline="0" dirty="0" smtClean="0"/>
              <a:t>/big-app-design-for-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(slide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is </a:t>
            </a:r>
            <a:r>
              <a:rPr lang="en-US" dirty="0" err="1" smtClean="0"/>
              <a:t>Javascript’s</a:t>
            </a:r>
            <a:r>
              <a:rPr lang="en-US" dirty="0" smtClean="0"/>
              <a:t> native serialization format</a:t>
            </a:r>
          </a:p>
          <a:p>
            <a:r>
              <a:rPr lang="en-US" dirty="0" smtClean="0"/>
              <a:t>Integrates very well with things like JSON-based</a:t>
            </a:r>
            <a:r>
              <a:rPr lang="en-US" baseline="0" dirty="0" smtClean="0"/>
              <a:t> APIs,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– things that speak JSON natively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r>
              <a:rPr lang="es-ES_tradnl" dirty="0" smtClean="0"/>
              <a:t> = </a:t>
            </a:r>
            <a:r>
              <a:rPr lang="es-ES_tradnl" dirty="0" err="1" smtClean="0"/>
              <a:t>Ant</a:t>
            </a:r>
            <a:endParaRPr lang="en-US" dirty="0" smtClean="0"/>
          </a:p>
          <a:p>
            <a:r>
              <a:rPr lang="es-ES_tradnl" dirty="0" err="1" smtClean="0"/>
              <a:t>Yeoman</a:t>
            </a:r>
            <a:r>
              <a:rPr lang="es-ES_tradnl" baseline="0" dirty="0" smtClean="0"/>
              <a:t> = </a:t>
            </a:r>
            <a:r>
              <a:rPr lang="es-ES_tradnl" baseline="0" dirty="0" err="1" smtClean="0"/>
              <a:t>Maven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including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archetypes</a:t>
            </a:r>
            <a:r>
              <a:rPr lang="es-ES_tradnl" baseline="0" dirty="0" smtClean="0"/>
              <a:t> (“</a:t>
            </a:r>
            <a:r>
              <a:rPr lang="es-ES_tradnl" baseline="0" dirty="0" err="1" smtClean="0"/>
              <a:t>generators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Yeomanese</a:t>
            </a:r>
            <a:r>
              <a:rPr lang="es-ES_tradnl" baseline="0" dirty="0" smtClean="0"/>
              <a:t>)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Node.js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neither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easier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nor</a:t>
            </a:r>
            <a:r>
              <a:rPr lang="es-ES_tradnl" baseline="0" dirty="0" smtClean="0"/>
              <a:t> more </a:t>
            </a:r>
            <a:r>
              <a:rPr lang="es-ES_tradnl" baseline="0" dirty="0" err="1" smtClean="0"/>
              <a:t>difficult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traditional</a:t>
            </a:r>
            <a:r>
              <a:rPr lang="es-ES_tradnl" baseline="0" dirty="0" smtClean="0"/>
              <a:t> web </a:t>
            </a:r>
            <a:r>
              <a:rPr lang="es-ES_tradnl" baseline="0" dirty="0" err="1" smtClean="0"/>
              <a:t>apps</a:t>
            </a:r>
            <a:r>
              <a:rPr lang="es-ES_tradnl" baseline="0" dirty="0" smtClean="0"/>
              <a:t>; Node.js and </a:t>
            </a:r>
            <a:r>
              <a:rPr lang="es-ES_tradnl" baseline="0" dirty="0" err="1" smtClean="0"/>
              <a:t>its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simply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no </a:t>
            </a:r>
            <a:r>
              <a:rPr lang="es-ES_tradnl" baseline="0" dirty="0" err="1" smtClean="0"/>
              <a:t>difference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credit</a:t>
            </a:r>
            <a:r>
              <a:rPr lang="es-ES_tradnl" dirty="0" smtClean="0"/>
              <a:t>: </a:t>
            </a:r>
            <a:r>
              <a:rPr lang="en-US" smtClean="0">
                <a:hlinkClick r:id="rId3"/>
              </a:rPr>
              <a:t>http://www.allmystery.de/i/bk33NhA_ayZYgl_USS_Enterprise_NCC_1701_A_by_cb93.jpg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groups.google.com</a:t>
            </a:r>
            <a:r>
              <a:rPr lang="en-US" dirty="0" smtClean="0"/>
              <a:t>/d/topic/</a:t>
            </a:r>
            <a:r>
              <a:rPr lang="en-US" dirty="0" err="1" smtClean="0"/>
              <a:t>nodejs</a:t>
            </a:r>
            <a:r>
              <a:rPr lang="en-US" dirty="0" smtClean="0"/>
              <a:t>/9afurRCTlOc/discussion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: </a:t>
            </a:r>
            <a:r>
              <a:rPr lang="en-US" dirty="0" smtClean="0">
                <a:hlinkClick r:id="rId3"/>
              </a:rPr>
              <a:t>http://drtom.ch/talks/2012/06/jazoon/images/tip_of_the_iceberg.jpg</a:t>
            </a:r>
            <a:endParaRPr lang="en-US" dirty="0" smtClean="0"/>
          </a:p>
          <a:p>
            <a:r>
              <a:rPr lang="es-ES_tradnl" dirty="0" smtClean="0"/>
              <a:t>Original idea:</a:t>
            </a:r>
            <a:r>
              <a:rPr lang="es-ES_tradnl" baseline="0" dirty="0" smtClean="0"/>
              <a:t> </a:t>
            </a:r>
            <a:r>
              <a:rPr lang="en-US" dirty="0" smtClean="0">
                <a:hlinkClick r:id="rId4"/>
              </a:rPr>
              <a:t>https://speakerdeck.com/anguscroll/the-politics-of-javascript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183569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Reserved.  Confidential Information of Accenture</a:t>
            </a:r>
            <a:r>
              <a:rPr lang="en-US" sz="900" b="0" dirty="0" smtClean="0">
                <a:solidFill>
                  <a:schemeClr val="bg1"/>
                </a:solidFill>
              </a:rPr>
              <a:t>.  For internal use only.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 ">
    <p:bg>
      <p:bgPr>
        <a:solidFill>
          <a:srgbClr val="4B2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Slid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5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Slide 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bg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Slide ">
    <p:bg>
      <p:bgPr>
        <a:solidFill>
          <a:srgbClr val="434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1554352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/>
              <a:t>© </a:t>
            </a:r>
            <a:r>
              <a:rPr lang="en-US" sz="900" b="0" dirty="0" smtClean="0"/>
              <a:t>2006-2013 </a:t>
            </a:r>
            <a:r>
              <a:rPr lang="en-US" sz="900" b="0" dirty="0"/>
              <a:t>Accenture.  All Rights Reserved.  Confidential Information of Accenture</a:t>
            </a:r>
            <a:r>
              <a:rPr lang="en-US" sz="900" b="0" dirty="0" smtClean="0"/>
              <a:t>.  For internal use only.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rgbClr val="303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0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hyperlink" Target="http://www.techempower.com/benchmarks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empower.com/benchmar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233311"/>
          </a:xfrm>
        </p:spPr>
        <p:txBody>
          <a:bodyPr>
            <a:normAutofit/>
          </a:bodyPr>
          <a:lstStyle/>
          <a:p>
            <a:r>
              <a:rPr lang="en-US" dirty="0" smtClean="0"/>
              <a:t>Node.js for Architects</a:t>
            </a:r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JavaSlava</a:t>
            </a:r>
            <a:r>
              <a:rPr lang="es-ES_tradnl" dirty="0" smtClean="0"/>
              <a:t> 2013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Rapid prototyping and development</a:t>
            </a:r>
            <a:endParaRPr lang="en-US" dirty="0"/>
          </a:p>
        </p:txBody>
      </p:sp>
      <p:pic>
        <p:nvPicPr>
          <p:cNvPr id="4" name="Picture 2" descr="http://i.qkme.me/3vp5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1450065"/>
            <a:ext cx="4416679" cy="4416679"/>
          </a:xfrm>
          <a:prstGeom prst="rect">
            <a:avLst/>
          </a:prstGeom>
          <a:solidFill>
            <a:srgbClr val="434787"/>
          </a:solidFill>
        </p:spPr>
      </p:pic>
    </p:spTree>
    <p:extLst>
      <p:ext uri="{BB962C8B-B14F-4D97-AF65-F5344CB8AC3E}">
        <p14:creationId xmlns:p14="http://schemas.microsoft.com/office/powerpoint/2010/main" val="1417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RESTful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node-restify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8" y="1970346"/>
            <a:ext cx="6834876" cy="38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No-fuss, native JSON handling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52" y="2133601"/>
            <a:ext cx="5335527" cy="28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Development Toolset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Modularization</a:t>
            </a:r>
            <a:endParaRPr lang="es-ES_tradnl" dirty="0" smtClean="0"/>
          </a:p>
          <a:p>
            <a:r>
              <a:rPr lang="es-ES_tradnl" dirty="0" err="1" smtClean="0"/>
              <a:t>Awesome</a:t>
            </a:r>
            <a:r>
              <a:rPr lang="es-ES_tradnl" dirty="0" smtClean="0"/>
              <a:t> </a:t>
            </a: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management</a:t>
            </a:r>
            <a:endParaRPr lang="es-ES_tradnl" dirty="0" smtClean="0"/>
          </a:p>
          <a:p>
            <a:r>
              <a:rPr lang="es-ES_tradnl" dirty="0" err="1" smtClean="0"/>
              <a:t>Development</a:t>
            </a:r>
            <a:r>
              <a:rPr lang="es-ES_tradnl" dirty="0" smtClean="0"/>
              <a:t> </a:t>
            </a:r>
            <a:r>
              <a:rPr lang="es-ES_tradnl" dirty="0" err="1" smtClean="0"/>
              <a:t>automation</a:t>
            </a:r>
            <a:endParaRPr lang="es-ES_tradnl" dirty="0" smtClean="0"/>
          </a:p>
          <a:p>
            <a:r>
              <a:rPr lang="es-ES_tradnl" dirty="0" err="1" smtClean="0"/>
              <a:t>Mature</a:t>
            </a:r>
            <a:r>
              <a:rPr lang="es-ES_tradnl" dirty="0" smtClean="0"/>
              <a:t> and </a:t>
            </a:r>
            <a:r>
              <a:rPr lang="es-ES_tradnl" dirty="0" err="1" smtClean="0"/>
              <a:t>innovative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Uses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CommonJS</a:t>
            </a:r>
            <a:r>
              <a:rPr lang="es-ES_tradnl" dirty="0" smtClean="0"/>
              <a:t> module </a:t>
            </a:r>
            <a:r>
              <a:rPr lang="es-ES_tradnl" dirty="0" err="1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436229"/>
            <a:ext cx="6034739" cy="599309"/>
          </a:xfrm>
        </p:spPr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39" y="295967"/>
            <a:ext cx="2486018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npmjs.org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670"/>
            <a:ext cx="9144000" cy="3635150"/>
          </a:xfrm>
          <a:prstGeom prst="rect">
            <a:avLst/>
          </a:prstGeom>
          <a:solidFill>
            <a:srgbClr val="CB3837"/>
          </a:solidFill>
        </p:spPr>
      </p:pic>
    </p:spTree>
    <p:extLst>
      <p:ext uri="{BB962C8B-B14F-4D97-AF65-F5344CB8AC3E}">
        <p14:creationId xmlns:p14="http://schemas.microsoft.com/office/powerpoint/2010/main" val="20174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60" y="2197331"/>
            <a:ext cx="2306888" cy="2717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06" y="2087612"/>
            <a:ext cx="3389591" cy="29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Express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Minimal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</a:t>
            </a:r>
            <a:endParaRPr lang="es-ES_tradnl" dirty="0"/>
          </a:p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r>
              <a:rPr lang="es-ES_tradnl" dirty="0" smtClean="0"/>
              <a:t> are </a:t>
            </a:r>
            <a:r>
              <a:rPr lang="es-ES_tradnl" dirty="0" err="1" smtClean="0"/>
              <a:t>provided</a:t>
            </a:r>
            <a:r>
              <a:rPr lang="es-ES_tradnl" dirty="0" smtClean="0"/>
              <a:t> as modules </a:t>
            </a:r>
            <a:r>
              <a:rPr lang="es-ES_tradnl" dirty="0" err="1" smtClean="0"/>
              <a:t>or</a:t>
            </a:r>
            <a:r>
              <a:rPr lang="es-ES_tradnl" dirty="0" smtClean="0"/>
              <a:t> middleware: </a:t>
            </a:r>
            <a:r>
              <a:rPr lang="es-ES_tradnl" dirty="0" err="1" smtClean="0"/>
              <a:t>template</a:t>
            </a:r>
            <a:r>
              <a:rPr lang="es-ES_tradnl" dirty="0" smtClean="0"/>
              <a:t> </a:t>
            </a:r>
            <a:r>
              <a:rPr lang="es-ES_tradnl" dirty="0" err="1" smtClean="0"/>
              <a:t>engines</a:t>
            </a:r>
            <a:r>
              <a:rPr lang="es-ES_tradnl" dirty="0" smtClean="0"/>
              <a:t>, </a:t>
            </a:r>
            <a:r>
              <a:rPr lang="es-ES_tradnl" dirty="0" err="1" smtClean="0"/>
              <a:t>models</a:t>
            </a:r>
            <a:r>
              <a:rPr lang="es-ES_tradnl" dirty="0" smtClean="0"/>
              <a:t>, </a:t>
            </a:r>
            <a:r>
              <a:rPr lang="es-ES_tradnl" dirty="0" err="1" smtClean="0"/>
              <a:t>authentication</a:t>
            </a:r>
            <a:r>
              <a:rPr lang="es-ES_tradnl" dirty="0" smtClean="0"/>
              <a:t> and </a:t>
            </a:r>
            <a:r>
              <a:rPr lang="es-ES_tradnl" dirty="0" err="1" smtClean="0"/>
              <a:t>authorization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80" y="3462528"/>
            <a:ext cx="5630128" cy="23604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52" y="261736"/>
            <a:ext cx="2105844" cy="13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dejs-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4"/>
            <a:ext cx="9220259" cy="6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Provides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server-</a:t>
            </a:r>
            <a:r>
              <a:rPr lang="es-ES_tradnl" dirty="0" err="1" smtClean="0"/>
              <a:t>initiated</a:t>
            </a:r>
            <a:r>
              <a:rPr lang="es-ES_tradnl" dirty="0" smtClean="0"/>
              <a:t> </a:t>
            </a:r>
            <a:r>
              <a:rPr lang="es-ES_tradnl" dirty="0" err="1" smtClean="0"/>
              <a:t>push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WebSockets</a:t>
            </a:r>
            <a:r>
              <a:rPr lang="es-ES_tradnl" dirty="0" smtClean="0"/>
              <a:t>, Ajax </a:t>
            </a:r>
            <a:r>
              <a:rPr lang="es-ES_tradnl" dirty="0" err="1" smtClean="0"/>
              <a:t>polling</a:t>
            </a:r>
            <a:r>
              <a:rPr lang="es-ES_tradnl" dirty="0" smtClean="0"/>
              <a:t>, </a:t>
            </a:r>
            <a:r>
              <a:rPr lang="es-ES_tradnl" dirty="0" err="1" smtClean="0"/>
              <a:t>Iframe</a:t>
            </a:r>
            <a:r>
              <a:rPr lang="es-ES_tradnl" dirty="0" smtClean="0"/>
              <a:t>, JSONP </a:t>
            </a:r>
            <a:r>
              <a:rPr lang="es-ES_tradnl" dirty="0" err="1" smtClean="0"/>
              <a:t>or</a:t>
            </a:r>
            <a:r>
              <a:rPr lang="es-ES_tradnl" dirty="0" smtClean="0"/>
              <a:t> Flash-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channels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Transparent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both</a:t>
            </a:r>
            <a:r>
              <a:rPr lang="es-ES_tradnl" dirty="0" smtClean="0"/>
              <a:t> </a:t>
            </a:r>
            <a:r>
              <a:rPr lang="es-ES_tradnl" dirty="0" err="1" smtClean="0"/>
              <a:t>clients</a:t>
            </a:r>
            <a:r>
              <a:rPr lang="es-ES_tradnl" dirty="0" smtClean="0"/>
              <a:t> and servers</a:t>
            </a:r>
          </a:p>
          <a:p>
            <a:r>
              <a:rPr lang="es-ES_tradnl" dirty="0" smtClean="0"/>
              <a:t>Can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standalone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integrated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Express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8" y="4389985"/>
            <a:ext cx="4188276" cy="13890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9" y="4389985"/>
            <a:ext cx="4080995" cy="1375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784" y="5779008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SERVER</a:t>
            </a:r>
            <a:endParaRPr lang="en-US" b="1" dirty="0">
              <a:latin typeface="Titillium Bd" panose="000008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576" y="5825744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CLIENT</a:t>
            </a:r>
            <a:endParaRPr lang="en-US" b="1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Framework </a:t>
            </a:r>
            <a:r>
              <a:rPr lang="es-ES_tradnl" dirty="0" err="1" smtClean="0"/>
              <a:t>for</a:t>
            </a:r>
            <a:r>
              <a:rPr lang="es-ES_tradnl" dirty="0" smtClean="0"/>
              <a:t> real-time </a:t>
            </a:r>
            <a:r>
              <a:rPr lang="es-ES_tradnl" dirty="0" err="1" smtClean="0"/>
              <a:t>collaborative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Real-time web </a:t>
            </a:r>
            <a:r>
              <a:rPr lang="es-ES_tradnl" dirty="0" err="1" smtClean="0"/>
              <a:t>apps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Socket.io and </a:t>
            </a:r>
            <a:r>
              <a:rPr lang="es-ES_tradnl" dirty="0" err="1" smtClean="0"/>
              <a:t>Meteor</a:t>
            </a:r>
            <a:endParaRPr lang="es-ES_tradnl" dirty="0" smtClean="0"/>
          </a:p>
          <a:p>
            <a:r>
              <a:rPr lang="es-ES_tradnl" dirty="0" smtClean="0"/>
              <a:t>REST+JSON </a:t>
            </a:r>
            <a:r>
              <a:rPr lang="es-ES_tradnl" dirty="0" err="1" smtClean="0"/>
              <a:t>APIs</a:t>
            </a:r>
            <a:endParaRPr lang="es-ES_tradnl" dirty="0" smtClean="0"/>
          </a:p>
          <a:p>
            <a:r>
              <a:rPr lang="es-ES_tradnl" dirty="0" smtClean="0"/>
              <a:t>Single-page web </a:t>
            </a:r>
            <a:r>
              <a:rPr lang="es-ES_tradnl" dirty="0" err="1" smtClean="0"/>
              <a:t>apps</a:t>
            </a: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CPU-</a:t>
            </a:r>
            <a:r>
              <a:rPr lang="es-ES_tradnl" dirty="0" err="1" smtClean="0"/>
              <a:t>bound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r>
              <a:rPr lang="es-ES_tradnl" dirty="0" err="1" smtClean="0"/>
              <a:t>Boring</a:t>
            </a:r>
            <a:r>
              <a:rPr lang="es-ES_tradnl" dirty="0" smtClean="0"/>
              <a:t> CRUD-</a:t>
            </a:r>
            <a:r>
              <a:rPr lang="es-ES_tradnl" dirty="0" err="1" smtClean="0"/>
              <a:t>type</a:t>
            </a:r>
            <a:r>
              <a:rPr lang="es-ES_tradnl" dirty="0" smtClean="0"/>
              <a:t> web </a:t>
            </a:r>
            <a:r>
              <a:rPr lang="es-ES_tradnl" dirty="0" err="1" smtClean="0"/>
              <a:t>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llmystery.de/i/bk33NhA_ayZYgl_USS_Enterprise_NCC_1701_A_by_cb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4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Enterprise readiness?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Under development for X years</a:t>
            </a:r>
          </a:p>
          <a:p>
            <a:r>
              <a:rPr lang="en-US" dirty="0"/>
              <a:t>1.0 coming soon</a:t>
            </a:r>
          </a:p>
          <a:p>
            <a:r>
              <a:rPr lang="en-US" dirty="0"/>
              <a:t>39000 modules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Awesome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Performance</a:t>
            </a:r>
            <a:endParaRPr lang="en-US" dirty="0">
              <a:latin typeface="Titillium Bd" panose="000008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16" y="6364224"/>
            <a:ext cx="794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2"/>
              </a:rPr>
              <a:t>http://www.techempower.com/benchmarks/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"/>
          <a:stretch/>
        </p:blipFill>
        <p:spPr>
          <a:xfrm>
            <a:off x="744832" y="1215132"/>
            <a:ext cx="7557920" cy="4478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694176"/>
            <a:ext cx="5285232" cy="5730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More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416" y="6364224"/>
            <a:ext cx="794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3"/>
              </a:rPr>
              <a:t>http://www.techempower.com/benchmarks/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" y="1400092"/>
            <a:ext cx="8013600" cy="44288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" y="5010912"/>
            <a:ext cx="5449824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" y="5584539"/>
            <a:ext cx="5449824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fastest</a:t>
            </a:r>
            <a:r>
              <a:rPr lang="es-ES_tradnl" dirty="0" smtClean="0"/>
              <a:t>;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always</a:t>
            </a:r>
            <a:r>
              <a:rPr lang="es-ES_tradnl" dirty="0" smtClean="0"/>
              <a:t> </a:t>
            </a:r>
            <a:r>
              <a:rPr lang="es-ES_tradnl" dirty="0" err="1" smtClean="0"/>
              <a:t>matter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1026" name="Picture 2" descr="http://i.qkme.me/3vp59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2" y="1959462"/>
            <a:ext cx="6554768" cy="36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rtom.ch/talks/2012/06/jazoon/images/tip_of_the_ice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5267461" y="1059375"/>
            <a:ext cx="1120460" cy="18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7921" y="366877"/>
            <a:ext cx="2562896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s-ES_tradnl" dirty="0" err="1"/>
              <a:t>Like</a:t>
            </a:r>
            <a:r>
              <a:rPr lang="es-ES_tradnl" dirty="0"/>
              <a:t> Java,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/>
              <a:t>easier</a:t>
            </a:r>
            <a:r>
              <a:rPr lang="es-ES_tradnl" dirty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and no </a:t>
            </a:r>
            <a:r>
              <a:rPr lang="es-ES_tradnl" dirty="0" err="1" smtClean="0"/>
              <a:t>types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2820473" y="4378818"/>
            <a:ext cx="1300766" cy="1305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2424" y="5684116"/>
            <a:ext cx="1496097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Weird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shit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152" y="154546"/>
            <a:ext cx="459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latin typeface="+mj-lt"/>
              </a:rPr>
              <a:t>Javascript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7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Spaghetti callback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018178"/>
            <a:ext cx="8228013" cy="2585822"/>
          </a:xfrm>
        </p:spPr>
        <p:txBody>
          <a:bodyPr/>
          <a:lstStyle/>
          <a:p>
            <a:r>
              <a:rPr lang="en-US" dirty="0" smtClean="0">
                <a:latin typeface="Titillium" panose="00000500000000000000" pitchFamily="50" charset="0"/>
              </a:rPr>
              <a:t>Promises (Q, Q-IO)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6, yield/continuations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01"/>
            <a:ext cx="9144000" cy="19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teams, big codebases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no </a:t>
            </a:r>
            <a:r>
              <a:rPr lang="es-ES_tradnl" dirty="0" err="1" smtClean="0"/>
              <a:t>substitute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compiler</a:t>
            </a:r>
            <a:endParaRPr lang="es-ES_tradnl" dirty="0" smtClean="0"/>
          </a:p>
          <a:p>
            <a:r>
              <a:rPr lang="es-ES_tradnl" dirty="0" smtClean="0"/>
              <a:t>Extreme </a:t>
            </a:r>
            <a:r>
              <a:rPr lang="es-ES_tradnl" dirty="0" err="1" smtClean="0"/>
              <a:t>care</a:t>
            </a:r>
            <a:r>
              <a:rPr lang="es-ES_tradnl" dirty="0" smtClean="0"/>
              <a:t> </a:t>
            </a:r>
            <a:r>
              <a:rPr lang="es-ES_tradnl" dirty="0" err="1" smtClean="0"/>
              <a:t>required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developers</a:t>
            </a:r>
            <a:r>
              <a:rPr lang="es-ES_tradnl" dirty="0" smtClean="0"/>
              <a:t> 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who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development</a:t>
            </a:r>
            <a:r>
              <a:rPr lang="es-ES_tradnl" dirty="0" smtClean="0"/>
              <a:t> </a:t>
            </a:r>
            <a:r>
              <a:rPr lang="es-ES_tradnl" dirty="0" err="1" smtClean="0"/>
              <a:t>processes</a:t>
            </a:r>
            <a:endParaRPr lang="es-ES_tradnl" dirty="0" smtClean="0"/>
          </a:p>
          <a:p>
            <a:r>
              <a:rPr lang="es-ES_tradnl" dirty="0" smtClean="0"/>
              <a:t>No </a:t>
            </a:r>
            <a:r>
              <a:rPr lang="es-ES_tradnl" dirty="0" err="1" smtClean="0"/>
              <a:t>proven</a:t>
            </a:r>
            <a:r>
              <a:rPr lang="es-ES_tradnl" dirty="0" smtClean="0"/>
              <a:t> </a:t>
            </a:r>
            <a:r>
              <a:rPr lang="es-ES_tradnl" dirty="0" err="1" smtClean="0"/>
              <a:t>success</a:t>
            </a:r>
            <a:r>
              <a:rPr lang="es-ES_tradnl" dirty="0" smtClean="0"/>
              <a:t> of Node.js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enterprise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, </a:t>
            </a:r>
            <a:r>
              <a:rPr lang="es-ES_tradnl" dirty="0" err="1" smtClean="0"/>
              <a:t>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Infrastructure</a:t>
            </a:r>
            <a:r>
              <a:rPr lang="es-ES_tradnl" dirty="0" smtClean="0"/>
              <a:t>, Cloud &amp; </a:t>
            </a:r>
            <a:r>
              <a:rPr lang="es-ES_tradnl" dirty="0" err="1" smtClean="0"/>
              <a:t>PaaS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Runs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Windows, Linux and OS X</a:t>
            </a:r>
          </a:p>
          <a:p>
            <a:r>
              <a:rPr lang="es-ES_tradnl" dirty="0" err="1" smtClean="0"/>
              <a:t>Clouds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Node.js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r>
              <a:rPr lang="es-ES_tradnl" dirty="0" smtClean="0"/>
              <a:t>: </a:t>
            </a:r>
            <a:r>
              <a:rPr lang="es-ES_tradnl" dirty="0" err="1" smtClean="0"/>
              <a:t>Heroku</a:t>
            </a:r>
            <a:r>
              <a:rPr lang="es-ES_tradnl" dirty="0" smtClean="0"/>
              <a:t>, </a:t>
            </a:r>
            <a:r>
              <a:rPr lang="es-ES_tradnl" dirty="0" err="1" smtClean="0"/>
              <a:t>Nodejitsu</a:t>
            </a:r>
            <a:r>
              <a:rPr lang="es-ES_tradnl" dirty="0" smtClean="0"/>
              <a:t>, </a:t>
            </a:r>
            <a:r>
              <a:rPr lang="es-ES_tradnl" dirty="0" err="1" smtClean="0"/>
              <a:t>Joyent</a:t>
            </a:r>
            <a:r>
              <a:rPr lang="es-ES_tradnl" dirty="0" smtClean="0"/>
              <a:t> </a:t>
            </a:r>
            <a:r>
              <a:rPr lang="es-ES_tradnl" dirty="0" err="1" smtClean="0"/>
              <a:t>Smartcloud</a:t>
            </a:r>
            <a:r>
              <a:rPr lang="es-ES_tradnl" dirty="0" smtClean="0"/>
              <a:t>, Amazon </a:t>
            </a:r>
            <a:r>
              <a:rPr lang="es-ES_tradnl" dirty="0" err="1" smtClean="0"/>
              <a:t>Elastic</a:t>
            </a:r>
            <a:r>
              <a:rPr lang="es-ES_tradnl" dirty="0" smtClean="0"/>
              <a:t> </a:t>
            </a:r>
            <a:r>
              <a:rPr lang="es-ES_tradnl" dirty="0" err="1" smtClean="0"/>
              <a:t>Bean</a:t>
            </a:r>
            <a:r>
              <a:rPr lang="es-ES_tradnl" dirty="0" smtClean="0"/>
              <a:t> </a:t>
            </a:r>
            <a:r>
              <a:rPr lang="es-ES_tradnl" dirty="0" err="1" smtClean="0"/>
              <a:t>Stalk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Commercial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2328672"/>
            <a:ext cx="8228013" cy="1609344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Joyent</a:t>
            </a:r>
            <a:r>
              <a:rPr lang="en-US" i="1" dirty="0"/>
              <a:t> is the corporate steward of Node.js, the world’s best runtime for today's data-intensive, real-time applications. </a:t>
            </a:r>
            <a:r>
              <a:rPr lang="en-US" i="1" dirty="0" err="1"/>
              <a:t>Joyent</a:t>
            </a:r>
            <a:r>
              <a:rPr lang="en-US" i="1" dirty="0"/>
              <a:t> offers exclusive debugging and performance analysis tools for Node.js applications.</a:t>
            </a:r>
          </a:p>
        </p:txBody>
      </p:sp>
      <p:pic>
        <p:nvPicPr>
          <p:cNvPr id="3076" name="Picture 4" descr="http://upload.wikimedia.org/wikipedia/en/9/96/Joyen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54" y="240617"/>
            <a:ext cx="4469846" cy="1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</a:p>
          <a:p>
            <a:r>
              <a:rPr lang="en-US" dirty="0" smtClean="0"/>
              <a:t>Weakly typed</a:t>
            </a:r>
          </a:p>
          <a:p>
            <a:r>
              <a:rPr lang="en-US" dirty="0" smtClean="0"/>
              <a:t>Closures and functions</a:t>
            </a:r>
          </a:p>
          <a:p>
            <a:r>
              <a:rPr lang="en-US" dirty="0" smtClean="0"/>
              <a:t>Objects and prototypes</a:t>
            </a:r>
          </a:p>
          <a:p>
            <a:r>
              <a:rPr lang="en-US" dirty="0" smtClean="0"/>
              <a:t>Standardized as </a:t>
            </a:r>
            <a:r>
              <a:rPr lang="en-US" dirty="0" err="1" smtClean="0"/>
              <a:t>ECMAScript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54" y="141815"/>
            <a:ext cx="2119846" cy="21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threaded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-10948" y="1675153"/>
            <a:ext cx="9174106" cy="4642254"/>
          </a:xfrm>
          <a:custGeom>
            <a:avLst/>
            <a:gdLst>
              <a:gd name="connsiteX0" fmla="*/ 0 w 9174106"/>
              <a:gd name="connsiteY0" fmla="*/ 4642254 h 4642254"/>
              <a:gd name="connsiteX1" fmla="*/ 197058 w 9174106"/>
              <a:gd name="connsiteY1" fmla="*/ 4631306 h 4642254"/>
              <a:gd name="connsiteX2" fmla="*/ 1466982 w 9174106"/>
              <a:gd name="connsiteY2" fmla="*/ 4302844 h 4642254"/>
              <a:gd name="connsiteX3" fmla="*/ 2025310 w 9174106"/>
              <a:gd name="connsiteY3" fmla="*/ 3996280 h 4642254"/>
              <a:gd name="connsiteX4" fmla="*/ 2496058 w 9174106"/>
              <a:gd name="connsiteY4" fmla="*/ 3525486 h 4642254"/>
              <a:gd name="connsiteX5" fmla="*/ 3437553 w 9174106"/>
              <a:gd name="connsiteY5" fmla="*/ 2200691 h 4642254"/>
              <a:gd name="connsiteX6" fmla="*/ 3547029 w 9174106"/>
              <a:gd name="connsiteY6" fmla="*/ 1510922 h 4642254"/>
              <a:gd name="connsiteX7" fmla="*/ 3470396 w 9174106"/>
              <a:gd name="connsiteY7" fmla="*/ 1182461 h 4642254"/>
              <a:gd name="connsiteX8" fmla="*/ 3163863 w 9174106"/>
              <a:gd name="connsiteY8" fmla="*/ 799256 h 4642254"/>
              <a:gd name="connsiteX9" fmla="*/ 2977753 w 9174106"/>
              <a:gd name="connsiteY9" fmla="*/ 689769 h 4642254"/>
              <a:gd name="connsiteX10" fmla="*/ 2561744 w 9174106"/>
              <a:gd name="connsiteY10" fmla="*/ 602179 h 4642254"/>
              <a:gd name="connsiteX11" fmla="*/ 2397529 w 9174106"/>
              <a:gd name="connsiteY11" fmla="*/ 689769 h 4642254"/>
              <a:gd name="connsiteX12" fmla="*/ 2101944 w 9174106"/>
              <a:gd name="connsiteY12" fmla="*/ 1346692 h 4642254"/>
              <a:gd name="connsiteX13" fmla="*/ 2069101 w 9174106"/>
              <a:gd name="connsiteY13" fmla="*/ 2058358 h 4642254"/>
              <a:gd name="connsiteX14" fmla="*/ 2222367 w 9174106"/>
              <a:gd name="connsiteY14" fmla="*/ 2485358 h 4642254"/>
              <a:gd name="connsiteX15" fmla="*/ 2474163 w 9174106"/>
              <a:gd name="connsiteY15" fmla="*/ 2879512 h 4642254"/>
              <a:gd name="connsiteX16" fmla="*/ 3163863 w 9174106"/>
              <a:gd name="connsiteY16" fmla="*/ 3350306 h 4642254"/>
              <a:gd name="connsiteX17" fmla="*/ 4214834 w 9174106"/>
              <a:gd name="connsiteY17" fmla="*/ 3437896 h 4642254"/>
              <a:gd name="connsiteX18" fmla="*/ 5517601 w 9174106"/>
              <a:gd name="connsiteY18" fmla="*/ 3339357 h 4642254"/>
              <a:gd name="connsiteX19" fmla="*/ 6831316 w 9174106"/>
              <a:gd name="connsiteY19" fmla="*/ 2945204 h 4642254"/>
              <a:gd name="connsiteX20" fmla="*/ 7958920 w 9174106"/>
              <a:gd name="connsiteY20" fmla="*/ 2178794 h 4642254"/>
              <a:gd name="connsiteX21" fmla="*/ 8342087 w 9174106"/>
              <a:gd name="connsiteY21" fmla="*/ 1762743 h 4642254"/>
              <a:gd name="connsiteX22" fmla="*/ 8615778 w 9174106"/>
              <a:gd name="connsiteY22" fmla="*/ 1259102 h 4642254"/>
              <a:gd name="connsiteX23" fmla="*/ 8659568 w 9174106"/>
              <a:gd name="connsiteY23" fmla="*/ 306564 h 4642254"/>
              <a:gd name="connsiteX24" fmla="*/ 8484406 w 9174106"/>
              <a:gd name="connsiteY24" fmla="*/ 65692 h 4642254"/>
              <a:gd name="connsiteX25" fmla="*/ 8418721 w 9174106"/>
              <a:gd name="connsiteY25" fmla="*/ 10949 h 4642254"/>
              <a:gd name="connsiteX26" fmla="*/ 8342087 w 9174106"/>
              <a:gd name="connsiteY26" fmla="*/ 0 h 4642254"/>
              <a:gd name="connsiteX27" fmla="*/ 7805654 w 9174106"/>
              <a:gd name="connsiteY27" fmla="*/ 76641 h 4642254"/>
              <a:gd name="connsiteX28" fmla="*/ 7433435 w 9174106"/>
              <a:gd name="connsiteY28" fmla="*/ 339410 h 4642254"/>
              <a:gd name="connsiteX29" fmla="*/ 7258273 w 9174106"/>
              <a:gd name="connsiteY29" fmla="*/ 481743 h 4642254"/>
              <a:gd name="connsiteX30" fmla="*/ 7137849 w 9174106"/>
              <a:gd name="connsiteY30" fmla="*/ 667872 h 4642254"/>
              <a:gd name="connsiteX31" fmla="*/ 6929844 w 9174106"/>
              <a:gd name="connsiteY31" fmla="*/ 1127717 h 4642254"/>
              <a:gd name="connsiteX32" fmla="*/ 6918897 w 9174106"/>
              <a:gd name="connsiteY32" fmla="*/ 1675153 h 4642254"/>
              <a:gd name="connsiteX33" fmla="*/ 7017425 w 9174106"/>
              <a:gd name="connsiteY33" fmla="*/ 1916025 h 4642254"/>
              <a:gd name="connsiteX34" fmla="*/ 7115954 w 9174106"/>
              <a:gd name="connsiteY34" fmla="*/ 2014563 h 4642254"/>
              <a:gd name="connsiteX35" fmla="*/ 7203535 w 9174106"/>
              <a:gd name="connsiteY35" fmla="*/ 2113102 h 4642254"/>
              <a:gd name="connsiteX36" fmla="*/ 7521016 w 9174106"/>
              <a:gd name="connsiteY36" fmla="*/ 2233537 h 4642254"/>
              <a:gd name="connsiteX37" fmla="*/ 7827549 w 9174106"/>
              <a:gd name="connsiteY37" fmla="*/ 2299230 h 4642254"/>
              <a:gd name="connsiteX38" fmla="*/ 8112187 w 9174106"/>
              <a:gd name="connsiteY38" fmla="*/ 2343025 h 4642254"/>
              <a:gd name="connsiteX39" fmla="*/ 8210716 w 9174106"/>
              <a:gd name="connsiteY39" fmla="*/ 2364922 h 4642254"/>
              <a:gd name="connsiteX40" fmla="*/ 8363982 w 9174106"/>
              <a:gd name="connsiteY40" fmla="*/ 2375871 h 4642254"/>
              <a:gd name="connsiteX41" fmla="*/ 8528197 w 9174106"/>
              <a:gd name="connsiteY41" fmla="*/ 2397768 h 4642254"/>
              <a:gd name="connsiteX42" fmla="*/ 9053683 w 9174106"/>
              <a:gd name="connsiteY42" fmla="*/ 2386819 h 4642254"/>
              <a:gd name="connsiteX43" fmla="*/ 9152211 w 9174106"/>
              <a:gd name="connsiteY43" fmla="*/ 2364922 h 4642254"/>
              <a:gd name="connsiteX44" fmla="*/ 9174106 w 9174106"/>
              <a:gd name="connsiteY44" fmla="*/ 2364922 h 464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174106" h="4642254">
                <a:moveTo>
                  <a:pt x="0" y="4642254"/>
                </a:moveTo>
                <a:cubicBezTo>
                  <a:pt x="65686" y="4638605"/>
                  <a:pt x="131779" y="4639467"/>
                  <a:pt x="197058" y="4631306"/>
                </a:cubicBezTo>
                <a:cubicBezTo>
                  <a:pt x="553986" y="4586686"/>
                  <a:pt x="1380266" y="4335142"/>
                  <a:pt x="1466982" y="4302844"/>
                </a:cubicBezTo>
                <a:cubicBezTo>
                  <a:pt x="1665948" y="4228739"/>
                  <a:pt x="1855895" y="4124255"/>
                  <a:pt x="2025310" y="3996280"/>
                </a:cubicBezTo>
                <a:cubicBezTo>
                  <a:pt x="2202389" y="3862515"/>
                  <a:pt x="2347952" y="3690758"/>
                  <a:pt x="2496058" y="3525486"/>
                </a:cubicBezTo>
                <a:cubicBezTo>
                  <a:pt x="3103797" y="2847310"/>
                  <a:pt x="3011464" y="2927622"/>
                  <a:pt x="3437553" y="2200691"/>
                </a:cubicBezTo>
                <a:cubicBezTo>
                  <a:pt x="3495877" y="1960890"/>
                  <a:pt x="3573548" y="1758458"/>
                  <a:pt x="3547029" y="1510922"/>
                </a:cubicBezTo>
                <a:cubicBezTo>
                  <a:pt x="3535053" y="1399134"/>
                  <a:pt x="3510752" y="1287396"/>
                  <a:pt x="3470396" y="1182461"/>
                </a:cubicBezTo>
                <a:cubicBezTo>
                  <a:pt x="3401432" y="1003137"/>
                  <a:pt x="3312949" y="906422"/>
                  <a:pt x="3163863" y="799256"/>
                </a:cubicBezTo>
                <a:cubicBezTo>
                  <a:pt x="3105420" y="757246"/>
                  <a:pt x="3044342" y="717090"/>
                  <a:pt x="2977753" y="689769"/>
                </a:cubicBezTo>
                <a:cubicBezTo>
                  <a:pt x="2823628" y="626532"/>
                  <a:pt x="2718016" y="621716"/>
                  <a:pt x="2561744" y="602179"/>
                </a:cubicBezTo>
                <a:cubicBezTo>
                  <a:pt x="2507006" y="631376"/>
                  <a:pt x="2439957" y="644508"/>
                  <a:pt x="2397529" y="689769"/>
                </a:cubicBezTo>
                <a:cubicBezTo>
                  <a:pt x="2225468" y="873319"/>
                  <a:pt x="2178087" y="1118240"/>
                  <a:pt x="2101944" y="1346692"/>
                </a:cubicBezTo>
                <a:cubicBezTo>
                  <a:pt x="2079724" y="1541137"/>
                  <a:pt x="2024893" y="1854978"/>
                  <a:pt x="2069101" y="2058358"/>
                </a:cubicBezTo>
                <a:cubicBezTo>
                  <a:pt x="2101222" y="2206132"/>
                  <a:pt x="2155467" y="2349736"/>
                  <a:pt x="2222367" y="2485358"/>
                </a:cubicBezTo>
                <a:cubicBezTo>
                  <a:pt x="2291338" y="2625178"/>
                  <a:pt x="2373630" y="2760350"/>
                  <a:pt x="2474163" y="2879512"/>
                </a:cubicBezTo>
                <a:cubicBezTo>
                  <a:pt x="2656748" y="3095931"/>
                  <a:pt x="2889120" y="3270767"/>
                  <a:pt x="3163863" y="3350306"/>
                </a:cubicBezTo>
                <a:cubicBezTo>
                  <a:pt x="3510161" y="3450560"/>
                  <a:pt x="3859864" y="3431069"/>
                  <a:pt x="4214834" y="3437896"/>
                </a:cubicBezTo>
                <a:cubicBezTo>
                  <a:pt x="4539240" y="3422197"/>
                  <a:pt x="5188401" y="3403598"/>
                  <a:pt x="5517601" y="3339357"/>
                </a:cubicBezTo>
                <a:cubicBezTo>
                  <a:pt x="5705451" y="3302700"/>
                  <a:pt x="6614947" y="3042277"/>
                  <a:pt x="6831316" y="2945204"/>
                </a:cubicBezTo>
                <a:cubicBezTo>
                  <a:pt x="7246715" y="2758838"/>
                  <a:pt x="7625099" y="2485154"/>
                  <a:pt x="7958920" y="2178794"/>
                </a:cubicBezTo>
                <a:cubicBezTo>
                  <a:pt x="8097827" y="2051314"/>
                  <a:pt x="8232509" y="1916167"/>
                  <a:pt x="8342087" y="1762743"/>
                </a:cubicBezTo>
                <a:cubicBezTo>
                  <a:pt x="8453135" y="1607260"/>
                  <a:pt x="8524548" y="1426982"/>
                  <a:pt x="8615778" y="1259102"/>
                </a:cubicBezTo>
                <a:cubicBezTo>
                  <a:pt x="8717872" y="805304"/>
                  <a:pt x="8769670" y="794210"/>
                  <a:pt x="8659568" y="306564"/>
                </a:cubicBezTo>
                <a:cubicBezTo>
                  <a:pt x="8639447" y="217447"/>
                  <a:pt x="8551291" y="127438"/>
                  <a:pt x="8484406" y="65692"/>
                </a:cubicBezTo>
                <a:cubicBezTo>
                  <a:pt x="8463464" y="46359"/>
                  <a:pt x="8444599" y="22894"/>
                  <a:pt x="8418721" y="10949"/>
                </a:cubicBezTo>
                <a:cubicBezTo>
                  <a:pt x="8395292" y="135"/>
                  <a:pt x="8367632" y="3650"/>
                  <a:pt x="8342087" y="0"/>
                </a:cubicBezTo>
                <a:cubicBezTo>
                  <a:pt x="8289052" y="4301"/>
                  <a:pt x="7929904" y="1003"/>
                  <a:pt x="7805654" y="76641"/>
                </a:cubicBezTo>
                <a:cubicBezTo>
                  <a:pt x="7675926" y="155614"/>
                  <a:pt x="7551303" y="243633"/>
                  <a:pt x="7433435" y="339410"/>
                </a:cubicBezTo>
                <a:cubicBezTo>
                  <a:pt x="7375048" y="386854"/>
                  <a:pt x="7308599" y="425820"/>
                  <a:pt x="7258273" y="481743"/>
                </a:cubicBezTo>
                <a:cubicBezTo>
                  <a:pt x="7208842" y="536672"/>
                  <a:pt x="7176379" y="604816"/>
                  <a:pt x="7137849" y="667872"/>
                </a:cubicBezTo>
                <a:cubicBezTo>
                  <a:pt x="6985006" y="918004"/>
                  <a:pt x="7030317" y="838829"/>
                  <a:pt x="6929844" y="1127717"/>
                </a:cubicBezTo>
                <a:cubicBezTo>
                  <a:pt x="6892126" y="1404344"/>
                  <a:pt x="6879893" y="1370892"/>
                  <a:pt x="6918897" y="1675153"/>
                </a:cubicBezTo>
                <a:cubicBezTo>
                  <a:pt x="6929065" y="1754474"/>
                  <a:pt x="6969952" y="1852722"/>
                  <a:pt x="7017425" y="1916025"/>
                </a:cubicBezTo>
                <a:cubicBezTo>
                  <a:pt x="7045293" y="1953186"/>
                  <a:pt x="7084063" y="1980792"/>
                  <a:pt x="7115954" y="2014563"/>
                </a:cubicBezTo>
                <a:cubicBezTo>
                  <a:pt x="7146126" y="2046513"/>
                  <a:pt x="7167228" y="2088344"/>
                  <a:pt x="7203535" y="2113102"/>
                </a:cubicBezTo>
                <a:cubicBezTo>
                  <a:pt x="7254243" y="2147679"/>
                  <a:pt x="7465586" y="2217112"/>
                  <a:pt x="7521016" y="2233537"/>
                </a:cubicBezTo>
                <a:cubicBezTo>
                  <a:pt x="7648348" y="2271269"/>
                  <a:pt x="7689183" y="2270600"/>
                  <a:pt x="7827549" y="2299230"/>
                </a:cubicBezTo>
                <a:cubicBezTo>
                  <a:pt x="8050885" y="2345442"/>
                  <a:pt x="7887456" y="2325736"/>
                  <a:pt x="8112187" y="2343025"/>
                </a:cubicBezTo>
                <a:cubicBezTo>
                  <a:pt x="8145030" y="2350324"/>
                  <a:pt x="8177354" y="2360570"/>
                  <a:pt x="8210716" y="2364922"/>
                </a:cubicBezTo>
                <a:cubicBezTo>
                  <a:pt x="8261505" y="2371547"/>
                  <a:pt x="8313035" y="2370600"/>
                  <a:pt x="8363982" y="2375871"/>
                </a:cubicBezTo>
                <a:cubicBezTo>
                  <a:pt x="8418912" y="2381554"/>
                  <a:pt x="8473459" y="2390469"/>
                  <a:pt x="8528197" y="2397768"/>
                </a:cubicBezTo>
                <a:lnTo>
                  <a:pt x="9053683" y="2386819"/>
                </a:lnTo>
                <a:cubicBezTo>
                  <a:pt x="9085159" y="2385631"/>
                  <a:pt x="9121109" y="2370106"/>
                  <a:pt x="9152211" y="2364922"/>
                </a:cubicBezTo>
                <a:cubicBezTo>
                  <a:pt x="9159410" y="2363722"/>
                  <a:pt x="9166808" y="2364922"/>
                  <a:pt x="9174106" y="2364922"/>
                </a:cubicBezTo>
              </a:path>
            </a:pathLst>
          </a:custGeom>
          <a:ln w="76200" cmpd="sng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Event-based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77696" y="2133600"/>
            <a:ext cx="6144768" cy="3965722"/>
            <a:chOff x="1377696" y="2133600"/>
            <a:chExt cx="6144768" cy="3965722"/>
          </a:xfrm>
        </p:grpSpPr>
        <p:sp>
          <p:nvSpPr>
            <p:cNvPr id="7" name="Flowchart: Document 6"/>
            <p:cNvSpPr/>
            <p:nvPr/>
          </p:nvSpPr>
          <p:spPr>
            <a:xfrm>
              <a:off x="1816608" y="2133600"/>
              <a:ext cx="1438656" cy="1121664"/>
            </a:xfrm>
            <a:prstGeom prst="flowChartDocument">
              <a:avLst/>
            </a:prstGeom>
            <a:solidFill>
              <a:srgbClr val="C4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1597152" y="2414016"/>
              <a:ext cx="1438656" cy="1121664"/>
            </a:xfrm>
            <a:prstGeom prst="flowChartDocumen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1377696" y="2694432"/>
              <a:ext cx="1438656" cy="1121664"/>
            </a:xfrm>
            <a:prstGeom prst="flowChartDocument">
              <a:avLst/>
            </a:prstGeom>
            <a:solidFill>
              <a:srgbClr val="FFC000"/>
            </a:solidFill>
            <a:ln>
              <a:solidFill>
                <a:srgbClr val="FFC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 err="1" smtClean="0">
                  <a:solidFill>
                    <a:schemeClr val="bg2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Event</a:t>
              </a:r>
              <a:endParaRPr lang="en-US" sz="20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039921175"/>
                </p:ext>
              </p:extLst>
            </p:nvPr>
          </p:nvGraphicFramePr>
          <p:xfrm>
            <a:off x="2627376" y="4411746"/>
            <a:ext cx="3944112" cy="16875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5620512" y="2414016"/>
              <a:ext cx="1901952" cy="999744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Callbacks</a:t>
              </a:r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316480" y="3974592"/>
              <a:ext cx="1170432" cy="97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620512" y="3816096"/>
              <a:ext cx="950976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486912" y="2901696"/>
              <a:ext cx="191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Event-based, 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Non-blocking IO</a:t>
            </a:r>
          </a:p>
          <a:p>
            <a:r>
              <a:rPr lang="en-US" dirty="0" smtClean="0"/>
              <a:t>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tillium Bd"/>
        <a:ea typeface=""/>
        <a:cs typeface=""/>
      </a:majorFont>
      <a:minorFont>
        <a:latin typeface="Titillium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1714</TotalTime>
  <Words>447</Words>
  <Application>Microsoft Office PowerPoint</Application>
  <PresentationFormat>On-screen Show (4:3)</PresentationFormat>
  <Paragraphs>100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Agfa Rotis Sans Serif</vt:lpstr>
      <vt:lpstr>Aharoni</vt:lpstr>
      <vt:lpstr>Arial</vt:lpstr>
      <vt:lpstr>Calibri</vt:lpstr>
      <vt:lpstr>Titillium</vt:lpstr>
      <vt:lpstr>Titillium Bd</vt:lpstr>
      <vt:lpstr>Titillium Lt</vt:lpstr>
      <vt:lpstr>Wingdings</vt:lpstr>
      <vt:lpstr>Innovation_Ad_02_2012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157</cp:revision>
  <dcterms:created xsi:type="dcterms:W3CDTF">2013-02-15T20:47:25Z</dcterms:created>
  <dcterms:modified xsi:type="dcterms:W3CDTF">2013-09-07T11:54:25Z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