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313" r:id="rId5"/>
    <p:sldId id="408" r:id="rId6"/>
    <p:sldId id="317" r:id="rId7"/>
    <p:sldId id="370" r:id="rId8"/>
    <p:sldId id="371" r:id="rId9"/>
    <p:sldId id="321" r:id="rId10"/>
    <p:sldId id="378" r:id="rId11"/>
    <p:sldId id="409" r:id="rId12"/>
    <p:sldId id="380" r:id="rId13"/>
    <p:sldId id="410" r:id="rId14"/>
    <p:sldId id="381" r:id="rId15"/>
    <p:sldId id="411" r:id="rId16"/>
    <p:sldId id="382" r:id="rId17"/>
    <p:sldId id="412" r:id="rId18"/>
    <p:sldId id="413" r:id="rId19"/>
    <p:sldId id="383" r:id="rId20"/>
    <p:sldId id="384" r:id="rId21"/>
    <p:sldId id="414" r:id="rId22"/>
    <p:sldId id="415" r:id="rId23"/>
    <p:sldId id="385" r:id="rId24"/>
    <p:sldId id="386" r:id="rId25"/>
    <p:sldId id="416" r:id="rId26"/>
    <p:sldId id="387" r:id="rId27"/>
    <p:sldId id="41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7" r:id="rId44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935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orient="horz" pos="738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501">
          <p15:clr>
            <a:srgbClr val="A4A3A4"/>
          </p15:clr>
        </p15:guide>
        <p15:guide id="10" pos="2824">
          <p15:clr>
            <a:srgbClr val="A4A3A4"/>
          </p15:clr>
        </p15:guide>
        <p15:guide id="11" pos="2936">
          <p15:clr>
            <a:srgbClr val="A4A3A4"/>
          </p15:clr>
        </p15:guide>
        <p15:guide id="12" pos="4172">
          <p15:clr>
            <a:srgbClr val="A4A3A4"/>
          </p15:clr>
        </p15:guide>
        <p15:guide id="13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411"/>
    <a:srgbClr val="003344"/>
    <a:srgbClr val="557799"/>
    <a:srgbClr val="000000"/>
    <a:srgbClr val="FF0000"/>
    <a:srgbClr val="EDCAED"/>
    <a:srgbClr val="C85FC8"/>
    <a:srgbClr val="722772"/>
    <a:srgbClr val="869ECC"/>
    <a:srgbClr val="AAA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75536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458" y="66"/>
      </p:cViewPr>
      <p:guideLst>
        <p:guide orient="horz" pos="602"/>
        <p:guide orient="horz" pos="4043"/>
        <p:guide orient="horz" pos="2935"/>
        <p:guide orient="horz" pos="4233"/>
        <p:guide orient="horz" pos="801"/>
        <p:guide orient="horz" pos="738"/>
        <p:guide pos="2880"/>
        <p:guide pos="288"/>
        <p:guide pos="5501"/>
        <p:guide pos="2824"/>
        <p:guide pos="2936"/>
        <p:guide pos="4172"/>
        <p:guide pos="1585"/>
      </p:guideLst>
    </p:cSldViewPr>
  </p:slideViewPr>
  <p:outlineViewPr>
    <p:cViewPr>
      <p:scale>
        <a:sx n="33" d="100"/>
        <a:sy n="33" d="100"/>
      </p:scale>
      <p:origin x="0" y="-138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12" d="100"/>
          <a:sy n="112" d="100"/>
        </p:scale>
        <p:origin x="2262" y="-1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14/09/2013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AT&amp;T: http://www.slideshare.net/randquistcp/att-interactive-the-many-facets-of-ruby-presentation</a:t>
            </a:r>
            <a:endParaRPr lang="es-ES_trad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ESPN: http://www.gunnertech.com/2011/06/espn-ruby-on-rails-case-study/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37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3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8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12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01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dirty="0" smtClean="0"/>
              <a:t>Integration with Java is supported on the server side but is not as natural as with Groovy or even as with </a:t>
            </a:r>
            <a:r>
              <a:rPr lang="en-CA" sz="800" dirty="0" err="1" smtClean="0"/>
              <a:t>JRuby</a:t>
            </a:r>
            <a:r>
              <a:rPr lang="en-CA" sz="800" dirty="0" smtClean="0"/>
              <a:t> or </a:t>
            </a:r>
            <a:r>
              <a:rPr lang="en-CA" sz="800" dirty="0" err="1" smtClean="0"/>
              <a:t>Jython</a:t>
            </a:r>
            <a:r>
              <a:rPr lang="en-CA" sz="800" dirty="0" smtClean="0"/>
              <a:t>. This will change with </a:t>
            </a:r>
            <a:r>
              <a:rPr lang="en-CA" sz="800" dirty="0" err="1" smtClean="0"/>
              <a:t>Nashorn</a:t>
            </a:r>
            <a:r>
              <a:rPr lang="en-CA" sz="800" dirty="0" smtClean="0"/>
              <a:t> in Java 8.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70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dirty="0" smtClean="0"/>
              <a:t>Some new languages use </a:t>
            </a:r>
            <a:r>
              <a:rPr lang="en-CA" sz="700" dirty="0" err="1" smtClean="0"/>
              <a:t>Javascript</a:t>
            </a:r>
            <a:r>
              <a:rPr lang="en-CA" sz="700" dirty="0" smtClean="0"/>
              <a:t> as their target compilation language: </a:t>
            </a:r>
            <a:r>
              <a:rPr lang="en-CA" sz="700" dirty="0" err="1" smtClean="0"/>
              <a:t>CoffeeScript</a:t>
            </a:r>
            <a:r>
              <a:rPr lang="en-CA" sz="700" dirty="0" smtClean="0"/>
              <a:t>. </a:t>
            </a:r>
            <a:r>
              <a:rPr lang="en-CA" sz="700" dirty="0" err="1" smtClean="0"/>
              <a:t>TypeScript</a:t>
            </a:r>
            <a:r>
              <a:rPr lang="en-CA" sz="700" dirty="0" smtClean="0"/>
              <a:t>, </a:t>
            </a:r>
            <a:r>
              <a:rPr lang="en-CA" sz="700" dirty="0" err="1" smtClean="0"/>
              <a:t>ClojureScript</a:t>
            </a:r>
            <a:r>
              <a:rPr lang="en-CA" sz="700" dirty="0" smtClean="0"/>
              <a:t>, Dart</a:t>
            </a:r>
          </a:p>
          <a:p>
            <a:endParaRPr lang="es-ES_tradnl" baseline="0" dirty="0" smtClean="0"/>
          </a:p>
          <a:p>
            <a:r>
              <a:rPr lang="es-ES_tradnl" baseline="0" dirty="0" err="1" smtClean="0"/>
              <a:t>Perceived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limitations</a:t>
            </a:r>
            <a:r>
              <a:rPr lang="es-ES_tradnl" baseline="0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Lack of support</a:t>
            </a:r>
            <a:r>
              <a:rPr lang="en-CA" sz="700" baseline="0" dirty="0" smtClean="0"/>
              <a:t> for modules – can be emulated with closures</a:t>
            </a:r>
            <a:endParaRPr lang="en-CA" sz="7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Limited built-in language capabilities, though they can be augmented by many open-source libraries (</a:t>
            </a:r>
            <a:r>
              <a:rPr lang="en-CA" sz="700" dirty="0" err="1" smtClean="0"/>
              <a:t>jQuery</a:t>
            </a:r>
            <a:r>
              <a:rPr lang="en-CA" sz="700" dirty="0" smtClean="0"/>
              <a:t>, Dojo, etc.)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Easy to write poorly structured, unreadable code in the absence of strictly enforced coding standards</a:t>
            </a:r>
            <a:endParaRPr lang="en-US" sz="7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700" dirty="0" smtClean="0"/>
              <a:t>Lacks widely-adopted documentation frameworks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700" dirty="0" smtClean="0"/>
              <a:t>Testing and debugging are more challenging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No multi-threading or concurrency support, requires </a:t>
            </a:r>
            <a:r>
              <a:rPr lang="en-US" sz="700" dirty="0" smtClean="0"/>
              <a:t>less natural </a:t>
            </a:r>
            <a:r>
              <a:rPr lang="en-CA" sz="700" dirty="0" smtClean="0"/>
              <a:t>coding with cooperating </a:t>
            </a:r>
            <a:r>
              <a:rPr lang="en-CA" sz="700" dirty="0" err="1" smtClean="0"/>
              <a:t>callbacks</a:t>
            </a:r>
            <a:r>
              <a:rPr lang="en-CA" sz="700" dirty="0" smtClean="0"/>
              <a:t> within a single event loop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Comparatively limited availability of tooling across the development lifecycle</a:t>
            </a:r>
          </a:p>
          <a:p>
            <a:pPr marL="171450" indent="-171450">
              <a:buFont typeface="Arial" pitchFamily="34" charset="0"/>
              <a:buChar char="•"/>
            </a:pPr>
            <a:endParaRPr lang="en-CA" sz="700" dirty="0" smtClean="0"/>
          </a:p>
          <a:p>
            <a:pPr marL="0" indent="0">
              <a:buFont typeface="Arial" pitchFamily="34" charset="0"/>
              <a:buNone/>
            </a:pPr>
            <a:r>
              <a:rPr lang="en-CA" sz="700" dirty="0" smtClean="0"/>
              <a:t>Node.js</a:t>
            </a:r>
            <a:r>
              <a:rPr lang="en-CA" sz="700" baseline="0" dirty="0" smtClean="0"/>
              <a:t> is driving a lot of the adoption of </a:t>
            </a:r>
            <a:r>
              <a:rPr lang="en-CA" sz="700" baseline="0" dirty="0" err="1" smtClean="0"/>
              <a:t>Javascript</a:t>
            </a:r>
            <a:r>
              <a:rPr lang="en-CA" sz="700" baseline="0" dirty="0" smtClean="0"/>
              <a:t>, due to its lightweight and asynchronous nature.</a:t>
            </a:r>
            <a:r>
              <a:rPr lang="en-US" sz="1200" baseline="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ES_tradnl" sz="1200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sz="1100" dirty="0" smtClean="0"/>
              <a:t>Vendor support from </a:t>
            </a:r>
            <a:r>
              <a:rPr lang="en-CA" sz="1100" dirty="0" err="1" smtClean="0"/>
              <a:t>Joyent</a:t>
            </a:r>
            <a:r>
              <a:rPr lang="en-CA" sz="1100" dirty="0" smtClean="0"/>
              <a:t> for server-side JavaScript (Node.js)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87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dirty="0" smtClean="0"/>
              <a:t>Integration with Java is supported on the server side but is not as natural as with Groovy or even as with </a:t>
            </a:r>
            <a:r>
              <a:rPr lang="en-CA" sz="800" dirty="0" err="1" smtClean="0"/>
              <a:t>JRuby</a:t>
            </a:r>
            <a:r>
              <a:rPr lang="en-CA" sz="800" dirty="0" smtClean="0"/>
              <a:t> or </a:t>
            </a:r>
            <a:r>
              <a:rPr lang="en-CA" sz="800" dirty="0" err="1" smtClean="0"/>
              <a:t>Jython</a:t>
            </a:r>
            <a:r>
              <a:rPr lang="en-CA" sz="800" dirty="0" smtClean="0"/>
              <a:t>. This will change with </a:t>
            </a:r>
            <a:r>
              <a:rPr lang="en-CA" sz="800" dirty="0" err="1" smtClean="0"/>
              <a:t>Nashorn</a:t>
            </a:r>
            <a:r>
              <a:rPr lang="en-CA" sz="800" dirty="0" smtClean="0"/>
              <a:t> in Java 8.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70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dirty="0" smtClean="0"/>
              <a:t>Some new languages use </a:t>
            </a:r>
            <a:r>
              <a:rPr lang="en-CA" sz="700" dirty="0" err="1" smtClean="0"/>
              <a:t>Javascript</a:t>
            </a:r>
            <a:r>
              <a:rPr lang="en-CA" sz="700" dirty="0" smtClean="0"/>
              <a:t> as their target compilation language: </a:t>
            </a:r>
            <a:r>
              <a:rPr lang="en-CA" sz="700" dirty="0" err="1" smtClean="0"/>
              <a:t>CoffeeScript</a:t>
            </a:r>
            <a:r>
              <a:rPr lang="en-CA" sz="700" dirty="0" smtClean="0"/>
              <a:t>. </a:t>
            </a:r>
            <a:r>
              <a:rPr lang="en-CA" sz="700" dirty="0" err="1" smtClean="0"/>
              <a:t>TypeScript</a:t>
            </a:r>
            <a:r>
              <a:rPr lang="en-CA" sz="700" dirty="0" smtClean="0"/>
              <a:t>, </a:t>
            </a:r>
            <a:r>
              <a:rPr lang="en-CA" sz="700" dirty="0" err="1" smtClean="0"/>
              <a:t>ClojureScript</a:t>
            </a:r>
            <a:r>
              <a:rPr lang="en-CA" sz="700" dirty="0" smtClean="0"/>
              <a:t>, Dart</a:t>
            </a:r>
          </a:p>
          <a:p>
            <a:endParaRPr lang="es-ES_tradnl" baseline="0" dirty="0" smtClean="0"/>
          </a:p>
          <a:p>
            <a:r>
              <a:rPr lang="es-ES_tradnl" baseline="0" dirty="0" err="1" smtClean="0"/>
              <a:t>Perceived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limitations</a:t>
            </a:r>
            <a:r>
              <a:rPr lang="es-ES_tradnl" baseline="0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Lack of support</a:t>
            </a:r>
            <a:r>
              <a:rPr lang="en-CA" sz="700" baseline="0" dirty="0" smtClean="0"/>
              <a:t> for modules – can be emulated with closures</a:t>
            </a:r>
            <a:endParaRPr lang="en-CA" sz="7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Limited built-in language capabilities, though they can be augmented by many open-source libraries (</a:t>
            </a:r>
            <a:r>
              <a:rPr lang="en-CA" sz="700" dirty="0" err="1" smtClean="0"/>
              <a:t>jQuery</a:t>
            </a:r>
            <a:r>
              <a:rPr lang="en-CA" sz="700" dirty="0" smtClean="0"/>
              <a:t>, Dojo, etc.)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Easy to write poorly structured, unreadable code in the absence of strictly enforced coding standards</a:t>
            </a:r>
            <a:endParaRPr lang="en-US" sz="7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700" dirty="0" smtClean="0"/>
              <a:t>Lacks widely-adopted documentation frameworks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700" dirty="0" smtClean="0"/>
              <a:t>Testing and debugging are more challenging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No multi-threading or concurrency support, requires </a:t>
            </a:r>
            <a:r>
              <a:rPr lang="en-US" sz="700" dirty="0" smtClean="0"/>
              <a:t>less natural </a:t>
            </a:r>
            <a:r>
              <a:rPr lang="en-CA" sz="700" dirty="0" smtClean="0"/>
              <a:t>coding with cooperating </a:t>
            </a:r>
            <a:r>
              <a:rPr lang="en-CA" sz="700" dirty="0" err="1" smtClean="0"/>
              <a:t>callbacks</a:t>
            </a:r>
            <a:r>
              <a:rPr lang="en-CA" sz="700" dirty="0" smtClean="0"/>
              <a:t> within a single event loop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Comparatively limited availability of tooling across the development lifecycle</a:t>
            </a:r>
          </a:p>
          <a:p>
            <a:pPr marL="171450" indent="-171450">
              <a:buFont typeface="Arial" pitchFamily="34" charset="0"/>
              <a:buChar char="•"/>
            </a:pPr>
            <a:endParaRPr lang="en-CA" sz="700" dirty="0" smtClean="0"/>
          </a:p>
          <a:p>
            <a:pPr marL="0" indent="0">
              <a:buFont typeface="Arial" pitchFamily="34" charset="0"/>
              <a:buNone/>
            </a:pPr>
            <a:r>
              <a:rPr lang="en-CA" sz="700" dirty="0" smtClean="0"/>
              <a:t>Node.js</a:t>
            </a:r>
            <a:r>
              <a:rPr lang="en-CA" sz="700" baseline="0" dirty="0" smtClean="0"/>
              <a:t> is driving a lot of the adoption of </a:t>
            </a:r>
            <a:r>
              <a:rPr lang="en-CA" sz="700" baseline="0" dirty="0" err="1" smtClean="0"/>
              <a:t>Javascript</a:t>
            </a:r>
            <a:r>
              <a:rPr lang="en-CA" sz="700" baseline="0" dirty="0" smtClean="0"/>
              <a:t>, due to its lightweight and asynchronous nature.</a:t>
            </a:r>
            <a:r>
              <a:rPr lang="en-US" sz="1200" baseline="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ES_tradnl" sz="1200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sz="1100" dirty="0" smtClean="0"/>
              <a:t>Vendor support from </a:t>
            </a:r>
            <a:r>
              <a:rPr lang="en-CA" sz="1100" dirty="0" err="1" smtClean="0"/>
              <a:t>Joyent</a:t>
            </a:r>
            <a:r>
              <a:rPr lang="en-CA" sz="1100" dirty="0" smtClean="0"/>
              <a:t> for server-side JavaScript (Node.js)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2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 smtClean="0"/>
              <a:t>Easier to learn than Ruby or Python for Java developers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Groovy/Grails ecosystem not as vibrant as that of Ruby/Rails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59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Grails web framework</a:t>
            </a:r>
          </a:p>
          <a:p>
            <a:pPr lvl="0"/>
            <a:r>
              <a:rPr lang="en-US" dirty="0" smtClean="0"/>
              <a:t>Inspired by Ruby-on-Rails, implements the convention-over-configuration philosophy with Groovy</a:t>
            </a:r>
          </a:p>
          <a:p>
            <a:pPr lvl="0"/>
            <a:r>
              <a:rPr lang="en-US" dirty="0" smtClean="0"/>
              <a:t>Supports more flexible domain object modeling than Rails</a:t>
            </a:r>
          </a:p>
          <a:p>
            <a:pPr lvl="0"/>
            <a:r>
              <a:rPr lang="en-US" dirty="0" smtClean="0"/>
              <a:t>Targets developers and organizations familiar with Java web development, leverages Spring and Hibernate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9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Syntax and type inference enable code conciseness and readability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5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02A6-44A8-594C-8023-D31DDC0C27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5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47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Promotes “convention over configuration”, XML-free experience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based on the servlet API environment – does not require an application server or JEE stack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00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26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Promotes even greater code conciseness than the other major dynamic languages, without sacrificing readability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Vibrant community, though the language’s creator is a dominant voice (not unlike Python)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Powerful hygienic macro facility which enables powerful yet simple </a:t>
            </a:r>
            <a:r>
              <a:rPr lang="en-US" dirty="0" err="1" smtClean="0"/>
              <a:t>metaprogramming</a:t>
            </a:r>
            <a:r>
              <a:rPr lang="en-US" dirty="0" smtClean="0"/>
              <a:t>, including great support for internal domain-specific languages (DSLs)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Modularity: leverages Java packages, augmented by the namespace concept</a:t>
            </a:r>
            <a:r>
              <a:rPr lang="en-US" baseline="0" dirty="0"/>
              <a:t> </a:t>
            </a:r>
            <a:r>
              <a:rPr lang="en-US" baseline="0" dirty="0" smtClean="0"/>
              <a:t>– full integration with Java code and libraries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Lightweight web development libraries enable even more streamlined and agile web development than that provided by Rails, Grails, or Play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There are several lightweight web libraries for </a:t>
            </a:r>
            <a:r>
              <a:rPr lang="en-US" dirty="0" err="1" smtClean="0"/>
              <a:t>Clojure</a:t>
            </a:r>
            <a:r>
              <a:rPr lang="en-US" dirty="0" smtClean="0"/>
              <a:t> as well as a few end-to-end web frameworks.  Ring, </a:t>
            </a:r>
            <a:r>
              <a:rPr lang="en-US" dirty="0" err="1" smtClean="0"/>
              <a:t>Compojure</a:t>
            </a:r>
            <a:r>
              <a:rPr lang="en-US" dirty="0" smtClean="0"/>
              <a:t>, and </a:t>
            </a:r>
            <a:r>
              <a:rPr lang="en-US" dirty="0" err="1" smtClean="0"/>
              <a:t>Enlive</a:t>
            </a:r>
            <a:r>
              <a:rPr lang="en-US" dirty="0" smtClean="0"/>
              <a:t> are a popular library combination for web development.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84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90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8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Key:</a:t>
            </a:r>
            <a:r>
              <a:rPr lang="en-US" baseline="0" dirty="0" smtClean="0"/>
              <a:t> High productivity and agility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Alternative to traditional approach:  JEE slowly crushed under its own weight gain in past 15 years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aseline="0" dirty="0" smtClean="0"/>
              <a:t>Strong support for Agile methodology:  Support for code-test workflow naturally.  Code conciseness and easy to deploy makes 2-week sprint possible.  REPL console is an easy way for developers to test their thoughts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aseline="0" dirty="0" smtClean="0"/>
              <a:t>Increasing interests at browser centric and asynchronous web technologies bring in more focus on dynamic language</a:t>
            </a:r>
            <a:endParaRPr lang="en-US" dirty="0" smtClean="0"/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dirty="0" smtClean="0"/>
              <a:t>Recognitions</a:t>
            </a:r>
            <a:r>
              <a:rPr lang="en-US" baseline="0" dirty="0" smtClean="0"/>
              <a:t> from industry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Growing support from industry thought leaderships:  Garter recommend dynamic language for new web development.  TIOBE survey shows Dynamic Languages are getting popular recently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Our clients is asking for our support.  Start up strategy influence to traditional enterprise application development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Our competitors are ahead of us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Developers are enjoying dynamic languages coding.  Fun to work with and easy to show their product to others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baseline="0" dirty="0" smtClean="0"/>
              <a:t>Not cure for all but have positive impact in the right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87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ts val="3000"/>
              </a:spcBef>
              <a:spcAft>
                <a:spcPct val="40000"/>
              </a:spcAft>
              <a:buClr>
                <a:srgbClr val="FFFFFF"/>
              </a:buClr>
            </a:pPr>
            <a:r>
              <a:rPr lang="en-US" sz="1400" b="1" kern="0" dirty="0">
                <a:solidFill>
                  <a:srgbClr val="292929"/>
                </a:solidFill>
                <a:latin typeface="Arial"/>
              </a:rPr>
              <a:t>Dynamic languages have an established market position and are gaining in popularity and adoption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Ruby, Python, JavaScript, and PHP are consistently ranked among the top 10 most popular languages by industry surveys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 err="1" smtClean="0">
                <a:solidFill>
                  <a:srgbClr val="000000"/>
                </a:solidFill>
                <a:latin typeface="Arial"/>
              </a:rPr>
              <a:t>RedMonk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Programming Language Rankings – ranks language popularity with developers based on activity on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GitHub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StackOverflow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>
                <a:solidFill>
                  <a:srgbClr val="000000"/>
                </a:solidFill>
                <a:latin typeface="Arial"/>
              </a:rPr>
              <a:t>TIOBE Programming Community Index – ranks language popularity based on search results from search engines Google, Bing, Yahoo!, Wikipedia, Amazon, YouTube, and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Baidu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kern="0" dirty="0" smtClean="0">
              <a:solidFill>
                <a:srgbClr val="000000"/>
              </a:solidFill>
              <a:latin typeface="Arial"/>
            </a:endParaRP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Gartner reports endorse the adoption of dynamic languages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err="1" smtClean="0">
                <a:solidFill>
                  <a:srgbClr val="000000"/>
                </a:solidFill>
                <a:latin typeface="Arial"/>
              </a:rPr>
              <a:t>ThoughtWorks’s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influential Tech Radar moved Scala and </a:t>
            </a:r>
            <a:r>
              <a:rPr lang="en-US" kern="0" dirty="0" err="1" smtClean="0">
                <a:solidFill>
                  <a:srgbClr val="000000"/>
                </a:solidFill>
                <a:latin typeface="Arial"/>
              </a:rPr>
              <a:t>Clojure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from “Trial” to “Adopt” in Oct 2012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Industry thought leaders are supporting dynamic languages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Martin 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Fowler, famous for groundbreaking work in many areas of software engineering, including patterns, refactoring, and continuous integration, has stated that “</a:t>
            </a:r>
            <a:r>
              <a:rPr lang="en-US" sz="1100" i="1" kern="0" dirty="0">
                <a:solidFill>
                  <a:srgbClr val="000000"/>
                </a:solidFill>
                <a:latin typeface="Arial"/>
              </a:rPr>
              <a:t>Ruby is a viable platform that should be seriously considered for many forms of applications - in particular web applications using Ruby on Rails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”.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>
                <a:solidFill>
                  <a:srgbClr val="000000"/>
                </a:solidFill>
                <a:latin typeface="Arial"/>
              </a:rPr>
              <a:t>Spring framework creator Rob Johnson has joined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Typesafe’s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board, bringing additional credibility to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Scala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and Play.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3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01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ts val="3000"/>
              </a:spcBef>
              <a:spcAft>
                <a:spcPct val="40000"/>
              </a:spcAft>
              <a:buClr>
                <a:srgbClr val="FFFFFF"/>
              </a:buClr>
            </a:pPr>
            <a:r>
              <a:rPr lang="en-US" sz="1700" b="1" kern="0" dirty="0">
                <a:solidFill>
                  <a:srgbClr val="292929"/>
                </a:solidFill>
                <a:latin typeface="Arial"/>
              </a:rPr>
              <a:t>Many kinds of business applications align with the previously-listed use cases and are well-suited for development with dynamic languages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Marketing websites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Websites that provide product catalogs, user registration, search, social networking, content targeting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Sports websites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Shopping websites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Integrating with external payment services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Collaborative websites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Application pilots to test-market new services offered to customers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The pilot can very well become the final application </a:t>
            </a:r>
            <a:r>
              <a:rPr lang="en-US" sz="13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</a:t>
            </a:r>
            <a:endParaRPr lang="en-US" sz="1300" kern="0" dirty="0">
              <a:solidFill>
                <a:srgbClr val="000000"/>
              </a:solidFill>
              <a:latin typeface="Arial"/>
            </a:endParaRP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Corporate intranet applications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Situational apps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“Good enough" software created for a narrow group of users with a unique set of needs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Web frontend for back-end services -- consumer of web services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E.g., applications that provide improved user experience around legacy services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 err="1">
                <a:solidFill>
                  <a:srgbClr val="000000"/>
                </a:solidFill>
                <a:latin typeface="Arial"/>
              </a:rPr>
              <a:t>RESTful</a:t>
            </a:r>
            <a:r>
              <a:rPr lang="en-US" sz="1500" kern="0" dirty="0">
                <a:solidFill>
                  <a:srgbClr val="000000"/>
                </a:solidFill>
                <a:latin typeface="Arial"/>
              </a:rPr>
              <a:t> service APIs -- provider of web services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E.g., supporting rich client social and mobile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1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Key characteristics: dynamic typing, interpreted,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code conciseness and REPL interactive console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Dynamic language with long history: Lisp and Python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focus: Generic Language like Groovy, Ruby, Python, </a:t>
            </a:r>
            <a:r>
              <a:rPr lang="en-US" sz="1600" kern="0" baseline="0" dirty="0" err="1" smtClean="0">
                <a:solidFill>
                  <a:srgbClr val="000000"/>
                </a:solidFill>
                <a:latin typeface="Arial"/>
              </a:rPr>
              <a:t>Clojure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and JavaScript + PHP for web application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 also including strong type functional languages and framework like Scala and Play </a:t>
            </a:r>
            <a:endParaRPr lang="en-US" sz="14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20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70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3D54D-DEB2-44DD-8C29-97A45BDAAA3D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80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762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566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50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679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75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070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277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348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20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4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Non</a:t>
            </a:r>
            <a:r>
              <a:rPr lang="en-US" baseline="0" dirty="0" smtClean="0"/>
              <a:t> JVM stack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Ruby: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since</a:t>
            </a:r>
            <a:r>
              <a:rPr lang="en-US" baseline="0" dirty="0" smtClean="0"/>
              <a:t> 1995, OO with advanced meta-programming feature.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datarich</a:t>
            </a:r>
            <a:r>
              <a:rPr lang="en-US" baseline="0" dirty="0" smtClean="0"/>
              <a:t> set of Gems</a:t>
            </a:r>
            <a:r>
              <a:rPr lang="en-US" dirty="0" smtClean="0"/>
              <a:t> and</a:t>
            </a:r>
            <a:r>
              <a:rPr lang="en-US" baseline="0" dirty="0" smtClean="0"/>
              <a:t> Rails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Groovy and Grails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Python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JVM stack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Scala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Play</a:t>
            </a:r>
            <a:r>
              <a:rPr lang="en-US" baseline="0" dirty="0" smtClean="0"/>
              <a:t>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Clojure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Jruby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Jpython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JavaScripts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Client side,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, backbone.js (MVC 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Server side, node.js to provide non-block IO web server.  Web framework: express, </a:t>
            </a:r>
            <a:r>
              <a:rPr lang="en-US" baseline="0" dirty="0" err="1" smtClean="0"/>
              <a:t>FlatIron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Modularity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via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gems</a:t>
            </a:r>
            <a:r>
              <a:rPr lang="en-US" baseline="0" dirty="0" smtClean="0"/>
              <a:t> – http://rubygems.org</a:t>
            </a:r>
            <a:endParaRPr lang="es-ES_trad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Overview</a:t>
            </a:r>
          </a:p>
          <a:p>
            <a:pPr lvl="2"/>
            <a:r>
              <a:rPr lang="en-US" dirty="0" smtClean="0"/>
              <a:t>Mature language released in 1996</a:t>
            </a:r>
          </a:p>
          <a:p>
            <a:pPr lvl="2"/>
            <a:r>
              <a:rPr lang="en-US" dirty="0" smtClean="0"/>
              <a:t>Object-oriented, with advanced meta-programming features</a:t>
            </a:r>
          </a:p>
          <a:p>
            <a:pPr lvl="2"/>
            <a:r>
              <a:rPr lang="en-US" dirty="0" smtClean="0"/>
              <a:t>Powerful built-in collections</a:t>
            </a:r>
          </a:p>
          <a:p>
            <a:pPr lvl="2"/>
            <a:r>
              <a:rPr lang="en-US" dirty="0" smtClean="0"/>
              <a:t>Functional programming support includes closures, nested blocks, comprehensions</a:t>
            </a:r>
          </a:p>
          <a:p>
            <a:pPr lvl="2"/>
            <a:r>
              <a:rPr lang="en-US" dirty="0" smtClean="0"/>
              <a:t>Modularity supported by modules, gems</a:t>
            </a:r>
          </a:p>
          <a:p>
            <a:pPr lvl="2"/>
            <a:r>
              <a:rPr lang="en-US" dirty="0" smtClean="0"/>
              <a:t>Extensive library covering almost any conceivable software capability</a:t>
            </a:r>
          </a:p>
          <a:p>
            <a:pPr lvl="3"/>
            <a:r>
              <a:rPr lang="en-US" dirty="0" smtClean="0"/>
              <a:t>Ruby gems framework and repositories</a:t>
            </a:r>
          </a:p>
          <a:p>
            <a:pPr lvl="2"/>
            <a:r>
              <a:rPr lang="en-US" dirty="0" smtClean="0"/>
              <a:t>Strong documentation frameworks</a:t>
            </a:r>
          </a:p>
          <a:p>
            <a:pPr lvl="2"/>
            <a:r>
              <a:rPr lang="en-US" dirty="0" smtClean="0"/>
              <a:t>Powerful testing frameworks</a:t>
            </a:r>
          </a:p>
          <a:p>
            <a:pPr lvl="2"/>
            <a:r>
              <a:rPr lang="en-US" dirty="0" smtClean="0"/>
              <a:t>Syntax enables great support for internal DSLs</a:t>
            </a:r>
          </a:p>
          <a:p>
            <a:pPr lvl="2"/>
            <a:r>
              <a:rPr lang="en-US" dirty="0" smtClean="0"/>
              <a:t>Lots of good books and training available</a:t>
            </a:r>
          </a:p>
          <a:p>
            <a:pPr lvl="2"/>
            <a:r>
              <a:rPr lang="en-US" dirty="0" smtClean="0"/>
              <a:t>Short learning curve for Java developers</a:t>
            </a:r>
          </a:p>
          <a:p>
            <a:pPr lvl="2"/>
            <a:r>
              <a:rPr lang="en-US" dirty="0" err="1" smtClean="0"/>
              <a:t>JRuby</a:t>
            </a:r>
            <a:r>
              <a:rPr lang="en-US" dirty="0" smtClean="0"/>
              <a:t> is a fully-compliant Ruby implementation that runs on the JVM</a:t>
            </a:r>
          </a:p>
          <a:p>
            <a:pPr lvl="2"/>
            <a:r>
              <a:rPr lang="en-US" dirty="0" smtClean="0"/>
              <a:t>Major web frameworks written in Ruby are Rails (see slide below) and Sinatra</a:t>
            </a:r>
          </a:p>
          <a:p>
            <a:pPr lvl="1"/>
            <a:r>
              <a:rPr lang="en-US" dirty="0" smtClean="0"/>
              <a:t>Usage</a:t>
            </a:r>
          </a:p>
          <a:p>
            <a:pPr lvl="2"/>
            <a:r>
              <a:rPr lang="en-US" dirty="0" smtClean="0"/>
              <a:t>Chef and Puppet, frameworks for infrastructure deployment automation written in Ruby, are used by hundreds of companies</a:t>
            </a:r>
          </a:p>
          <a:p>
            <a:pPr lvl="2"/>
            <a:r>
              <a:rPr lang="en-US" dirty="0" smtClean="0"/>
              <a:t>Cucumber, a Ruby-based behavior-driven-design (BDD) framework, is popular for functional testing of applications written in other languages</a:t>
            </a:r>
          </a:p>
          <a:p>
            <a:pPr lvl="2"/>
            <a:r>
              <a:rPr lang="en-US" dirty="0" smtClean="0"/>
              <a:t>See also Rails below.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4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AT&amp;T: http://www.slideshare.net/randquistcp/att-interactive-the-many-facets-of-ruby-presentation</a:t>
            </a:r>
            <a:endParaRPr lang="es-ES_trad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ESPN: http://www.gunnertech.com/2011/06/espn-ruby-on-rails-case-study/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Innovation_Final_10_2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5088467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701703" y="1790952"/>
            <a:ext cx="3074395" cy="2060440"/>
            <a:chOff x="5701703" y="682760"/>
            <a:chExt cx="3074395" cy="2060440"/>
          </a:xfrm>
        </p:grpSpPr>
        <p:sp>
          <p:nvSpPr>
            <p:cNvPr id="6" name="Freeform 5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DD4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cxnSp>
        <p:nvCxnSpPr>
          <p:cNvPr id="4" name="Straight Connector 3"/>
          <p:cNvCxnSpPr/>
          <p:nvPr userDrawn="1"/>
        </p:nvCxnSpPr>
        <p:spPr>
          <a:xfrm>
            <a:off x="457200" y="1160209"/>
            <a:ext cx="8686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459320" y="378106"/>
            <a:ext cx="2183719" cy="635721"/>
            <a:chOff x="448031" y="5788818"/>
            <a:chExt cx="2183719" cy="63572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DD4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868418"/>
            <a:ext cx="2520922" cy="17646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86080" y="1170369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chemeClr val="bg1"/>
                </a:solidFill>
                <a:latin typeface="Agfa Rotis Sans Serif" pitchFamily="2" charset="0"/>
                <a:ea typeface="+mn-ea"/>
                <a:cs typeface="+mn-cs"/>
              </a:rPr>
              <a:t>Architecture. The Accenture Way</a:t>
            </a:r>
            <a:endParaRPr lang="en-AU" sz="1800" kern="1200" dirty="0" smtClean="0">
              <a:solidFill>
                <a:schemeClr val="bg1"/>
              </a:solidFill>
              <a:latin typeface="Agfa Rotis Sans Serif" pitchFamily="2" charset="0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15" name="Text Box 44"/>
          <p:cNvSpPr txBox="1">
            <a:spLocks noChangeArrowheads="1"/>
          </p:cNvSpPr>
          <p:nvPr userDrawn="1"/>
        </p:nvSpPr>
        <p:spPr bwMode="auto">
          <a:xfrm>
            <a:off x="3370206" y="6584950"/>
            <a:ext cx="57606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00000"/>
              </a:lnSpc>
              <a:buFontTx/>
              <a:buNone/>
              <a:defRPr/>
            </a:pPr>
            <a:r>
              <a:rPr lang="en-US" sz="900" b="0" dirty="0">
                <a:solidFill>
                  <a:schemeClr val="bg1"/>
                </a:solidFill>
              </a:rPr>
              <a:t>© </a:t>
            </a:r>
            <a:r>
              <a:rPr lang="en-US" sz="900" b="0" dirty="0" smtClean="0">
                <a:solidFill>
                  <a:schemeClr val="bg1"/>
                </a:solidFill>
              </a:rPr>
              <a:t>2006-2013 </a:t>
            </a:r>
            <a:r>
              <a:rPr lang="en-US" sz="900" b="0" dirty="0">
                <a:solidFill>
                  <a:schemeClr val="bg1"/>
                </a:solidFill>
              </a:rPr>
              <a:t>Accenture.  All Rights Reserved</a:t>
            </a:r>
            <a:r>
              <a:rPr lang="en-US" sz="900" b="0" dirty="0" smtClean="0">
                <a:solidFill>
                  <a:schemeClr val="bg1"/>
                </a:solidFill>
              </a:rPr>
              <a:t>.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440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rgbClr val="003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8"/>
            <a:ext cx="8228013" cy="6096055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0" y="1381124"/>
            <a:ext cx="8345155" cy="518181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457200" indent="-403225">
              <a:spcBef>
                <a:spcPts val="115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1800"/>
            </a:lvl2pPr>
            <a:lvl3pPr marL="914400" indent="-457200">
              <a:buFont typeface="Arial" pitchFamily="34" charset="0"/>
              <a:buChar char="–"/>
              <a:defRPr sz="1600"/>
            </a:lvl3pPr>
            <a:lvl4pPr marL="1492250" indent="-346075">
              <a:buFont typeface="Arial" pitchFamily="34" charset="0"/>
              <a:buChar char="•"/>
              <a:defRPr sz="1400"/>
            </a:lvl4pPr>
            <a:lvl5pPr marL="1946275" indent="-344488">
              <a:buFont typeface="Arial" pitchFamily="34" charset="0"/>
              <a:buChar char="–"/>
              <a:tabLst/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341320" cy="78555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aragraph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0" y="1381124"/>
            <a:ext cx="8345155" cy="518181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457200" indent="-403225">
              <a:spcBef>
                <a:spcPts val="115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</a:defRPr>
            </a:lvl2pPr>
            <a:lvl3pPr marL="914400" indent="-457200">
              <a:buFont typeface="Arial" pitchFamily="34" charset="0"/>
              <a:buChar char="–"/>
              <a:defRPr sz="1600">
                <a:solidFill>
                  <a:schemeClr val="tx1"/>
                </a:solidFill>
              </a:defRPr>
            </a:lvl3pPr>
            <a:lvl4pPr marL="1492250" indent="-346075"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946275" indent="-344488">
              <a:buFont typeface="Arial" pitchFamily="34" charset="0"/>
              <a:buChar char="–"/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341320" cy="78555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846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Accenture 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9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Excel_Worksheet1.xlsx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Excel_Worksheet2.xls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gif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jpe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gif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8788" y="5088467"/>
            <a:ext cx="7075868" cy="15048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Dynamic Languages to Achieve Higher Development Productivity and </a:t>
            </a:r>
            <a:r>
              <a:rPr lang="en-US" dirty="0" smtClean="0"/>
              <a:t>Agility</a:t>
            </a:r>
          </a:p>
          <a:p>
            <a:r>
              <a:rPr lang="es-ES_tradnl" dirty="0" smtClean="0"/>
              <a:t>Oscar Renalias, </a:t>
            </a:r>
            <a:r>
              <a:rPr lang="es-ES_tradnl" dirty="0" err="1" smtClean="0"/>
              <a:t>OpenSlava</a:t>
            </a:r>
            <a:r>
              <a:rPr lang="es-ES_tradnl" dirty="0" smtClean="0"/>
              <a:t> </a:t>
            </a:r>
            <a:r>
              <a:rPr lang="es-ES_tradnl" dirty="0" smtClean="0"/>
              <a:t>2013</a:t>
            </a: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10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 smtClean="0"/>
              <a:t>Projects</a:t>
            </a:r>
            <a:r>
              <a:rPr lang="es-ES_tradnl" dirty="0" smtClean="0"/>
              <a:t> and </a:t>
            </a:r>
            <a:r>
              <a:rPr lang="es-ES_tradnl" dirty="0" err="1" smtClean="0"/>
              <a:t>companies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Rails</a:t>
            </a:r>
            <a:endParaRPr lang="en-US" dirty="0" smtClean="0"/>
          </a:p>
          <a:p>
            <a:pPr lvl="1"/>
            <a:r>
              <a:rPr lang="en-US" dirty="0" smtClean="0"/>
              <a:t>GOV.UK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Hulu</a:t>
            </a:r>
          </a:p>
          <a:p>
            <a:pPr lvl="1"/>
            <a:r>
              <a:rPr lang="en-US" dirty="0" smtClean="0"/>
              <a:t>Yellow Pages</a:t>
            </a:r>
          </a:p>
          <a:p>
            <a:pPr lvl="1"/>
            <a:r>
              <a:rPr lang="en-US" dirty="0" err="1" smtClean="0"/>
              <a:t>Groupon</a:t>
            </a:r>
            <a:endParaRPr lang="en-US" dirty="0" smtClean="0"/>
          </a:p>
          <a:p>
            <a:pPr lvl="1"/>
            <a:r>
              <a:rPr lang="en-US" dirty="0" smtClean="0"/>
              <a:t>37 </a:t>
            </a:r>
            <a:r>
              <a:rPr lang="en-US" dirty="0" err="1" smtClean="0"/>
              <a:t>Signalls</a:t>
            </a:r>
            <a:endParaRPr lang="en-US" dirty="0" smtClean="0"/>
          </a:p>
          <a:p>
            <a:pPr lvl="1"/>
            <a:r>
              <a:rPr lang="en-US" dirty="0" smtClean="0"/>
              <a:t>AT&amp;T</a:t>
            </a:r>
          </a:p>
          <a:p>
            <a:pPr lvl="1"/>
            <a:r>
              <a:rPr lang="en-US" dirty="0" smtClean="0"/>
              <a:t>ESPN</a:t>
            </a:r>
          </a:p>
          <a:p>
            <a:pPr lvl="1"/>
            <a:r>
              <a:rPr lang="en-US" dirty="0" smtClean="0"/>
              <a:t>And many more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584" y="311170"/>
            <a:ext cx="507947" cy="64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02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n-CA" dirty="0" smtClean="0"/>
              <a:t>Probably the most widely-used web development language</a:t>
            </a:r>
          </a:p>
          <a:p>
            <a:pPr lvl="1"/>
            <a:r>
              <a:rPr lang="en-CA" dirty="0" smtClean="0"/>
              <a:t>Strongly oriented to web applications</a:t>
            </a:r>
            <a:endParaRPr lang="en-CA" dirty="0" smtClean="0"/>
          </a:p>
          <a:p>
            <a:pPr lvl="1"/>
            <a:r>
              <a:rPr lang="en-US" dirty="0" smtClean="0"/>
              <a:t>Ubiquitous ISP </a:t>
            </a:r>
            <a:r>
              <a:rPr lang="en-US" dirty="0" smtClean="0"/>
              <a:t>support</a:t>
            </a:r>
            <a:endParaRPr lang="en-US" dirty="0" smtClean="0"/>
          </a:p>
          <a:p>
            <a:pPr lvl="1"/>
            <a:r>
              <a:rPr lang="en-US" dirty="0" smtClean="0"/>
              <a:t>Vast library of components</a:t>
            </a:r>
            <a:endParaRPr lang="en-US" dirty="0" smtClean="0"/>
          </a:p>
          <a:p>
            <a:pPr lvl="1"/>
            <a:r>
              <a:rPr lang="en-US" dirty="0" smtClean="0"/>
              <a:t>Easy to learn</a:t>
            </a:r>
          </a:p>
          <a:p>
            <a:pPr lvl="1"/>
            <a:r>
              <a:rPr lang="en-US" dirty="0" smtClean="0"/>
              <a:t>Very powerful, but not </a:t>
            </a:r>
            <a:r>
              <a:rPr lang="en-US" dirty="0" smtClean="0"/>
              <a:t>as clean as the other major dynamic languages</a:t>
            </a:r>
          </a:p>
          <a:p>
            <a:pPr lvl="1"/>
            <a:r>
              <a:rPr lang="es-ES_tradnl" dirty="0" err="1" smtClean="0"/>
              <a:t>Commercially</a:t>
            </a:r>
            <a:r>
              <a:rPr lang="es-ES_tradnl" dirty="0" smtClean="0"/>
              <a:t> </a:t>
            </a:r>
            <a:r>
              <a:rPr lang="es-ES_tradnl" dirty="0" err="1" smtClean="0"/>
              <a:t>supported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Zend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2050" name="Picture 2" descr="C:\Users\duston.r.mounts\Documents\Accenture\1. Projects\1 - Current Projects\Architecture Innovation\Application Development\Heroku\Webinar\Need To Know\LanguageLogos\LanguageLogos\ph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16632"/>
            <a:ext cx="918882" cy="5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46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 smtClean="0"/>
              <a:t>Projects</a:t>
            </a:r>
            <a:r>
              <a:rPr lang="es-ES_tradnl" dirty="0" smtClean="0"/>
              <a:t> and </a:t>
            </a:r>
            <a:r>
              <a:rPr lang="es-ES_tradnl" dirty="0" err="1" smtClean="0"/>
              <a:t>companies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PHP</a:t>
            </a:r>
            <a:endParaRPr lang="es-ES_tradnl" dirty="0" smtClean="0"/>
          </a:p>
          <a:p>
            <a:pPr lvl="1"/>
            <a:r>
              <a:rPr lang="es-ES_tradnl" dirty="0" err="1" smtClean="0"/>
              <a:t>Drupal</a:t>
            </a:r>
            <a:endParaRPr lang="es-ES_tradnl" dirty="0" smtClean="0"/>
          </a:p>
          <a:p>
            <a:pPr lvl="1"/>
            <a:r>
              <a:rPr lang="es-ES_tradnl" dirty="0" err="1" smtClean="0"/>
              <a:t>Wordpress</a:t>
            </a:r>
            <a:endParaRPr lang="en-US" dirty="0" smtClean="0"/>
          </a:p>
          <a:p>
            <a:pPr lvl="1"/>
            <a:r>
              <a:rPr lang="en-US" dirty="0" smtClean="0"/>
              <a:t>Flickr</a:t>
            </a:r>
          </a:p>
          <a:p>
            <a:pPr lvl="1"/>
            <a:r>
              <a:rPr lang="en-US" dirty="0" smtClean="0"/>
              <a:t>Friendster</a:t>
            </a:r>
          </a:p>
          <a:p>
            <a:pPr lvl="1"/>
            <a:r>
              <a:rPr lang="en-US" dirty="0" smtClean="0"/>
              <a:t>Yahoo</a:t>
            </a:r>
          </a:p>
          <a:p>
            <a:pPr lvl="1"/>
            <a:r>
              <a:rPr lang="en-US" dirty="0" err="1" smtClean="0"/>
              <a:t>FaceBook</a:t>
            </a:r>
            <a:endParaRPr lang="en-US" dirty="0" smtClean="0"/>
          </a:p>
          <a:p>
            <a:pPr lvl="1"/>
            <a:r>
              <a:rPr lang="en-US" dirty="0" smtClean="0"/>
              <a:t>Wikipedia</a:t>
            </a:r>
          </a:p>
          <a:p>
            <a:pPr lvl="1"/>
            <a:r>
              <a:rPr lang="en-US" dirty="0" smtClean="0"/>
              <a:t>Digg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2050" name="Picture 2" descr="C:\Users\duston.r.mounts\Documents\Accenture\1. Projects\1 - Current Projects\Architecture Innovation\Application Development\Heroku\Webinar\Need To Know\LanguageLogos\LanguageLogos\ph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16632"/>
            <a:ext cx="918882" cy="5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06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n-CA" dirty="0" smtClean="0"/>
              <a:t>Clean, well-designed language that enforces readable code</a:t>
            </a:r>
            <a:endParaRPr lang="en-CA" dirty="0" smtClean="0"/>
          </a:p>
          <a:p>
            <a:pPr lvl="1"/>
            <a:r>
              <a:rPr lang="en-CA" dirty="0" smtClean="0"/>
              <a:t>Mature language</a:t>
            </a:r>
            <a:endParaRPr lang="en-CA" dirty="0" smtClean="0"/>
          </a:p>
          <a:p>
            <a:pPr lvl="1"/>
            <a:r>
              <a:rPr lang="en-US" dirty="0" smtClean="0"/>
              <a:t>Object-oriented </a:t>
            </a:r>
            <a:r>
              <a:rPr lang="en-US" dirty="0" smtClean="0"/>
              <a:t>with </a:t>
            </a:r>
            <a:r>
              <a:rPr lang="en-US" dirty="0" smtClean="0"/>
              <a:t>functional programming support</a:t>
            </a:r>
            <a:endParaRPr lang="en-US" dirty="0" smtClean="0"/>
          </a:p>
          <a:p>
            <a:pPr lvl="1"/>
            <a:r>
              <a:rPr lang="en-CA" dirty="0" smtClean="0"/>
              <a:t>Extensive </a:t>
            </a:r>
            <a:r>
              <a:rPr lang="en-CA" dirty="0" smtClean="0"/>
              <a:t>library</a:t>
            </a:r>
          </a:p>
          <a:p>
            <a:pPr lvl="1"/>
            <a:r>
              <a:rPr lang="en-CA" dirty="0" smtClean="0"/>
              <a:t>Readable </a:t>
            </a:r>
            <a:r>
              <a:rPr lang="en-CA" dirty="0" smtClean="0"/>
              <a:t>structure promotes maintainable code</a:t>
            </a:r>
            <a:endParaRPr lang="en-US" dirty="0" smtClean="0"/>
          </a:p>
          <a:p>
            <a:pPr lvl="1"/>
            <a:r>
              <a:rPr lang="en-CA" dirty="0" smtClean="0"/>
              <a:t>Easy to integrate with and wrap C/C++ </a:t>
            </a:r>
            <a:r>
              <a:rPr lang="en-CA" dirty="0" smtClean="0"/>
              <a:t>code</a:t>
            </a:r>
            <a:endParaRPr lang="en-CA" dirty="0" smtClean="0"/>
          </a:p>
          <a:p>
            <a:pPr lvl="1"/>
            <a:r>
              <a:rPr lang="en-CA" dirty="0" smtClean="0"/>
              <a:t>No commercial vendor support</a:t>
            </a:r>
          </a:p>
          <a:p>
            <a:pPr lvl="1"/>
            <a:r>
              <a:rPr lang="en-US" dirty="0" err="1" smtClean="0"/>
              <a:t>Jython</a:t>
            </a:r>
            <a:r>
              <a:rPr lang="en-US" dirty="0" smtClean="0"/>
              <a:t> is a fully-compliant Python implementation that runs on the </a:t>
            </a:r>
            <a:r>
              <a:rPr lang="en-US" dirty="0" smtClean="0"/>
              <a:t>JVM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2" name="Picture 4" descr="C:\Users\duston.r.mounts\Documents\Accenture\1. Projects\1 - Current Projects\Architecture Innovation\Application Development\Heroku\Webinar\Need To Know\LanguageLogos\LanguageLogos\python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668" y="116633"/>
            <a:ext cx="192595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/>
              <a:t>Projects</a:t>
            </a:r>
            <a:r>
              <a:rPr lang="es-ES_tradnl" dirty="0"/>
              <a:t> and </a:t>
            </a:r>
            <a:r>
              <a:rPr lang="es-ES_tradnl" dirty="0" err="1"/>
              <a:t>companies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 smtClean="0"/>
              <a:t>PHP</a:t>
            </a:r>
            <a:endParaRPr lang="es-ES_tradnl" dirty="0" smtClean="0"/>
          </a:p>
          <a:p>
            <a:pPr lvl="1"/>
            <a:r>
              <a:rPr lang="es-ES_tradnl" dirty="0" smtClean="0"/>
              <a:t>Django</a:t>
            </a:r>
            <a:endParaRPr lang="en-US" dirty="0" smtClean="0"/>
          </a:p>
          <a:p>
            <a:pPr lvl="1"/>
            <a:r>
              <a:rPr lang="en-US" dirty="0" smtClean="0"/>
              <a:t>Google</a:t>
            </a:r>
            <a:endParaRPr lang="en-US" dirty="0" smtClean="0"/>
          </a:p>
          <a:p>
            <a:pPr lvl="1"/>
            <a:r>
              <a:rPr lang="en-US" dirty="0" smtClean="0"/>
              <a:t>Washington Post.com</a:t>
            </a:r>
          </a:p>
          <a:p>
            <a:pPr lvl="1"/>
            <a:r>
              <a:rPr lang="en-US" dirty="0" smtClean="0"/>
              <a:t>Popular </a:t>
            </a:r>
            <a:r>
              <a:rPr lang="en-US" dirty="0" smtClean="0"/>
              <a:t>for financial modeling and analysis</a:t>
            </a:r>
          </a:p>
          <a:p>
            <a:pPr lvl="1"/>
            <a:r>
              <a:rPr lang="en-US" dirty="0" smtClean="0"/>
              <a:t>Widely used in scientific and Big Data applications</a:t>
            </a:r>
          </a:p>
          <a:p>
            <a:pPr marL="53975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2" name="Picture 4" descr="C:\Users\duston.r.mounts\Documents\Accenture\1. Projects\1 - Current Projects\Architecture Innovation\Application Development\Heroku\Webinar\Need To Know\LanguageLogos\LanguageLogos\python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668" y="116633"/>
            <a:ext cx="192595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92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CA" dirty="0" smtClean="0"/>
              <a:t>Ubiquitous client-side language that has been recently gaining acceptance as a server-side language too</a:t>
            </a:r>
            <a:endParaRPr lang="en-CA" dirty="0" smtClean="0"/>
          </a:p>
          <a:p>
            <a:pPr lvl="1"/>
            <a:r>
              <a:rPr lang="en-CA" dirty="0" smtClean="0"/>
              <a:t>Mature </a:t>
            </a:r>
            <a:r>
              <a:rPr lang="en-CA" dirty="0" smtClean="0"/>
              <a:t>language, </a:t>
            </a:r>
            <a:r>
              <a:rPr lang="es-ES_tradnl" dirty="0" err="1" smtClean="0"/>
              <a:t>created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web browsers in 1995</a:t>
            </a:r>
            <a:endParaRPr lang="en-US" dirty="0" smtClean="0"/>
          </a:p>
          <a:p>
            <a:pPr lvl="1"/>
            <a:r>
              <a:rPr lang="en-CA" dirty="0" smtClean="0"/>
              <a:t>Interest in </a:t>
            </a:r>
            <a:r>
              <a:rPr lang="en-CA" dirty="0" err="1" smtClean="0"/>
              <a:t>Javascript</a:t>
            </a:r>
            <a:r>
              <a:rPr lang="en-CA" dirty="0" smtClean="0"/>
              <a:t> boosted by Ajax and frameworks like jQuery</a:t>
            </a:r>
          </a:p>
          <a:p>
            <a:pPr lvl="1"/>
            <a:r>
              <a:rPr lang="en-US" dirty="0" smtClean="0"/>
              <a:t>Prototype-based object-oriented language with support fo</a:t>
            </a:r>
            <a:r>
              <a:rPr lang="en-US" dirty="0" smtClean="0"/>
              <a:t>r functional programming</a:t>
            </a:r>
            <a:endParaRPr lang="en-US" dirty="0" smtClean="0"/>
          </a:p>
          <a:p>
            <a:pPr lvl="1"/>
            <a:r>
              <a:rPr lang="en-CA" dirty="0" smtClean="0"/>
              <a:t>Easy to learn, a bit quirky in some areas</a:t>
            </a:r>
            <a:endParaRPr lang="en-CA" dirty="0" smtClean="0"/>
          </a:p>
          <a:p>
            <a:pPr lvl="1"/>
            <a:r>
              <a:rPr lang="en-CA" dirty="0" smtClean="0"/>
              <a:t>Node.js </a:t>
            </a:r>
            <a:r>
              <a:rPr lang="en-CA" dirty="0" smtClean="0"/>
              <a:t>has accelerated the adoption of JavaScript for server-side </a:t>
            </a:r>
            <a:r>
              <a:rPr lang="en-CA" dirty="0" smtClean="0"/>
              <a:t>development</a:t>
            </a:r>
            <a:endParaRPr lang="en-CA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574"/>
          <a:stretch/>
        </p:blipFill>
        <p:spPr>
          <a:xfrm>
            <a:off x="8072436" y="141815"/>
            <a:ext cx="1120500" cy="9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8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indent="-403225"/>
            <a:r>
              <a:rPr lang="es-ES_tradnl" dirty="0" err="1"/>
              <a:t>Projects</a:t>
            </a:r>
            <a:r>
              <a:rPr lang="es-ES_tradnl" dirty="0"/>
              <a:t> and </a:t>
            </a:r>
            <a:r>
              <a:rPr lang="es-ES_tradnl" dirty="0" err="1"/>
              <a:t>companies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widespread </a:t>
            </a:r>
            <a:r>
              <a:rPr lang="en-US" dirty="0" smtClean="0"/>
              <a:t>browser-side usage on virtually every conceivable web </a:t>
            </a:r>
            <a:r>
              <a:rPr lang="en-US" dirty="0" smtClean="0"/>
              <a:t>application  </a:t>
            </a:r>
          </a:p>
          <a:p>
            <a:pPr lvl="1"/>
            <a:r>
              <a:rPr lang="en-US" dirty="0" smtClean="0"/>
              <a:t>Dow Jones (Node.js)</a:t>
            </a:r>
          </a:p>
          <a:p>
            <a:pPr lvl="1"/>
            <a:r>
              <a:rPr lang="en-US" dirty="0"/>
              <a:t>eBay (Node.js)</a:t>
            </a:r>
            <a:endParaRPr lang="en-US" dirty="0" smtClean="0"/>
          </a:p>
          <a:p>
            <a:pPr lvl="1"/>
            <a:r>
              <a:rPr lang="en-US" dirty="0"/>
              <a:t>LinkedIn (Node.js)</a:t>
            </a:r>
            <a:endParaRPr lang="en-US" dirty="0" smtClean="0"/>
          </a:p>
          <a:p>
            <a:pPr lvl="1"/>
            <a:r>
              <a:rPr lang="en-US" dirty="0"/>
              <a:t>Walmart (Node.js)</a:t>
            </a:r>
            <a:endParaRPr lang="en-US" dirty="0" smtClean="0"/>
          </a:p>
          <a:p>
            <a:pPr lvl="1"/>
            <a:r>
              <a:rPr lang="en-US" dirty="0"/>
              <a:t>Yahoo! (Node.js)</a:t>
            </a:r>
            <a:endParaRPr lang="en-US" dirty="0" smtClean="0"/>
          </a:p>
          <a:p>
            <a:pPr lvl="1"/>
            <a:r>
              <a:rPr lang="en-US" dirty="0"/>
              <a:t>Yammer (Node.js)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574"/>
          <a:stretch/>
        </p:blipFill>
        <p:spPr>
          <a:xfrm>
            <a:off x="8072436" y="141815"/>
            <a:ext cx="1120500" cy="9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smtClean="0"/>
              <a:t>Ruby-</a:t>
            </a:r>
            <a:r>
              <a:rPr lang="es-ES_tradnl" dirty="0" err="1" smtClean="0"/>
              <a:t>like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n-US" dirty="0" smtClean="0"/>
              <a:t>Not as mature as other dynamic languages </a:t>
            </a:r>
            <a:endParaRPr lang="en-US" dirty="0" smtClean="0"/>
          </a:p>
          <a:p>
            <a:pPr lvl="1"/>
            <a:r>
              <a:rPr lang="en-US" dirty="0" smtClean="0"/>
              <a:t>Integrates seamlessly with Java, effectively leverages all of Java’s capabilities and ecosystem </a:t>
            </a:r>
          </a:p>
          <a:p>
            <a:pPr lvl="1"/>
            <a:r>
              <a:rPr lang="en-US" dirty="0" smtClean="0"/>
              <a:t>Object-oriented, </a:t>
            </a:r>
            <a:r>
              <a:rPr lang="en-US" dirty="0" smtClean="0"/>
              <a:t>advanced meta-programming </a:t>
            </a:r>
            <a:r>
              <a:rPr lang="en-US" dirty="0" smtClean="0"/>
              <a:t>and functional programming features</a:t>
            </a:r>
            <a:endParaRPr lang="en-US" dirty="0" smtClean="0"/>
          </a:p>
          <a:p>
            <a:pPr lvl="1"/>
            <a:r>
              <a:rPr lang="en-CA" dirty="0" smtClean="0"/>
              <a:t>Promotes </a:t>
            </a:r>
            <a:r>
              <a:rPr lang="en-CA" dirty="0" smtClean="0"/>
              <a:t>code conciseness, comparable to that of Ruby</a:t>
            </a:r>
            <a:endParaRPr lang="en-US" dirty="0" smtClean="0"/>
          </a:p>
          <a:p>
            <a:pPr lvl="1"/>
            <a:r>
              <a:rPr lang="en-US" dirty="0" smtClean="0"/>
              <a:t>Strong support for domain-specific languages</a:t>
            </a:r>
          </a:p>
          <a:p>
            <a:pPr lvl="1"/>
            <a:r>
              <a:rPr lang="en-US" dirty="0" smtClean="0"/>
              <a:t>Vendor </a:t>
            </a:r>
            <a:r>
              <a:rPr lang="en-US" dirty="0" smtClean="0"/>
              <a:t>support from </a:t>
            </a:r>
            <a:r>
              <a:rPr lang="en-US" dirty="0" smtClean="0"/>
              <a:t>VMware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</a:t>
            </a:r>
            <a:endParaRPr lang="en-US" dirty="0"/>
          </a:p>
        </p:txBody>
      </p:sp>
      <p:pic>
        <p:nvPicPr>
          <p:cNvPr id="3074" name="Picture 2" descr="C:\Users\duston.r.mounts\Documents\Accenture\1. Projects\1 - Current Projects\Architecture Innovation\Application Development\Heroku\Webinar\Need To Know\LanguageLogos\LanguageLogos\groo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11170"/>
            <a:ext cx="1187624" cy="58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69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_tradnl" dirty="0" err="1" smtClean="0"/>
              <a:t>Projects</a:t>
            </a:r>
            <a:r>
              <a:rPr lang="es-ES_tradnl" dirty="0" smtClean="0"/>
              <a:t> and </a:t>
            </a:r>
            <a:r>
              <a:rPr lang="es-ES_tradnl" dirty="0" err="1" smtClean="0"/>
              <a:t>companies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Groovy</a:t>
            </a:r>
            <a:r>
              <a:rPr lang="es-ES_tradnl" dirty="0" smtClean="0"/>
              <a:t>:</a:t>
            </a:r>
            <a:endParaRPr lang="es-ES_tradnl" dirty="0" smtClean="0"/>
          </a:p>
          <a:p>
            <a:pPr lvl="1"/>
            <a:r>
              <a:rPr lang="es-ES_tradnl" dirty="0" err="1" smtClean="0"/>
              <a:t>Grails</a:t>
            </a:r>
            <a:endParaRPr lang="en-US" dirty="0" smtClean="0"/>
          </a:p>
          <a:p>
            <a:pPr lvl="1"/>
            <a:r>
              <a:rPr lang="en-US" dirty="0" smtClean="0"/>
              <a:t>sky.com</a:t>
            </a:r>
          </a:p>
          <a:p>
            <a:pPr lvl="1"/>
            <a:r>
              <a:rPr lang="en-US" dirty="0" smtClean="0"/>
              <a:t>canoo.com</a:t>
            </a:r>
          </a:p>
          <a:p>
            <a:pPr lvl="1"/>
            <a:r>
              <a:rPr lang="en-US" dirty="0" smtClean="0"/>
              <a:t>wired.com</a:t>
            </a:r>
          </a:p>
          <a:p>
            <a:pPr lvl="1"/>
            <a:r>
              <a:rPr lang="en-US" dirty="0" smtClean="0"/>
              <a:t>several </a:t>
            </a:r>
            <a:r>
              <a:rPr lang="en-US" dirty="0" smtClean="0"/>
              <a:t>other sites built with </a:t>
            </a:r>
            <a:r>
              <a:rPr lang="en-US" dirty="0" smtClean="0"/>
              <a:t>Grails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</a:t>
            </a:r>
            <a:endParaRPr lang="en-US" dirty="0"/>
          </a:p>
        </p:txBody>
      </p:sp>
      <p:pic>
        <p:nvPicPr>
          <p:cNvPr id="3074" name="Picture 2" descr="C:\Users\duston.r.mounts\Documents\Accenture\1. Projects\1 - Current Projects\Architecture Innovation\Application Development\Heroku\Webinar\Need To Know\LanguageLogos\LanguageLogos\groo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11170"/>
            <a:ext cx="1187624" cy="58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25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 smtClean="0"/>
              <a:t>Powerful</a:t>
            </a:r>
            <a:r>
              <a:rPr lang="es-ES_tradnl" dirty="0" smtClean="0"/>
              <a:t> </a:t>
            </a:r>
            <a:r>
              <a:rPr lang="es-ES_tradnl" dirty="0" err="1" smtClean="0"/>
              <a:t>functional</a:t>
            </a:r>
            <a:r>
              <a:rPr lang="es-ES_tradnl" dirty="0" smtClean="0"/>
              <a:t> </a:t>
            </a:r>
            <a:r>
              <a:rPr lang="es-ES_tradnl" dirty="0" err="1" smtClean="0"/>
              <a:t>programming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n-US" dirty="0" smtClean="0"/>
              <a:t>Language </a:t>
            </a:r>
            <a:r>
              <a:rPr lang="en-US" dirty="0" smtClean="0"/>
              <a:t>released in 2003, has a strong following</a:t>
            </a:r>
          </a:p>
          <a:p>
            <a:pPr lvl="1"/>
            <a:r>
              <a:rPr lang="en-US" dirty="0" smtClean="0"/>
              <a:t>Hybrid object-oriented and functional programming language</a:t>
            </a:r>
            <a:endParaRPr lang="en-US" dirty="0" smtClean="0"/>
          </a:p>
          <a:p>
            <a:pPr lvl="1"/>
            <a:r>
              <a:rPr lang="en-US" dirty="0" smtClean="0"/>
              <a:t>Compiled, runs </a:t>
            </a:r>
            <a:r>
              <a:rPr lang="en-US" dirty="0" smtClean="0"/>
              <a:t>on the JVM, performance comparable to that of Java with seamless interoperation with Java, effectively leverages all of Java’s capabilities and ecosystem</a:t>
            </a:r>
          </a:p>
          <a:p>
            <a:pPr lvl="1"/>
            <a:r>
              <a:rPr lang="es-ES_tradnl" dirty="0" err="1" smtClean="0"/>
              <a:t>Steep</a:t>
            </a:r>
            <a:r>
              <a:rPr lang="es-ES_tradnl" dirty="0" smtClean="0"/>
              <a:t> </a:t>
            </a:r>
            <a:r>
              <a:rPr lang="es-ES_tradnl" dirty="0" err="1" smtClean="0"/>
              <a:t>learning</a:t>
            </a:r>
            <a:r>
              <a:rPr lang="es-ES_tradnl" dirty="0" smtClean="0"/>
              <a:t> curve</a:t>
            </a:r>
            <a:endParaRPr lang="en-US" dirty="0" smtClean="0"/>
          </a:p>
          <a:p>
            <a:pPr lvl="1"/>
            <a:r>
              <a:rPr lang="en-US" dirty="0" smtClean="0"/>
              <a:t>Well-suited for high-productivity development of quality-critical, complex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Excellent support for Domain Specific Languages</a:t>
            </a:r>
          </a:p>
          <a:p>
            <a:pPr lvl="1"/>
            <a:r>
              <a:rPr lang="en-US" dirty="0" err="1" smtClean="0"/>
              <a:t>Proomotes</a:t>
            </a:r>
            <a:r>
              <a:rPr lang="en-US" dirty="0" smtClean="0"/>
              <a:t> concurrency through the Actor framework</a:t>
            </a:r>
            <a:endParaRPr lang="en-US" dirty="0" smtClean="0"/>
          </a:p>
          <a:p>
            <a:pPr lvl="1"/>
            <a:r>
              <a:rPr lang="en-US" dirty="0" smtClean="0"/>
              <a:t>Vendor support from </a:t>
            </a:r>
            <a:r>
              <a:rPr lang="en-US" dirty="0" err="1" smtClean="0"/>
              <a:t>Typesafe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38245"/>
            <a:ext cx="1409140" cy="44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27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1311275" y="2276475"/>
            <a:ext cx="7623175" cy="1982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github.com/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oscar.renalias@accenture.com</a:t>
            </a:r>
          </a:p>
          <a:p>
            <a:pPr marL="0" indent="0">
              <a:buNone/>
            </a:pPr>
            <a:r>
              <a:rPr lang="en-US" sz="2400" dirty="0" smtClean="0"/>
              <a:t>oscar@renalias.net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31" y="1705540"/>
            <a:ext cx="2054932" cy="273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746" b="77947" l="23942" r="75217"/>
                    </a14:imgEffect>
                  </a14:imgLayer>
                </a14:imgProps>
              </a:ext>
            </a:extLst>
          </a:blip>
          <a:srcRect l="17533" t="14721" r="18374" b="15028"/>
          <a:stretch/>
        </p:blipFill>
        <p:spPr>
          <a:xfrm>
            <a:off x="706942" y="2276475"/>
            <a:ext cx="350822" cy="288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20127" t="9094" r="1059" b="4798"/>
          <a:stretch/>
        </p:blipFill>
        <p:spPr>
          <a:xfrm>
            <a:off x="730085" y="2794793"/>
            <a:ext cx="325425" cy="355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20" y="3911489"/>
            <a:ext cx="318022" cy="2273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933" y="3380619"/>
            <a:ext cx="257175" cy="247650"/>
          </a:xfrm>
          <a:prstGeom prst="rect">
            <a:avLst/>
          </a:prstGeom>
        </p:spPr>
      </p:pic>
      <p:pic>
        <p:nvPicPr>
          <p:cNvPr id="4100" name="Picture 4" descr="https://encrypted-tbn0.gstatic.com/images?q=tbn:ANd9GcRHjbIZj9CUlLq3rsgL9bkwOvJ3OUlRoiXvaLFE8YNtQmQxA-zq2w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1" y="3879377"/>
            <a:ext cx="252000" cy="24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3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/>
              <a:t>Projects</a:t>
            </a:r>
            <a:r>
              <a:rPr lang="es-ES_tradnl" dirty="0"/>
              <a:t> and </a:t>
            </a:r>
            <a:r>
              <a:rPr lang="es-ES_tradnl" dirty="0" err="1"/>
              <a:t>companies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 smtClean="0"/>
              <a:t>Scala:</a:t>
            </a:r>
            <a:endParaRPr lang="pt-BR" dirty="0" smtClean="0"/>
          </a:p>
          <a:p>
            <a:pPr lvl="1"/>
            <a:r>
              <a:rPr lang="pt-BR" dirty="0" smtClean="0"/>
              <a:t>Akka</a:t>
            </a:r>
          </a:p>
          <a:p>
            <a:pPr lvl="1"/>
            <a:r>
              <a:rPr lang="pt-BR" dirty="0" smtClean="0"/>
              <a:t>Play</a:t>
            </a:r>
          </a:p>
          <a:p>
            <a:pPr lvl="1"/>
            <a:r>
              <a:rPr lang="pt-BR" dirty="0" smtClean="0"/>
              <a:t>Spray</a:t>
            </a:r>
          </a:p>
          <a:p>
            <a:pPr lvl="1"/>
            <a:r>
              <a:rPr lang="pt-BR" dirty="0" smtClean="0"/>
              <a:t>Twitter</a:t>
            </a:r>
          </a:p>
          <a:p>
            <a:pPr lvl="1"/>
            <a:r>
              <a:rPr lang="pt-BR" dirty="0" smtClean="0"/>
              <a:t>FourSquare</a:t>
            </a:r>
          </a:p>
          <a:p>
            <a:pPr lvl="1"/>
            <a:r>
              <a:rPr lang="pt-BR" dirty="0" smtClean="0"/>
              <a:t>LinkedIn</a:t>
            </a:r>
          </a:p>
          <a:p>
            <a:pPr lvl="1"/>
            <a:r>
              <a:rPr lang="pt-BR" dirty="0" smtClean="0"/>
              <a:t>UK NHS</a:t>
            </a:r>
          </a:p>
          <a:p>
            <a:pPr lvl="1"/>
            <a:r>
              <a:rPr lang="pt-BR" dirty="0" smtClean="0"/>
              <a:t>The Guardian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38245"/>
            <a:ext cx="1409140" cy="44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4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Lightweight web </a:t>
            </a:r>
            <a:r>
              <a:rPr lang="en-US" dirty="0"/>
              <a:t>application </a:t>
            </a:r>
            <a:r>
              <a:rPr lang="en-US" dirty="0" smtClean="0"/>
              <a:t>framework bringing Rails-like development to the JVM</a:t>
            </a:r>
          </a:p>
          <a:p>
            <a:pPr lvl="1"/>
            <a:r>
              <a:rPr lang="en-US" dirty="0" smtClean="0"/>
              <a:t>Built on </a:t>
            </a:r>
            <a:r>
              <a:rPr lang="en-US" dirty="0" err="1" smtClean="0"/>
              <a:t>Akka</a:t>
            </a:r>
            <a:r>
              <a:rPr lang="en-US" dirty="0" smtClean="0"/>
              <a:t>, fully asynchronous</a:t>
            </a:r>
            <a:endParaRPr lang="en-US" dirty="0" smtClean="0"/>
          </a:p>
          <a:p>
            <a:pPr lvl="1"/>
            <a:r>
              <a:rPr lang="en-US" dirty="0" smtClean="0"/>
              <a:t>Written in </a:t>
            </a:r>
            <a:r>
              <a:rPr lang="en-US" dirty="0" err="1" smtClean="0"/>
              <a:t>Scala</a:t>
            </a:r>
            <a:r>
              <a:rPr lang="en-US" dirty="0" smtClean="0"/>
              <a:t> provides both a Java and </a:t>
            </a:r>
            <a:r>
              <a:rPr lang="en-US" dirty="0" err="1" smtClean="0"/>
              <a:t>Scala</a:t>
            </a:r>
            <a:r>
              <a:rPr lang="en-US" dirty="0" smtClean="0"/>
              <a:t> API</a:t>
            </a:r>
            <a:endParaRPr lang="en-US" dirty="0"/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out of the box</a:t>
            </a:r>
            <a:endParaRPr lang="en-US" dirty="0"/>
          </a:p>
          <a:p>
            <a:pPr lvl="1"/>
            <a:r>
              <a:rPr lang="es-ES_tradnl" dirty="0" smtClean="0"/>
              <a:t>“Cloud </a:t>
            </a:r>
            <a:r>
              <a:rPr lang="es-ES_tradnl" dirty="0" err="1" smtClean="0"/>
              <a:t>ready</a:t>
            </a:r>
            <a:r>
              <a:rPr lang="es-ES_tradnl" dirty="0" smtClean="0"/>
              <a:t>”, </a:t>
            </a:r>
            <a:r>
              <a:rPr lang="es-ES_tradnl" dirty="0" err="1" smtClean="0"/>
              <a:t>enforces</a:t>
            </a:r>
            <a:r>
              <a:rPr lang="es-ES_tradnl" dirty="0" smtClean="0"/>
              <a:t> </a:t>
            </a:r>
            <a:r>
              <a:rPr lang="es-ES_tradnl" dirty="0" err="1" smtClean="0"/>
              <a:t>shared</a:t>
            </a:r>
            <a:r>
              <a:rPr lang="es-ES_tradnl" dirty="0" smtClean="0"/>
              <a:t> </a:t>
            </a:r>
            <a:r>
              <a:rPr lang="es-ES_tradnl" dirty="0" err="1" smtClean="0"/>
              <a:t>nothing</a:t>
            </a:r>
            <a:r>
              <a:rPr lang="es-ES_tradnl" dirty="0" smtClean="0"/>
              <a:t> </a:t>
            </a:r>
            <a:r>
              <a:rPr lang="es-ES_tradnl" dirty="0" err="1" smtClean="0"/>
              <a:t>architecture</a:t>
            </a:r>
            <a:endParaRPr lang="en-US" dirty="0"/>
          </a:p>
          <a:p>
            <a:pPr lvl="1"/>
            <a:r>
              <a:rPr lang="en-US" dirty="0" smtClean="0"/>
              <a:t>Vendor </a:t>
            </a:r>
            <a:r>
              <a:rPr lang="en-US" dirty="0"/>
              <a:t>support from </a:t>
            </a:r>
            <a:r>
              <a:rPr lang="en-US" dirty="0" err="1" smtClean="0"/>
              <a:t>Typesafe</a:t>
            </a:r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</a:t>
            </a:r>
            <a:endParaRPr lang="en-US" dirty="0"/>
          </a:p>
        </p:txBody>
      </p:sp>
      <p:pic>
        <p:nvPicPr>
          <p:cNvPr id="3076" name="Picture 4" descr="http://www.playframework.org/public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92" y="188640"/>
            <a:ext cx="1295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/>
              <a:t>Projects</a:t>
            </a:r>
            <a:r>
              <a:rPr lang="es-ES_tradnl" dirty="0"/>
              <a:t> and </a:t>
            </a:r>
            <a:r>
              <a:rPr lang="es-ES_tradnl" dirty="0" err="1"/>
              <a:t>companies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 smtClean="0"/>
              <a:t>Play:</a:t>
            </a:r>
            <a:endParaRPr lang="en-US" dirty="0" smtClean="0"/>
          </a:p>
          <a:p>
            <a:pPr lvl="1"/>
            <a:r>
              <a:rPr lang="en-US" dirty="0" smtClean="0"/>
              <a:t>LinkedIn</a:t>
            </a:r>
          </a:p>
          <a:p>
            <a:pPr lvl="1"/>
            <a:r>
              <a:rPr lang="en-US" dirty="0" err="1" smtClean="0"/>
              <a:t>Klout</a:t>
            </a:r>
            <a:endParaRPr lang="en-US" dirty="0" smtClean="0"/>
          </a:p>
          <a:p>
            <a:pPr lvl="1"/>
            <a:r>
              <a:rPr lang="en-US" dirty="0" smtClean="0"/>
              <a:t>The Guardian</a:t>
            </a:r>
          </a:p>
          <a:p>
            <a:pPr lvl="1"/>
            <a:r>
              <a:rPr lang="en-US" dirty="0" smtClean="0"/>
              <a:t>Gilt</a:t>
            </a:r>
          </a:p>
          <a:p>
            <a:pPr lvl="1"/>
            <a:r>
              <a:rPr lang="en-US" dirty="0" err="1" smtClean="0"/>
              <a:t>Egraphs</a:t>
            </a:r>
            <a:endParaRPr lang="en-US" dirty="0" smtClean="0"/>
          </a:p>
          <a:p>
            <a:pPr lvl="1"/>
            <a:r>
              <a:rPr lang="en-US" dirty="0" err="1" smtClean="0"/>
              <a:t>ZapTravel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</a:t>
            </a:r>
            <a:endParaRPr lang="en-US" dirty="0"/>
          </a:p>
        </p:txBody>
      </p:sp>
      <p:pic>
        <p:nvPicPr>
          <p:cNvPr id="3076" name="Picture 4" descr="http://www.playframework.org/public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92" y="188640"/>
            <a:ext cx="1295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44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 smtClean="0"/>
              <a:t>Strongly</a:t>
            </a:r>
            <a:r>
              <a:rPr lang="es-ES_tradnl" dirty="0" smtClean="0"/>
              <a:t> </a:t>
            </a:r>
            <a:r>
              <a:rPr lang="es-ES_tradnl" dirty="0" err="1" smtClean="0"/>
              <a:t>opinionated</a:t>
            </a:r>
            <a:r>
              <a:rPr lang="es-ES_tradnl" dirty="0" smtClean="0"/>
              <a:t> </a:t>
            </a:r>
            <a:r>
              <a:rPr lang="es-ES_tradnl" dirty="0" err="1" smtClean="0"/>
              <a:t>Lisp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</a:p>
          <a:p>
            <a:pPr lvl="1"/>
            <a:r>
              <a:rPr lang="es-ES_tradnl" dirty="0" err="1" smtClean="0"/>
              <a:t>Lisp</a:t>
            </a:r>
            <a:r>
              <a:rPr lang="es-ES_tradnl" dirty="0" smtClean="0"/>
              <a:t> </a:t>
            </a:r>
            <a:r>
              <a:rPr lang="es-ES_tradnl" dirty="0" err="1" smtClean="0"/>
              <a:t>compiled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s-ES_tradnl" dirty="0" err="1" smtClean="0"/>
              <a:t>Fully</a:t>
            </a:r>
            <a:r>
              <a:rPr lang="es-ES_tradnl" dirty="0" smtClean="0"/>
              <a:t> </a:t>
            </a:r>
            <a:r>
              <a:rPr lang="es-ES_tradnl" dirty="0" err="1" smtClean="0"/>
              <a:t>functional</a:t>
            </a:r>
            <a:r>
              <a:rPr lang="es-ES_tradnl" dirty="0" smtClean="0"/>
              <a:t> </a:t>
            </a:r>
            <a:r>
              <a:rPr lang="es-ES_tradnl" dirty="0" err="1" smtClean="0"/>
              <a:t>oriented</a:t>
            </a:r>
            <a:endParaRPr lang="en-US" dirty="0" smtClean="0"/>
          </a:p>
          <a:p>
            <a:pPr lvl="1"/>
            <a:r>
              <a:rPr lang="en-US" dirty="0" smtClean="0"/>
              <a:t>Designed to dramatically simplify concurrent programming and leverage multi-core processor architectures</a:t>
            </a:r>
          </a:p>
          <a:p>
            <a:pPr lvl="1"/>
            <a:r>
              <a:rPr lang="en-US" dirty="0" smtClean="0"/>
              <a:t>Philosophy is that of smaller </a:t>
            </a:r>
            <a:r>
              <a:rPr lang="en-US" dirty="0" err="1" smtClean="0"/>
              <a:t>composable</a:t>
            </a:r>
            <a:r>
              <a:rPr lang="en-US" dirty="0" smtClean="0"/>
              <a:t> libraries as opposed to monolithic frameworks</a:t>
            </a:r>
            <a:endParaRPr lang="en-US" dirty="0" smtClean="0"/>
          </a:p>
          <a:p>
            <a:pPr lvl="1"/>
            <a:r>
              <a:rPr lang="es-ES_tradnl" dirty="0" err="1" smtClean="0"/>
              <a:t>Easier</a:t>
            </a:r>
            <a:r>
              <a:rPr lang="es-ES_tradnl" dirty="0" smtClean="0"/>
              <a:t> </a:t>
            </a:r>
            <a:r>
              <a:rPr lang="es-ES_tradnl" dirty="0" err="1" smtClean="0"/>
              <a:t>than</a:t>
            </a:r>
            <a:r>
              <a:rPr lang="es-ES_tradnl" dirty="0" smtClean="0"/>
              <a:t>  Scala, </a:t>
            </a:r>
            <a:r>
              <a:rPr lang="es-ES_tradnl" dirty="0" err="1" smtClean="0"/>
              <a:t>just</a:t>
            </a:r>
            <a:r>
              <a:rPr lang="es-ES_tradnl" dirty="0" smtClean="0"/>
              <a:t> as </a:t>
            </a:r>
            <a:r>
              <a:rPr lang="es-ES_tradnl" dirty="0" err="1" smtClean="0"/>
              <a:t>weird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Java </a:t>
            </a:r>
            <a:r>
              <a:rPr lang="es-ES_tradnl" dirty="0" err="1" smtClean="0"/>
              <a:t>developers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vendor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Clojure</a:t>
            </a:r>
            <a:endParaRPr lang="en-US" dirty="0"/>
          </a:p>
        </p:txBody>
      </p:sp>
      <p:pic>
        <p:nvPicPr>
          <p:cNvPr id="4098" name="Picture 2" descr="https://encrypted-tbn1.gstatic.com/images?q=tbn:ANd9GcQPjOOrKkG6p-6TtFUclNnZHYTN5FkWa8SFzZJa2JEcqBi7qhXEd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1663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/>
              <a:t>Projects</a:t>
            </a:r>
            <a:r>
              <a:rPr lang="es-ES_tradnl" dirty="0"/>
              <a:t> and </a:t>
            </a:r>
            <a:r>
              <a:rPr lang="es-ES_tradnl" dirty="0" err="1"/>
              <a:t>companies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 err="1" smtClean="0"/>
              <a:t>Clojure</a:t>
            </a:r>
            <a:r>
              <a:rPr lang="es-ES_tradnl" dirty="0" smtClean="0"/>
              <a:t>:</a:t>
            </a:r>
            <a:endParaRPr lang="pt-BR" dirty="0" smtClean="0"/>
          </a:p>
          <a:p>
            <a:pPr lvl="1"/>
            <a:r>
              <a:rPr lang="pt-BR" dirty="0" smtClean="0"/>
              <a:t>Compojure</a:t>
            </a:r>
          </a:p>
          <a:p>
            <a:pPr lvl="1"/>
            <a:r>
              <a:rPr lang="pt-BR" dirty="0" smtClean="0"/>
              <a:t>Leiningen</a:t>
            </a:r>
            <a:endParaRPr lang="pt-BR" dirty="0" smtClean="0"/>
          </a:p>
          <a:p>
            <a:pPr lvl="1"/>
            <a:r>
              <a:rPr lang="pt-BR" dirty="0" smtClean="0"/>
              <a:t>Akamai</a:t>
            </a:r>
          </a:p>
          <a:p>
            <a:pPr lvl="1"/>
            <a:r>
              <a:rPr lang="pt-BR" dirty="0" smtClean="0"/>
              <a:t>Twitter</a:t>
            </a:r>
          </a:p>
          <a:p>
            <a:pPr lvl="1"/>
            <a:r>
              <a:rPr lang="pt-BR" dirty="0" smtClean="0"/>
              <a:t>Harvard </a:t>
            </a:r>
            <a:r>
              <a:rPr lang="pt-BR" dirty="0" smtClean="0"/>
              <a:t>School of Public </a:t>
            </a:r>
            <a:r>
              <a:rPr lang="pt-BR" dirty="0" smtClean="0"/>
              <a:t>Health</a:t>
            </a:r>
          </a:p>
          <a:p>
            <a:pPr lvl="1"/>
            <a:r>
              <a:rPr lang="pt-BR" dirty="0" smtClean="0"/>
              <a:t> Citibank</a:t>
            </a:r>
          </a:p>
          <a:p>
            <a:pPr lvl="1"/>
            <a:r>
              <a:rPr lang="pt-BR" dirty="0" smtClean="0"/>
              <a:t>FlightCaster</a:t>
            </a:r>
          </a:p>
          <a:p>
            <a:pPr lvl="1"/>
            <a:r>
              <a:rPr lang="pt-BR" dirty="0" smtClean="0"/>
              <a:t>Prismatic</a:t>
            </a:r>
            <a:endParaRPr lang="pt-BR" dirty="0" smtClean="0"/>
          </a:p>
          <a:p>
            <a:pPr lvl="1"/>
            <a:r>
              <a:rPr lang="pt-BR" dirty="0" smtClean="0"/>
              <a:t>Growing adoption by data scientists, fostered by libraries like Incanter (data analysis) and Cascalog (Hadoop processing and querying</a:t>
            </a:r>
            <a:r>
              <a:rPr lang="pt-BR" dirty="0" smtClean="0"/>
              <a:t>)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Clojure</a:t>
            </a:r>
            <a:endParaRPr lang="en-US" dirty="0"/>
          </a:p>
        </p:txBody>
      </p:sp>
      <p:pic>
        <p:nvPicPr>
          <p:cNvPr id="4098" name="Picture 2" descr="https://encrypted-tbn1.gstatic.com/images?q=tbn:ANd9GcQPjOOrKkG6p-6TtFUclNnZHYTN5FkWa8SFzZJa2JEcqBi7qhXEd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1663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1688" y="169863"/>
            <a:ext cx="8342312" cy="785812"/>
          </a:xfrm>
        </p:spPr>
        <p:txBody>
          <a:bodyPr/>
          <a:lstStyle/>
          <a:p>
            <a:r>
              <a:rPr lang="pt-BR" dirty="0" smtClean="0"/>
              <a:t>Language Summary Table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946431"/>
              </p:ext>
            </p:extLst>
          </p:nvPr>
        </p:nvGraphicFramePr>
        <p:xfrm>
          <a:off x="-50800" y="771525"/>
          <a:ext cx="9150350" cy="574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Worksheet" r:id="rId4" imgW="8953500" imgH="5619840" progId="Excel.Sheet.12">
                  <p:embed/>
                </p:oleObj>
              </mc:Choice>
              <mc:Fallback>
                <p:oleObj name="Worksheet" r:id="rId4" imgW="8953500" imgH="56198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50800" y="771525"/>
                        <a:ext cx="9150350" cy="574436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0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Establishing a strong capability in dynamic languages can position the enterprise for higher software delivery productivity and agility</a:t>
            </a:r>
          </a:p>
          <a:p>
            <a:pPr lvl="1"/>
            <a:r>
              <a:rPr lang="en-US" dirty="0" smtClean="0"/>
              <a:t>Alternative to heavy-weight traditional approaches</a:t>
            </a:r>
          </a:p>
          <a:p>
            <a:pPr lvl="1"/>
            <a:r>
              <a:rPr lang="en-US" dirty="0" smtClean="0"/>
              <a:t>Strong support for agility, possibility of dramatically better productivity and time-to-market</a:t>
            </a:r>
          </a:p>
          <a:p>
            <a:pPr lvl="1"/>
            <a:r>
              <a:rPr lang="pt-BR" dirty="0" smtClean="0"/>
              <a:t>Increased interest in browser-centric and asynchronous Web technologies</a:t>
            </a:r>
            <a:endParaRPr lang="en-US" dirty="0" smtClean="0"/>
          </a:p>
          <a:p>
            <a:pPr lvl="1"/>
            <a:r>
              <a:rPr lang="en-US" dirty="0" smtClean="0"/>
              <a:t>Many proven examples in industry</a:t>
            </a:r>
          </a:p>
          <a:p>
            <a:pPr lvl="1"/>
            <a:r>
              <a:rPr lang="en-US" dirty="0" smtClean="0"/>
              <a:t>New generation of developers considers them more fun and exciting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retention</a:t>
            </a:r>
          </a:p>
          <a:p>
            <a:pPr lvl="1"/>
            <a:r>
              <a:rPr lang="en-US" dirty="0" smtClean="0"/>
              <a:t>Growing support from industry analysts and thought leaders</a:t>
            </a:r>
          </a:p>
          <a:p>
            <a:pPr lvl="1"/>
            <a:r>
              <a:rPr lang="pt-BR" dirty="0" smtClean="0"/>
              <a:t>Some of our more innovative competitors have embraced dynamic languages </a:t>
            </a:r>
          </a:p>
          <a:p>
            <a:pPr lvl="1"/>
            <a:r>
              <a:rPr lang="pt-BR" dirty="0" smtClean="0"/>
              <a:t>Some of our clients are ahead of us, asking for support</a:t>
            </a:r>
            <a:endParaRPr lang="en-US" dirty="0" smtClean="0"/>
          </a:p>
          <a:p>
            <a:r>
              <a:rPr lang="en-CA" dirty="0" smtClean="0"/>
              <a:t>Need to augment our enterprise toolset</a:t>
            </a:r>
          </a:p>
          <a:p>
            <a:pPr lvl="1"/>
            <a:r>
              <a:rPr lang="en-US" dirty="0" smtClean="0"/>
              <a:t>Not a cure-all, but can have a tremendous positive impact in the right situations</a:t>
            </a:r>
          </a:p>
          <a:p>
            <a:pPr lvl="1"/>
            <a:endParaRPr lang="en-CA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rmAutofit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</a:rPr>
              <a:t>Why Are Dynamic Languages Important?</a:t>
            </a:r>
          </a:p>
        </p:txBody>
      </p:sp>
    </p:spTree>
    <p:extLst>
      <p:ext uri="{BB962C8B-B14F-4D97-AF65-F5344CB8AC3E}">
        <p14:creationId xmlns:p14="http://schemas.microsoft.com/office/powerpoint/2010/main" val="23345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languages have an established market position and are gaining in popularity and adoption</a:t>
            </a:r>
          </a:p>
          <a:p>
            <a:pPr lvl="1"/>
            <a:r>
              <a:rPr lang="en-US" dirty="0" smtClean="0"/>
              <a:t>Ruby, Python, JavaScript, and PHP are consistently ranked among the top 10 most popular languages by industry surveys</a:t>
            </a:r>
          </a:p>
          <a:p>
            <a:pPr lvl="1"/>
            <a:r>
              <a:rPr lang="en-US" dirty="0" smtClean="0"/>
              <a:t>Recent </a:t>
            </a:r>
            <a:r>
              <a:rPr lang="en-US" dirty="0" smtClean="0"/>
              <a:t>increase </a:t>
            </a:r>
            <a:r>
              <a:rPr lang="en-US" dirty="0"/>
              <a:t>in demand </a:t>
            </a:r>
            <a:r>
              <a:rPr lang="en-US" dirty="0" smtClean="0"/>
              <a:t>for Ruby, Python, Groovy, and PHP (Drupal) skills from some of our largest clients</a:t>
            </a:r>
            <a:endParaRPr lang="en-US" dirty="0"/>
          </a:p>
          <a:p>
            <a:pPr lvl="1"/>
            <a:r>
              <a:rPr lang="en-US" dirty="0" err="1" smtClean="0"/>
              <a:t>ThoughtWorks’s</a:t>
            </a:r>
            <a:r>
              <a:rPr lang="en-US" dirty="0" smtClean="0"/>
              <a:t> Oct </a:t>
            </a:r>
            <a:r>
              <a:rPr lang="en-US" dirty="0"/>
              <a:t>2012 Tech </a:t>
            </a:r>
            <a:r>
              <a:rPr lang="en-US" dirty="0" smtClean="0"/>
              <a:t>Radar moved Scala and </a:t>
            </a:r>
            <a:r>
              <a:rPr lang="en-US" dirty="0" err="1" smtClean="0"/>
              <a:t>Clojure</a:t>
            </a:r>
            <a:r>
              <a:rPr lang="en-US" dirty="0" smtClean="0"/>
              <a:t> from “Trial” to “Adopt”</a:t>
            </a:r>
          </a:p>
          <a:p>
            <a:pPr lvl="1"/>
            <a:r>
              <a:rPr lang="en-US" dirty="0" smtClean="0"/>
              <a:t>Industry thought leaders are supporting dynamic languages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languages are powerful enablers of agile delivery – methodology is not enough</a:t>
            </a:r>
          </a:p>
          <a:p>
            <a:pPr lvl="1"/>
            <a:r>
              <a:rPr lang="en-US" dirty="0" smtClean="0"/>
              <a:t>Cumbersome technology and heavy-weight architecture do not align well with agile</a:t>
            </a:r>
          </a:p>
          <a:p>
            <a:pPr lvl="1"/>
            <a:r>
              <a:rPr lang="en-US" dirty="0" smtClean="0"/>
              <a:t>Extraordinarily rapid code-test workflows is strong enabler of agile delivery</a:t>
            </a:r>
          </a:p>
          <a:p>
            <a:pPr lvl="1"/>
            <a:r>
              <a:rPr lang="en-US" dirty="0" smtClean="0"/>
              <a:t>High-productivity tools </a:t>
            </a:r>
            <a:r>
              <a:rPr lang="en-US" dirty="0"/>
              <a:t>and lightweight architectures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some cases </a:t>
            </a:r>
            <a:r>
              <a:rPr lang="en-US" dirty="0" smtClean="0"/>
              <a:t>can be twice </a:t>
            </a:r>
            <a:r>
              <a:rPr lang="en-US" dirty="0"/>
              <a:t>as fast at half the cost </a:t>
            </a:r>
            <a:r>
              <a:rPr lang="en-US" dirty="0" smtClean="0"/>
              <a:t>as with </a:t>
            </a:r>
            <a:r>
              <a:rPr lang="en-US" dirty="0"/>
              <a:t>Java or </a:t>
            </a:r>
            <a:r>
              <a:rPr lang="en-US" dirty="0" err="1"/>
              <a:t>.</a:t>
            </a:r>
            <a:r>
              <a:rPr lang="en-US" dirty="0" err="1" smtClean="0"/>
              <a:t>Net</a:t>
            </a:r>
            <a:endParaRPr lang="en-US" dirty="0" smtClean="0"/>
          </a:p>
          <a:p>
            <a:pPr lvl="1"/>
            <a:r>
              <a:rPr lang="en-US" dirty="0" smtClean="0"/>
              <a:t>Synergies with 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SaaS</a:t>
            </a:r>
            <a:r>
              <a:rPr lang="en-US" dirty="0" smtClean="0"/>
              <a:t> </a:t>
            </a:r>
            <a:r>
              <a:rPr lang="en-US" dirty="0"/>
              <a:t>technology for  development and production </a:t>
            </a:r>
            <a:r>
              <a:rPr lang="en-US" dirty="0" smtClean="0"/>
              <a:t>deployment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Many kinds of business applications are well-suited for development with dynamic languages</a:t>
            </a:r>
          </a:p>
          <a:p>
            <a:pPr lvl="1"/>
            <a:r>
              <a:rPr lang="en-US" dirty="0" smtClean="0"/>
              <a:t>Marketing websites</a:t>
            </a:r>
          </a:p>
          <a:p>
            <a:pPr lvl="1"/>
            <a:r>
              <a:rPr lang="en-US" dirty="0" smtClean="0"/>
              <a:t>Sports websites</a:t>
            </a:r>
          </a:p>
          <a:p>
            <a:pPr lvl="1"/>
            <a:r>
              <a:rPr lang="en-US" dirty="0" smtClean="0"/>
              <a:t>Shopping websites</a:t>
            </a:r>
          </a:p>
          <a:p>
            <a:pPr lvl="1"/>
            <a:r>
              <a:rPr lang="en-US" dirty="0" smtClean="0"/>
              <a:t>Collaborative websites</a:t>
            </a:r>
          </a:p>
          <a:p>
            <a:pPr lvl="1"/>
            <a:r>
              <a:rPr lang="en-US" dirty="0" smtClean="0"/>
              <a:t>Application pilots to test-market new services offered to customers</a:t>
            </a:r>
          </a:p>
          <a:p>
            <a:pPr lvl="1"/>
            <a:r>
              <a:rPr lang="en-US" dirty="0" smtClean="0"/>
              <a:t>Corporate intranet applications</a:t>
            </a:r>
          </a:p>
          <a:p>
            <a:pPr lvl="1"/>
            <a:r>
              <a:rPr lang="en-US" dirty="0" smtClean="0"/>
              <a:t>Situational apps</a:t>
            </a:r>
          </a:p>
          <a:p>
            <a:pPr lvl="1"/>
            <a:r>
              <a:rPr lang="en-US" dirty="0" smtClean="0"/>
              <a:t>Web frontend for back-end services -- consumer of web services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service APIs -- provider of web services</a:t>
            </a:r>
          </a:p>
          <a:p>
            <a:pPr lvl="1"/>
            <a:r>
              <a:rPr lang="pt-BR" dirty="0" smtClean="0"/>
              <a:t>Mobile applications</a:t>
            </a:r>
            <a:endParaRPr lang="en-US" dirty="0" smtClean="0"/>
          </a:p>
          <a:p>
            <a:pPr lvl="1"/>
            <a:r>
              <a:rPr lang="en-US" dirty="0" smtClean="0"/>
              <a:t>Scientific computing</a:t>
            </a:r>
          </a:p>
          <a:p>
            <a:pPr lvl="1"/>
            <a:r>
              <a:rPr lang="en-US" dirty="0" smtClean="0"/>
              <a:t>Big Data</a:t>
            </a:r>
          </a:p>
          <a:p>
            <a:pPr lvl="1"/>
            <a:r>
              <a:rPr lang="en-US" dirty="0" err="1" smtClean="0"/>
              <a:t>Dev</a:t>
            </a:r>
            <a:r>
              <a:rPr lang="en-US" dirty="0" smtClean="0"/>
              <a:t> Ops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Application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Code conciseness</a:t>
            </a:r>
          </a:p>
          <a:p>
            <a:pPr lvl="1"/>
            <a:r>
              <a:rPr lang="en-US" dirty="0" smtClean="0"/>
              <a:t>Support for the interactive REPL (read-evaluate-print loop)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Dynamic </a:t>
            </a:r>
            <a:r>
              <a:rPr lang="en-US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1688" y="169863"/>
            <a:ext cx="8342312" cy="785812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24359" y="1492885"/>
          <a:ext cx="7521104" cy="510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Worksheet" r:id="rId4" imgW="6934205" imgH="4701456" progId="Excel.Sheet.12">
                  <p:embed/>
                </p:oleObj>
              </mc:Choice>
              <mc:Fallback>
                <p:oleObj name="Worksheet" r:id="rId4" imgW="6934205" imgH="47014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4359" y="1492885"/>
                        <a:ext cx="7521104" cy="5100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7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D:\Documents and Settings\a.yanak\Local Settings\Temporary Internet Files\Content.IE5\0Q2REULY\MP900433179[1].jpg"/>
          <p:cNvPicPr>
            <a:picLocks noChangeAspect="1" noChangeArrowheads="1"/>
          </p:cNvPicPr>
          <p:nvPr/>
        </p:nvPicPr>
        <p:blipFill>
          <a:blip r:embed="rId3" cstate="print"/>
          <a:srcRect l="11138" r="4329" b="8658"/>
          <a:stretch>
            <a:fillRect/>
          </a:stretch>
        </p:blipFill>
        <p:spPr bwMode="auto">
          <a:xfrm>
            <a:off x="8234570" y="72008"/>
            <a:ext cx="765413" cy="62068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Dynamic languages are an important enabler of software delivery for the enterprise</a:t>
            </a:r>
          </a:p>
          <a:p>
            <a:pPr lvl="1"/>
            <a:r>
              <a:rPr lang="en-US" dirty="0" smtClean="0"/>
              <a:t>Organizations depend </a:t>
            </a:r>
            <a:r>
              <a:rPr lang="en-US" dirty="0"/>
              <a:t>on </a:t>
            </a:r>
            <a:r>
              <a:rPr lang="en-US" dirty="0" smtClean="0"/>
              <a:t>dynamic languages</a:t>
            </a:r>
          </a:p>
          <a:p>
            <a:pPr lvl="1"/>
            <a:r>
              <a:rPr lang="en-US" dirty="0"/>
              <a:t>Large companies use dynamic languages</a:t>
            </a:r>
            <a:endParaRPr lang="en-US" dirty="0" smtClean="0"/>
          </a:p>
          <a:p>
            <a:pPr lvl="1"/>
            <a:r>
              <a:rPr lang="en-US" dirty="0" smtClean="0"/>
              <a:t>High productivity, agile development, fast time-to-market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Abundance </a:t>
            </a:r>
            <a:r>
              <a:rPr lang="en-US" dirty="0"/>
              <a:t>of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Multi-platform</a:t>
            </a:r>
          </a:p>
          <a:p>
            <a:pPr lvl="1"/>
            <a:r>
              <a:rPr lang="en-US" dirty="0" smtClean="0"/>
              <a:t>Mature </a:t>
            </a:r>
            <a:r>
              <a:rPr lang="en-US" dirty="0"/>
              <a:t>set of development tools </a:t>
            </a:r>
            <a:endParaRPr lang="en-US" dirty="0" smtClean="0"/>
          </a:p>
          <a:p>
            <a:pPr lvl="1"/>
            <a:r>
              <a:rPr lang="en-US" dirty="0" smtClean="0"/>
              <a:t>Strong </a:t>
            </a:r>
            <a:r>
              <a:rPr lang="en-US" dirty="0"/>
              <a:t>support </a:t>
            </a:r>
            <a:r>
              <a:rPr lang="en-US" dirty="0" smtClean="0"/>
              <a:t>ecosystem and </a:t>
            </a:r>
            <a:r>
              <a:rPr lang="en-US" dirty="0"/>
              <a:t>commercial vendor support</a:t>
            </a:r>
            <a:endParaRPr lang="en-US" dirty="0" smtClean="0"/>
          </a:p>
          <a:p>
            <a:pPr lvl="1"/>
            <a:r>
              <a:rPr lang="en-US" dirty="0" smtClean="0"/>
              <a:t>Performance ranges from acceptable to excellent</a:t>
            </a:r>
          </a:p>
          <a:p>
            <a:pPr lvl="1"/>
            <a:r>
              <a:rPr lang="en-US" dirty="0" smtClean="0"/>
              <a:t>Dynamic language skilled resources are harder to find</a:t>
            </a:r>
            <a:r>
              <a:rPr lang="en-US" dirty="0"/>
              <a:t> </a:t>
            </a:r>
            <a:r>
              <a:rPr lang="en-US" dirty="0" smtClean="0"/>
              <a:t>-- but developers can be trained and welcome the opportunity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for Enterprise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Augmenting Java</a:t>
            </a:r>
          </a:p>
          <a:p>
            <a:pPr lvl="1"/>
            <a:r>
              <a:rPr lang="en-US" dirty="0" smtClean="0"/>
              <a:t>Significantly </a:t>
            </a:r>
            <a:r>
              <a:rPr lang="en-US" dirty="0"/>
              <a:t>faster development of web </a:t>
            </a:r>
            <a:r>
              <a:rPr lang="en-US" dirty="0" smtClean="0"/>
              <a:t>front-ends</a:t>
            </a:r>
            <a:endParaRPr lang="en-US" dirty="0"/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of frameworks and complex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Continue leveraging </a:t>
            </a:r>
            <a:r>
              <a:rPr lang="en-US" dirty="0"/>
              <a:t>existing Java skills and </a:t>
            </a:r>
            <a:r>
              <a:rPr lang="en-US" dirty="0" smtClean="0"/>
              <a:t>tooling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14196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Agility for “New Web” applications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involving event-driven and highly responsive user </a:t>
            </a:r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/>
              <a:t>Gartner recommends </a:t>
            </a:r>
            <a:r>
              <a:rPr lang="en-US" dirty="0" smtClean="0"/>
              <a:t>dynamic </a:t>
            </a:r>
            <a:r>
              <a:rPr lang="en-US" dirty="0"/>
              <a:t>language </a:t>
            </a:r>
            <a:r>
              <a:rPr lang="en-US" dirty="0" smtClean="0"/>
              <a:t>frameworks, avoid </a:t>
            </a:r>
            <a:r>
              <a:rPr lang="en-US" dirty="0"/>
              <a:t>traditional </a:t>
            </a:r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18988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Agility </a:t>
            </a:r>
            <a:r>
              <a:rPr lang="en-US" b="1" dirty="0"/>
              <a:t>for mobile development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mobile web sites and </a:t>
            </a:r>
            <a:r>
              <a:rPr lang="en-US" dirty="0" err="1"/>
              <a:t>RESTful</a:t>
            </a:r>
            <a:r>
              <a:rPr lang="en-US" dirty="0"/>
              <a:t> APIs</a:t>
            </a:r>
          </a:p>
          <a:p>
            <a:pPr lvl="1"/>
            <a:r>
              <a:rPr lang="en-US" dirty="0"/>
              <a:t>JavaScript / </a:t>
            </a:r>
            <a:r>
              <a:rPr lang="en-US" dirty="0" smtClean="0"/>
              <a:t>HTML5 write-once-deploy-many, usability approaching that of native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25808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Synergy </a:t>
            </a:r>
            <a:r>
              <a:rPr lang="en-US" b="1" dirty="0"/>
              <a:t>with </a:t>
            </a:r>
            <a:r>
              <a:rPr lang="en-US" b="1" dirty="0" err="1"/>
              <a:t>PaaS</a:t>
            </a:r>
            <a:r>
              <a:rPr lang="en-US" b="1" dirty="0"/>
              <a:t> technology</a:t>
            </a:r>
          </a:p>
          <a:p>
            <a:pPr lvl="1"/>
            <a:r>
              <a:rPr lang="en-US" dirty="0" smtClean="0"/>
              <a:t>Streamlined </a:t>
            </a:r>
            <a:r>
              <a:rPr lang="en-US" dirty="0" err="1" smtClean="0"/>
              <a:t>PaaS</a:t>
            </a:r>
            <a:r>
              <a:rPr lang="en-US" dirty="0" smtClean="0"/>
              <a:t> support, </a:t>
            </a:r>
            <a:r>
              <a:rPr lang="en-US" dirty="0"/>
              <a:t>further accelerating end-to-end solution </a:t>
            </a:r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056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Development </a:t>
            </a:r>
            <a:r>
              <a:rPr lang="en-US" b="1" dirty="0"/>
              <a:t>architecture with </a:t>
            </a:r>
            <a:r>
              <a:rPr lang="en-US" b="1" dirty="0" err="1"/>
              <a:t>SaaS</a:t>
            </a:r>
            <a:r>
              <a:rPr lang="en-US" b="1" dirty="0"/>
              <a:t> technology</a:t>
            </a:r>
          </a:p>
          <a:p>
            <a:pPr lvl="1"/>
            <a:r>
              <a:rPr lang="en-US" dirty="0" smtClean="0"/>
              <a:t>Accelerate </a:t>
            </a:r>
            <a:r>
              <a:rPr lang="en-US" dirty="0"/>
              <a:t>the establishment of critical development architecture tools and processes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24045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and Scalability</a:t>
            </a:r>
          </a:p>
          <a:p>
            <a:pPr lvl="1"/>
            <a:r>
              <a:rPr lang="en-US" dirty="0" smtClean="0"/>
              <a:t>Dynamic language performance can’t be ignored, but it is typically not an issue</a:t>
            </a:r>
          </a:p>
          <a:p>
            <a:pPr lvl="1"/>
            <a:r>
              <a:rPr lang="en-US" dirty="0" smtClean="0"/>
              <a:t>Dynamic language applications proven to scale up to very high transaction volumes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Skills and Team Size</a:t>
            </a:r>
          </a:p>
          <a:p>
            <a:pPr lvl="1"/>
            <a:r>
              <a:rPr lang="en-US" dirty="0" smtClean="0"/>
              <a:t>Skills availability can be a challenge -- fewer developers than with Java</a:t>
            </a:r>
          </a:p>
          <a:p>
            <a:pPr lvl="1"/>
            <a:r>
              <a:rPr lang="en-US" dirty="0" smtClean="0"/>
              <a:t>Our </a:t>
            </a:r>
            <a:r>
              <a:rPr lang="en-US" dirty="0"/>
              <a:t>experience </a:t>
            </a:r>
            <a:r>
              <a:rPr lang="en-US" dirty="0" smtClean="0"/>
              <a:t>shows Java </a:t>
            </a:r>
            <a:r>
              <a:rPr lang="en-US" dirty="0"/>
              <a:t>developers </a:t>
            </a:r>
            <a:r>
              <a:rPr lang="en-US" dirty="0" smtClean="0"/>
              <a:t>can be rapidly trained to a </a:t>
            </a:r>
            <a:r>
              <a:rPr lang="en-US" dirty="0"/>
              <a:t>moderate level of proficiency in dynamic </a:t>
            </a:r>
            <a:r>
              <a:rPr lang="en-US" dirty="0" smtClean="0"/>
              <a:t>languages</a:t>
            </a:r>
            <a:endParaRPr lang="en-US" dirty="0"/>
          </a:p>
          <a:p>
            <a:pPr lvl="1"/>
            <a:r>
              <a:rPr lang="en-US" dirty="0" smtClean="0"/>
              <a:t>Scaling to very large applications with large teams is unproven for some dynamic languages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Skills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Adoption can be politically difficult due to prior investments</a:t>
            </a:r>
          </a:p>
          <a:p>
            <a:pPr lvl="1"/>
            <a:r>
              <a:rPr lang="en-US" dirty="0" smtClean="0"/>
              <a:t>Corporate IT departments reluctant to introduce additional languages</a:t>
            </a:r>
          </a:p>
          <a:p>
            <a:pPr lvl="1"/>
            <a:r>
              <a:rPr lang="en-US" dirty="0" smtClean="0"/>
              <a:t>Compatibility with existing corporate practices, standards, and tools can be a challenge</a:t>
            </a:r>
          </a:p>
          <a:p>
            <a:pPr lvl="1"/>
            <a:r>
              <a:rPr lang="en-US" dirty="0" smtClean="0"/>
              <a:t>In a Java shop, the introduction of JVM dynamic languages can be relatively smooth -- existing investments can be leveraged</a:t>
            </a:r>
          </a:p>
          <a:p>
            <a:pPr lvl="1"/>
            <a:r>
              <a:rPr lang="en-US" dirty="0" smtClean="0"/>
              <a:t>Complexity associated with introducing another required skill may be overrated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Lisp, Smalltalk have been around for a long time</a:t>
            </a:r>
          </a:p>
          <a:p>
            <a:pPr lvl="1"/>
            <a:r>
              <a:rPr lang="en-US" dirty="0" smtClean="0"/>
              <a:t>Python has been around longer than Java (pre-1995)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Languages Are Not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 smtClean="0"/>
              <a:t>We care when we need to…</a:t>
            </a:r>
          </a:p>
          <a:p>
            <a:pPr lvl="1"/>
            <a:r>
              <a:rPr lang="en-CA" dirty="0" smtClean="0"/>
              <a:t>Compress timelines</a:t>
            </a:r>
          </a:p>
          <a:p>
            <a:pPr lvl="1"/>
            <a:r>
              <a:rPr lang="en-CA" dirty="0" smtClean="0"/>
              <a:t>Be more flexible</a:t>
            </a:r>
          </a:p>
          <a:p>
            <a:pPr lvl="1"/>
            <a:r>
              <a:rPr lang="en-CA" dirty="0" smtClean="0"/>
              <a:t>Increase creativity</a:t>
            </a:r>
          </a:p>
          <a:p>
            <a:pPr lvl="1"/>
            <a:r>
              <a:rPr lang="en-CA" dirty="0" smtClean="0"/>
              <a:t>Mitigate risk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Take-away:  Why We Should Care About Dynamic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2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53975" lvl="1" indent="0">
              <a:buNone/>
            </a:pPr>
            <a:r>
              <a:rPr lang="en-US" dirty="0" smtClean="0"/>
              <a:t>We distinguish general-purpose dynamic languages from scripting and specialty languages.  Our focus:</a:t>
            </a:r>
          </a:p>
          <a:p>
            <a:pPr lvl="1"/>
            <a:r>
              <a:rPr lang="en-US" dirty="0" smtClean="0"/>
              <a:t>General purpose: Ruby, Groovy, </a:t>
            </a:r>
            <a:r>
              <a:rPr lang="en-US" dirty="0" err="1" smtClean="0"/>
              <a:t>Clojure</a:t>
            </a:r>
            <a:r>
              <a:rPr lang="en-US" dirty="0" smtClean="0"/>
              <a:t>, JavaScript, Python</a:t>
            </a:r>
          </a:p>
          <a:p>
            <a:pPr lvl="1"/>
            <a:r>
              <a:rPr lang="en-US" dirty="0" smtClean="0"/>
              <a:t>Web application: PHP </a:t>
            </a:r>
          </a:p>
          <a:p>
            <a:pPr marL="53975" lvl="1" indent="0">
              <a:buNone/>
            </a:pPr>
            <a:endParaRPr lang="en-US" dirty="0" smtClean="0"/>
          </a:p>
          <a:p>
            <a:pPr marL="53975" lvl="1" indent="0">
              <a:buNone/>
            </a:pPr>
            <a:r>
              <a:rPr lang="en-US" dirty="0" smtClean="0"/>
              <a:t>Also including statically-typed functional languages and frameworks which support the REPL style and achieve code conciseness through type inference</a:t>
            </a:r>
          </a:p>
          <a:p>
            <a:pPr lvl="1"/>
            <a:r>
              <a:rPr lang="en-US" dirty="0" err="1" smtClean="0"/>
              <a:t>Scala</a:t>
            </a:r>
            <a:endParaRPr lang="en-US" dirty="0"/>
          </a:p>
          <a:p>
            <a:pPr lvl="1"/>
            <a:r>
              <a:rPr lang="en-US" dirty="0" smtClean="0"/>
              <a:t>Play framework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244901" y="1410734"/>
            <a:ext cx="1468148" cy="1887842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638540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28" y="5182315"/>
            <a:ext cx="1048278" cy="3916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16" y="2546547"/>
            <a:ext cx="791455" cy="35334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598" y="2099333"/>
            <a:ext cx="1086289" cy="25521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27983" y="1420684"/>
            <a:ext cx="2328339" cy="4308029"/>
            <a:chOff x="3160503" y="1410734"/>
            <a:chExt cx="2328339" cy="4308029"/>
          </a:xfrm>
        </p:grpSpPr>
        <p:sp>
          <p:nvSpPr>
            <p:cNvPr id="42" name="Rounded Rectangle 41"/>
            <p:cNvSpPr/>
            <p:nvPr/>
          </p:nvSpPr>
          <p:spPr>
            <a:xfrm>
              <a:off x="3160503" y="1410734"/>
              <a:ext cx="2290500" cy="188784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Framework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89176" y="3361196"/>
              <a:ext cx="2299666" cy="2357567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Language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323702" y="4460848"/>
              <a:ext cx="1233182" cy="560441"/>
              <a:chOff x="-1963305" y="1080324"/>
              <a:chExt cx="1233182" cy="560441"/>
            </a:xfrm>
            <a:solidFill>
              <a:srgbClr val="FF7C80"/>
            </a:solidFill>
          </p:grpSpPr>
          <p:sp>
            <p:nvSpPr>
              <p:cNvPr id="7" name="Rounded Rectangle 6"/>
              <p:cNvSpPr/>
              <p:nvPr/>
            </p:nvSpPr>
            <p:spPr>
              <a:xfrm>
                <a:off x="-1963305" y="1080324"/>
                <a:ext cx="1233182" cy="5604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4" name="Picture 13" descr="C:\Users\duston.r.mounts\Documents\Accenture\1. Projects\1 - Current Projects\Architecture Innovation\Application Development\Heroku\Webinar\Need To Know\LanguageLogos\LanguageLogos\ruby.gi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81756" y="1126954"/>
                <a:ext cx="1070085" cy="46718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3926260" y="5092437"/>
              <a:ext cx="1367407" cy="548736"/>
              <a:chOff x="-1845578" y="2619546"/>
              <a:chExt cx="1367407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2" name="Rounded Rectangle 21"/>
              <p:cNvSpPr/>
              <p:nvPr/>
            </p:nvSpPr>
            <p:spPr>
              <a:xfrm>
                <a:off x="-1845578" y="2619546"/>
                <a:ext cx="1367406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5" name="Picture 14" descr="C:\Users\duston.r.mounts\Documents\Accenture\1. Projects\1 - Current Projects\Architecture Innovation\Application Development\Heroku\Webinar\Need To Know\LanguageLogos\LanguageLogos\python-logo.gif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750977" y="2625371"/>
                <a:ext cx="1272806" cy="537086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3289515" y="2105226"/>
              <a:ext cx="771787" cy="823092"/>
              <a:chOff x="-1761688" y="817673"/>
              <a:chExt cx="771787" cy="823092"/>
            </a:xfrm>
            <a:solidFill>
              <a:srgbClr val="FF7C80"/>
            </a:solidFill>
          </p:grpSpPr>
          <p:sp>
            <p:nvSpPr>
              <p:cNvPr id="43" name="Rounded Rectangle 42"/>
              <p:cNvSpPr/>
              <p:nvPr/>
            </p:nvSpPr>
            <p:spPr>
              <a:xfrm>
                <a:off x="-1761688" y="817673"/>
                <a:ext cx="771787" cy="8230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21177" y="913516"/>
                <a:ext cx="507947" cy="6480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4198533" y="3782784"/>
              <a:ext cx="1073679" cy="631900"/>
              <a:chOff x="-1852109" y="2694735"/>
              <a:chExt cx="1331813" cy="89684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-1852109" y="2694735"/>
                <a:ext cx="1331813" cy="896847"/>
              </a:xfrm>
              <a:prstGeom prst="roundRect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670572" y="2836036"/>
                <a:ext cx="968740" cy="614247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4138344" y="2541426"/>
              <a:ext cx="1141954" cy="548736"/>
              <a:chOff x="-1796475" y="245034"/>
              <a:chExt cx="1141954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5" name="Rounded Rectangle 44"/>
              <p:cNvSpPr/>
              <p:nvPr/>
            </p:nvSpPr>
            <p:spPr>
              <a:xfrm>
                <a:off x="-1796475" y="245034"/>
                <a:ext cx="1141954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652702" y="331193"/>
                <a:ext cx="854409" cy="376418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4138344" y="1988138"/>
              <a:ext cx="1251053" cy="509173"/>
              <a:chOff x="-1928322" y="1301190"/>
              <a:chExt cx="1489831" cy="62142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-1928322" y="1301190"/>
                <a:ext cx="1489831" cy="621421"/>
              </a:xfrm>
              <a:prstGeom prst="roundRect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759524" y="1432912"/>
                <a:ext cx="1152234" cy="357975"/>
              </a:xfrm>
              <a:prstGeom prst="rect">
                <a:avLst/>
              </a:prstGeom>
            </p:spPr>
          </p:pic>
        </p:grpSp>
      </p:grpSp>
      <p:sp>
        <p:nvSpPr>
          <p:cNvPr id="56" name="Rounded Rectangle 55"/>
          <p:cNvSpPr/>
          <p:nvPr/>
        </p:nvSpPr>
        <p:spPr>
          <a:xfrm>
            <a:off x="422686" y="5889072"/>
            <a:ext cx="8290362" cy="564264"/>
          </a:xfrm>
          <a:prstGeom prst="roundRect">
            <a:avLst>
              <a:gd name="adj" fmla="val 10000"/>
            </a:avLst>
          </a:prstGeom>
          <a:solidFill>
            <a:srgbClr val="0033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OS (Unix, Linux, Windows, </a:t>
            </a:r>
            <a:r>
              <a:rPr lang="en-US" sz="1400" b="1" dirty="0" err="1" smtClean="0">
                <a:solidFill>
                  <a:srgbClr val="FFFFFF"/>
                </a:solidFill>
              </a:rPr>
              <a:t>iOS</a:t>
            </a:r>
            <a:r>
              <a:rPr lang="en-US" sz="1400" b="1" dirty="0" smtClean="0">
                <a:solidFill>
                  <a:srgbClr val="FFFFFF"/>
                </a:solidFill>
              </a:rPr>
              <a:t>)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638540" y="3390583"/>
            <a:ext cx="3074508" cy="104979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Language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2327" y="3704220"/>
            <a:ext cx="1004140" cy="56235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7251994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" name="Rounded Rectangle 4"/>
          <p:cNvSpPr/>
          <p:nvPr/>
        </p:nvSpPr>
        <p:spPr>
          <a:xfrm>
            <a:off x="7350707" y="5224762"/>
            <a:ext cx="1263627" cy="349174"/>
          </a:xfrm>
          <a:prstGeom prst="rect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47650" rIns="0" bIns="247650" numCol="1" spcCol="1270" anchor="ctr" anchorCtr="0">
            <a:noAutofit/>
          </a:bodyPr>
          <a:lstStyle/>
          <a:p>
            <a:pPr algn="ctr" defTabSz="288925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FFFFFF"/>
                </a:solidFill>
              </a:rPr>
              <a:t>Browser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638540" y="1410734"/>
            <a:ext cx="1461054" cy="190314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600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874576" y="1410734"/>
            <a:ext cx="2633425" cy="4349547"/>
            <a:chOff x="395536" y="1410734"/>
            <a:chExt cx="2633425" cy="4349547"/>
          </a:xfrm>
        </p:grpSpPr>
        <p:sp>
          <p:nvSpPr>
            <p:cNvPr id="35" name="Rounded Rectangle 34"/>
            <p:cNvSpPr/>
            <p:nvPr/>
          </p:nvSpPr>
          <p:spPr>
            <a:xfrm>
              <a:off x="395536" y="1410734"/>
              <a:ext cx="2611521" cy="190741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Framework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0256" y="3390583"/>
              <a:ext cx="2628705" cy="1946646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Language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89815" y="3807509"/>
              <a:ext cx="1224793" cy="750990"/>
              <a:chOff x="-1736522" y="1500994"/>
              <a:chExt cx="1224793" cy="75099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44" name="Rounded Rectangle 43"/>
              <p:cNvSpPr/>
              <p:nvPr/>
            </p:nvSpPr>
            <p:spPr>
              <a:xfrm>
                <a:off x="-1736522" y="1500994"/>
                <a:ext cx="1224793" cy="7509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8" name="Picture 2" descr="C:\Users\duston.r.mounts\Documents\Accenture\1. Projects\1 - Current Projects\Architecture Innovation\Application Development\Heroku\Webinar\Need To Know\LanguageLogos\LanguageLogos\groovy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67274" y="1608929"/>
                <a:ext cx="1086296" cy="53512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460270" y="1930987"/>
              <a:ext cx="1224793" cy="609773"/>
              <a:chOff x="-2175883" y="3127397"/>
              <a:chExt cx="1224793" cy="60977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8" name="Rounded Rectangle 67"/>
              <p:cNvSpPr/>
              <p:nvPr/>
            </p:nvSpPr>
            <p:spPr>
              <a:xfrm>
                <a:off x="-2175883" y="3127397"/>
                <a:ext cx="1224793" cy="60977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116805" y="3219588"/>
                <a:ext cx="1106636" cy="425391"/>
              </a:xfrm>
              <a:prstGeom prst="rect">
                <a:avLst/>
              </a:prstGeom>
              <a:grpFill/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491049" y="2643411"/>
              <a:ext cx="1325348" cy="521634"/>
              <a:chOff x="-1643472" y="1624298"/>
              <a:chExt cx="1325348" cy="521634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-1643472" y="1624298"/>
                <a:ext cx="1325348" cy="521634"/>
              </a:xfrm>
              <a:prstGeom prst="roundRect">
                <a:avLst/>
              </a:prstGeom>
              <a:solidFill>
                <a:srgbClr val="FDF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1" name="Picture 4" descr="http://www.playframework.org/public/images/logo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89893" y="1697948"/>
                <a:ext cx="1018191" cy="374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2" descr="https://encrypted-tbn1.gstatic.com/images?q=tbn:ANd9GcQPjOOrKkG6p-6TtFUclNnZHYTN5FkWa8SFzZJa2JEcqBi7qhXEdw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563" y="4271657"/>
              <a:ext cx="450437" cy="450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oup 31"/>
            <p:cNvGrpSpPr/>
            <p:nvPr/>
          </p:nvGrpSpPr>
          <p:grpSpPr>
            <a:xfrm>
              <a:off x="1844875" y="4783762"/>
              <a:ext cx="1137913" cy="494474"/>
              <a:chOff x="-1819423" y="2691256"/>
              <a:chExt cx="1233182" cy="560441"/>
            </a:xfrm>
            <a:solidFill>
              <a:srgbClr val="FF7C80"/>
            </a:solidFill>
          </p:grpSpPr>
          <p:sp>
            <p:nvSpPr>
              <p:cNvPr id="67" name="Rounded Rectangle 66"/>
              <p:cNvSpPr/>
              <p:nvPr/>
            </p:nvSpPr>
            <p:spPr>
              <a:xfrm>
                <a:off x="-1819423" y="2691256"/>
                <a:ext cx="1233182" cy="5604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705360" y="2770465"/>
                <a:ext cx="1005056" cy="402022"/>
              </a:xfrm>
              <a:prstGeom prst="rect">
                <a:avLst/>
              </a:prstGeom>
              <a:grpFill/>
            </p:spPr>
          </p:pic>
        </p:grpSp>
        <p:sp>
          <p:nvSpPr>
            <p:cNvPr id="49" name="Rounded Rectangle 4"/>
            <p:cNvSpPr/>
            <p:nvPr/>
          </p:nvSpPr>
          <p:spPr>
            <a:xfrm>
              <a:off x="422686" y="5455001"/>
              <a:ext cx="2584371" cy="30528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FFFFFF"/>
                  </a:solidFill>
                </a:rPr>
                <a:t>JVM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02262" y="3666137"/>
              <a:ext cx="941468" cy="548736"/>
              <a:chOff x="-1805534" y="2739343"/>
              <a:chExt cx="941468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7" name="Rounded Rectangle 56"/>
              <p:cNvSpPr/>
              <p:nvPr/>
            </p:nvSpPr>
            <p:spPr>
              <a:xfrm>
                <a:off x="-1805534" y="2739343"/>
                <a:ext cx="941468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681461" y="2823047"/>
                <a:ext cx="693323" cy="381328"/>
              </a:xfrm>
              <a:prstGeom prst="rect">
                <a:avLst/>
              </a:prstGeom>
              <a:grpFill/>
            </p:spPr>
          </p:pic>
        </p:grpSp>
        <p:sp>
          <p:nvSpPr>
            <p:cNvPr id="59" name="Rounded Rectangle 58"/>
            <p:cNvSpPr/>
            <p:nvPr/>
          </p:nvSpPr>
          <p:spPr>
            <a:xfrm>
              <a:off x="1770802" y="1719491"/>
              <a:ext cx="1141954" cy="5487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14575" y="1805650"/>
              <a:ext cx="854409" cy="376418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1987102" y="2369432"/>
              <a:ext cx="771787" cy="823092"/>
              <a:chOff x="-1761688" y="817673"/>
              <a:chExt cx="771787" cy="823092"/>
            </a:xfrm>
            <a:solidFill>
              <a:srgbClr val="FF7C80"/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-1761688" y="817673"/>
                <a:ext cx="771787" cy="8230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21177" y="913516"/>
                <a:ext cx="507947" cy="6480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5" name="Group 74"/>
            <p:cNvGrpSpPr/>
            <p:nvPr/>
          </p:nvGrpSpPr>
          <p:grpSpPr>
            <a:xfrm>
              <a:off x="472378" y="4653725"/>
              <a:ext cx="1325348" cy="521634"/>
              <a:chOff x="-2133666" y="2703431"/>
              <a:chExt cx="1325348" cy="52163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-2133666" y="2703431"/>
                <a:ext cx="1325348" cy="521634"/>
              </a:xfrm>
              <a:prstGeom prst="roundRect">
                <a:avLst/>
              </a:prstGeom>
              <a:solidFill>
                <a:srgbClr val="FDF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071741" y="2776227"/>
                <a:ext cx="1201499" cy="3760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12698" y="2044481"/>
            <a:ext cx="1141170" cy="3608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14130" y="2509730"/>
            <a:ext cx="616037" cy="629974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Major Dynamic Language </a:t>
            </a:r>
            <a:r>
              <a:rPr lang="pt-BR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3975" lvl="1" indent="0">
              <a:buNone/>
            </a:pPr>
            <a:r>
              <a:rPr lang="es-ES_tradnl" sz="1900" b="1" dirty="0" err="1">
                <a:solidFill>
                  <a:srgbClr val="DD4411"/>
                </a:solidFill>
              </a:rPr>
              <a:t>Mature</a:t>
            </a:r>
            <a:r>
              <a:rPr lang="es-ES_tradnl" sz="1900" b="1" dirty="0">
                <a:solidFill>
                  <a:srgbClr val="DD4411"/>
                </a:solidFill>
              </a:rPr>
              <a:t> </a:t>
            </a:r>
            <a:r>
              <a:rPr lang="es-ES_tradnl" sz="1900" b="1" dirty="0" err="1">
                <a:solidFill>
                  <a:srgbClr val="DD4411"/>
                </a:solidFill>
              </a:rPr>
              <a:t>object-oriented</a:t>
            </a:r>
            <a:r>
              <a:rPr lang="es-ES_tradnl" sz="1900" b="1" dirty="0">
                <a:solidFill>
                  <a:srgbClr val="DD4411"/>
                </a:solidFill>
              </a:rPr>
              <a:t> </a:t>
            </a:r>
            <a:r>
              <a:rPr lang="es-ES_tradnl" sz="1900" b="1" dirty="0" err="1">
                <a:solidFill>
                  <a:srgbClr val="DD4411"/>
                </a:solidFill>
              </a:rPr>
              <a:t>language</a:t>
            </a:r>
            <a:r>
              <a:rPr lang="es-ES_tradnl" sz="1900" b="1" dirty="0">
                <a:solidFill>
                  <a:srgbClr val="DD4411"/>
                </a:solidFill>
              </a:rPr>
              <a:t> </a:t>
            </a:r>
            <a:r>
              <a:rPr lang="es-ES_tradnl" sz="1900" b="1" dirty="0" err="1">
                <a:solidFill>
                  <a:srgbClr val="DD4411"/>
                </a:solidFill>
              </a:rPr>
              <a:t>with</a:t>
            </a:r>
            <a:r>
              <a:rPr lang="es-ES_tradnl" sz="1900" b="1" dirty="0">
                <a:solidFill>
                  <a:srgbClr val="DD4411"/>
                </a:solidFill>
              </a:rPr>
              <a:t> </a:t>
            </a:r>
            <a:r>
              <a:rPr lang="es-ES_tradnl" sz="1900" b="1" dirty="0" err="1">
                <a:solidFill>
                  <a:srgbClr val="DD4411"/>
                </a:solidFill>
              </a:rPr>
              <a:t>tons</a:t>
            </a:r>
            <a:r>
              <a:rPr lang="es-ES_tradnl" sz="1900" b="1" dirty="0">
                <a:solidFill>
                  <a:srgbClr val="DD4411"/>
                </a:solidFill>
              </a:rPr>
              <a:t> of </a:t>
            </a:r>
            <a:r>
              <a:rPr lang="es-ES_tradnl" sz="1900" b="1" dirty="0" err="1">
                <a:solidFill>
                  <a:srgbClr val="DD4411"/>
                </a:solidFill>
              </a:rPr>
              <a:t>libraries</a:t>
            </a:r>
            <a:r>
              <a:rPr lang="es-ES_tradnl" sz="1900" b="1" dirty="0">
                <a:solidFill>
                  <a:srgbClr val="DD4411"/>
                </a:solidFill>
              </a:rPr>
              <a:t> and </a:t>
            </a:r>
            <a:r>
              <a:rPr lang="es-ES_tradnl" sz="1900" b="1" dirty="0" err="1">
                <a:solidFill>
                  <a:srgbClr val="DD4411"/>
                </a:solidFill>
              </a:rPr>
              <a:t>great</a:t>
            </a:r>
            <a:r>
              <a:rPr lang="es-ES_tradnl" sz="1900" b="1" dirty="0">
                <a:solidFill>
                  <a:srgbClr val="DD4411"/>
                </a:solidFill>
              </a:rPr>
              <a:t> </a:t>
            </a:r>
            <a:r>
              <a:rPr lang="es-ES_tradnl" sz="1900" b="1" dirty="0" err="1">
                <a:solidFill>
                  <a:srgbClr val="DD4411"/>
                </a:solidFill>
              </a:rPr>
              <a:t>support</a:t>
            </a:r>
            <a:r>
              <a:rPr lang="es-ES_tradnl" sz="1900" b="1" dirty="0">
                <a:solidFill>
                  <a:srgbClr val="DD4411"/>
                </a:solidFill>
              </a:rPr>
              <a:t> </a:t>
            </a:r>
            <a:r>
              <a:rPr lang="es-ES_tradnl" sz="1900" b="1" dirty="0" err="1">
                <a:solidFill>
                  <a:srgbClr val="DD4411"/>
                </a:solidFill>
              </a:rPr>
              <a:t>for</a:t>
            </a:r>
            <a:r>
              <a:rPr lang="es-ES_tradnl" sz="1900" b="1" dirty="0">
                <a:solidFill>
                  <a:srgbClr val="DD4411"/>
                </a:solidFill>
              </a:rPr>
              <a:t> </a:t>
            </a:r>
            <a:r>
              <a:rPr lang="es-ES_tradnl" sz="1900" b="1" dirty="0" err="1">
                <a:solidFill>
                  <a:srgbClr val="DD4411"/>
                </a:solidFill>
              </a:rPr>
              <a:t>Domain</a:t>
            </a:r>
            <a:r>
              <a:rPr lang="es-ES_tradnl" sz="1900" b="1" dirty="0">
                <a:solidFill>
                  <a:srgbClr val="DD4411"/>
                </a:solidFill>
              </a:rPr>
              <a:t> </a:t>
            </a:r>
            <a:r>
              <a:rPr lang="es-ES_tradnl" sz="1900" b="1" dirty="0" err="1">
                <a:solidFill>
                  <a:srgbClr val="DD4411"/>
                </a:solidFill>
              </a:rPr>
              <a:t>Specific</a:t>
            </a:r>
            <a:r>
              <a:rPr lang="es-ES_tradnl" sz="1900" b="1" dirty="0">
                <a:solidFill>
                  <a:srgbClr val="DD4411"/>
                </a:solidFill>
              </a:rPr>
              <a:t> </a:t>
            </a:r>
            <a:r>
              <a:rPr lang="es-ES_tradnl" sz="1900" b="1" dirty="0" err="1">
                <a:solidFill>
                  <a:srgbClr val="DD4411"/>
                </a:solidFill>
              </a:rPr>
              <a:t>Languages</a:t>
            </a:r>
            <a:endParaRPr lang="en-US" sz="1900" b="1" dirty="0">
              <a:solidFill>
                <a:srgbClr val="DD4411"/>
              </a:solidFill>
            </a:endParaRPr>
          </a:p>
          <a:p>
            <a:pPr lvl="1"/>
            <a:r>
              <a:rPr lang="en-US" dirty="0" smtClean="0"/>
              <a:t>Released </a:t>
            </a:r>
            <a:r>
              <a:rPr lang="en-US" dirty="0" smtClean="0"/>
              <a:t>in 1996</a:t>
            </a:r>
          </a:p>
          <a:p>
            <a:pPr lvl="1"/>
            <a:r>
              <a:rPr lang="en-US" dirty="0" smtClean="0"/>
              <a:t>Object-oriented, support for functional programming</a:t>
            </a:r>
            <a:endParaRPr lang="en-US" dirty="0"/>
          </a:p>
          <a:p>
            <a:pPr lvl="1"/>
            <a:r>
              <a:rPr lang="en-US" dirty="0" smtClean="0"/>
              <a:t>Extensive </a:t>
            </a:r>
            <a:r>
              <a:rPr lang="en-US" dirty="0" smtClean="0"/>
              <a:t>library </a:t>
            </a:r>
            <a:endParaRPr lang="en-US" dirty="0" smtClean="0"/>
          </a:p>
          <a:p>
            <a:pPr lvl="1"/>
            <a:r>
              <a:rPr lang="en-US" dirty="0" smtClean="0"/>
              <a:t>Syntax </a:t>
            </a:r>
            <a:r>
              <a:rPr lang="en-US" dirty="0" smtClean="0"/>
              <a:t>enables great support for internal DSLs</a:t>
            </a:r>
          </a:p>
          <a:p>
            <a:pPr lvl="1"/>
            <a:r>
              <a:rPr lang="en-US" dirty="0" smtClean="0"/>
              <a:t>Short </a:t>
            </a:r>
            <a:r>
              <a:rPr lang="en-US" dirty="0" smtClean="0"/>
              <a:t>learning curve for Java developers</a:t>
            </a:r>
          </a:p>
          <a:p>
            <a:pPr lvl="1"/>
            <a:r>
              <a:rPr lang="en-US" dirty="0" smtClean="0"/>
              <a:t>Runs on the JVM </a:t>
            </a:r>
            <a:r>
              <a:rPr lang="en-US" dirty="0" smtClean="0"/>
              <a:t>as </a:t>
            </a:r>
            <a:r>
              <a:rPr lang="en-US" dirty="0" err="1" smtClean="0"/>
              <a:t>JRuby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3074" name="Picture 2" descr="Ruby公式ロ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2" b="34375"/>
          <a:stretch/>
        </p:blipFill>
        <p:spPr bwMode="auto">
          <a:xfrm>
            <a:off x="8188325" y="11257"/>
            <a:ext cx="955675" cy="110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63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_tradnl" dirty="0" err="1" smtClean="0"/>
              <a:t>Projects</a:t>
            </a:r>
            <a:r>
              <a:rPr lang="es-ES_tradnl" dirty="0" smtClean="0"/>
              <a:t> and </a:t>
            </a:r>
            <a:r>
              <a:rPr lang="es-ES_tradnl" dirty="0" err="1" smtClean="0"/>
              <a:t>companies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Ruby</a:t>
            </a:r>
          </a:p>
          <a:p>
            <a:pPr lvl="1"/>
            <a:r>
              <a:rPr lang="es-ES_tradnl" dirty="0" err="1" smtClean="0"/>
              <a:t>Rails</a:t>
            </a:r>
            <a:endParaRPr lang="en-US" dirty="0" smtClean="0"/>
          </a:p>
          <a:p>
            <a:pPr lvl="1"/>
            <a:r>
              <a:rPr lang="en-US" dirty="0" smtClean="0"/>
              <a:t>Chef</a:t>
            </a:r>
          </a:p>
          <a:p>
            <a:pPr lvl="1"/>
            <a:r>
              <a:rPr lang="en-US" dirty="0" smtClean="0"/>
              <a:t>Puppet</a:t>
            </a:r>
          </a:p>
          <a:p>
            <a:pPr lvl="1"/>
            <a:r>
              <a:rPr lang="en-US" dirty="0" smtClean="0"/>
              <a:t>Cucumber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5" name="Picture 2" descr="Ruby公式ロ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2" b="34375"/>
          <a:stretch/>
        </p:blipFill>
        <p:spPr bwMode="auto">
          <a:xfrm>
            <a:off x="8188325" y="11257"/>
            <a:ext cx="955675" cy="110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 smtClean="0"/>
              <a:t>Rails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most</a:t>
            </a:r>
            <a:r>
              <a:rPr lang="es-ES_tradnl" dirty="0" smtClean="0"/>
              <a:t> </a:t>
            </a:r>
            <a:r>
              <a:rPr lang="es-ES_tradnl" dirty="0" err="1" smtClean="0"/>
              <a:t>productive</a:t>
            </a:r>
            <a:r>
              <a:rPr lang="es-ES_tradnl" dirty="0" smtClean="0"/>
              <a:t> web </a:t>
            </a:r>
            <a:r>
              <a:rPr lang="es-ES_tradnl" dirty="0" err="1" smtClean="0"/>
              <a:t>application</a:t>
            </a:r>
            <a:r>
              <a:rPr lang="es-ES_tradnl" dirty="0" smtClean="0"/>
              <a:t> </a:t>
            </a:r>
            <a:r>
              <a:rPr lang="es-ES_tradnl" dirty="0" err="1" smtClean="0"/>
              <a:t>frameworks</a:t>
            </a:r>
            <a:r>
              <a:rPr lang="es-ES_tradnl" dirty="0" smtClean="0"/>
              <a:t> </a:t>
            </a:r>
            <a:r>
              <a:rPr lang="es-ES_tradnl" dirty="0" err="1" smtClean="0"/>
              <a:t>available</a:t>
            </a:r>
            <a:r>
              <a:rPr lang="es-ES_tradnl" dirty="0" smtClean="0"/>
              <a:t>, and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Ruby’s</a:t>
            </a:r>
            <a:r>
              <a:rPr lang="es-ES_tradnl" dirty="0" smtClean="0"/>
              <a:t> </a:t>
            </a:r>
            <a:r>
              <a:rPr lang="es-ES_tradnl" dirty="0" err="1" smtClean="0"/>
              <a:t>killer</a:t>
            </a:r>
            <a:r>
              <a:rPr lang="es-ES_tradnl" dirty="0" smtClean="0"/>
              <a:t> </a:t>
            </a:r>
            <a:r>
              <a:rPr lang="es-ES_tradnl" dirty="0" err="1" smtClean="0"/>
              <a:t>app</a:t>
            </a:r>
            <a:endParaRPr lang="en-US" dirty="0" smtClean="0"/>
          </a:p>
          <a:p>
            <a:pPr lvl="1"/>
            <a:r>
              <a:rPr lang="es-ES_tradnl" dirty="0" err="1" smtClean="0"/>
              <a:t>Scaffolding</a:t>
            </a:r>
            <a:r>
              <a:rPr lang="es-ES_tradnl" dirty="0" smtClean="0"/>
              <a:t> </a:t>
            </a:r>
            <a:r>
              <a:rPr lang="es-ES_tradnl" dirty="0" err="1" smtClean="0"/>
              <a:t>gets</a:t>
            </a:r>
            <a:r>
              <a:rPr lang="es-ES_tradnl" dirty="0" smtClean="0"/>
              <a:t> </a:t>
            </a:r>
            <a:r>
              <a:rPr lang="es-ES_tradnl" dirty="0" err="1" smtClean="0"/>
              <a:t>applications</a:t>
            </a:r>
            <a:r>
              <a:rPr lang="es-ES_tradnl" dirty="0" smtClean="0"/>
              <a:t> up and </a:t>
            </a:r>
            <a:r>
              <a:rPr lang="es-ES_tradnl" dirty="0" err="1" smtClean="0"/>
              <a:t>running</a:t>
            </a:r>
            <a:r>
              <a:rPr lang="es-ES_tradnl" dirty="0" smtClean="0"/>
              <a:t> in no time</a:t>
            </a:r>
            <a:endParaRPr lang="en-US" dirty="0" smtClean="0"/>
          </a:p>
          <a:p>
            <a:pPr lvl="1"/>
            <a:r>
              <a:rPr lang="en-US" dirty="0" smtClean="0"/>
              <a:t>Mature </a:t>
            </a:r>
            <a:r>
              <a:rPr lang="en-US" dirty="0" smtClean="0"/>
              <a:t>set of development tools available for </a:t>
            </a:r>
            <a:r>
              <a:rPr lang="en-US" dirty="0" smtClean="0"/>
              <a:t>Rails</a:t>
            </a:r>
            <a:endParaRPr lang="en-US" dirty="0" smtClean="0"/>
          </a:p>
          <a:p>
            <a:pPr lvl="1"/>
            <a:r>
              <a:rPr lang="en-US" dirty="0" smtClean="0"/>
              <a:t>Java developers can be trained </a:t>
            </a:r>
            <a:r>
              <a:rPr lang="en-US" dirty="0" smtClean="0"/>
              <a:t>into junior Rails developers in 2-3 weeks</a:t>
            </a:r>
          </a:p>
          <a:p>
            <a:pPr lvl="1"/>
            <a:r>
              <a:rPr lang="en-US" dirty="0" smtClean="0"/>
              <a:t>There is an active ecosystem of people and companies who contribute to the </a:t>
            </a:r>
            <a:r>
              <a:rPr lang="en-US" dirty="0" smtClean="0"/>
              <a:t>development of Rails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26383"/>
            <a:ext cx="763214" cy="97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6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Innovation_Ad_02_2012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0a17b51e545e5dc99b3a8c800de36e6f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ca56bf6fb221c3d4ffad1469afaa8e47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Props1.xml><?xml version="1.0" encoding="utf-8"?>
<ds:datastoreItem xmlns:ds="http://schemas.openxmlformats.org/officeDocument/2006/customXml" ds:itemID="{6721EA93-7F6E-49B2-8AC1-8B418BC078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0DB6D2-BA18-4B64-B206-6EB920E43D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053FA75-22F8-42FF-B769-9F48A5E319F8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bc841b31-d549-43ed-bc47-0086310aa7e9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Innovation_Ad_02_2012</Template>
  <TotalTime>1595</TotalTime>
  <Words>2881</Words>
  <Application>Microsoft Office PowerPoint</Application>
  <PresentationFormat>On-screen Show (4:3)</PresentationFormat>
  <Paragraphs>443</Paragraphs>
  <Slides>40</Slides>
  <Notes>40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Agfa Rotis Sans Serif</vt:lpstr>
      <vt:lpstr>Arial</vt:lpstr>
      <vt:lpstr>Calibri</vt:lpstr>
      <vt:lpstr>Courier New</vt:lpstr>
      <vt:lpstr>Webdings</vt:lpstr>
      <vt:lpstr>Wingdings</vt:lpstr>
      <vt:lpstr>Innovation_Ad_02_2012</vt:lpstr>
      <vt:lpstr>Worksheet</vt:lpstr>
      <vt:lpstr>PowerPoint Presentation</vt:lpstr>
      <vt:lpstr>PowerPoint Presentation</vt:lpstr>
      <vt:lpstr>Key characteristics of Dynamic Languages</vt:lpstr>
      <vt:lpstr>Dynamic Languages Are Not New</vt:lpstr>
      <vt:lpstr>Our Focus</vt:lpstr>
      <vt:lpstr>Major Dynamic Language Technologies</vt:lpstr>
      <vt:lpstr>Ruby</vt:lpstr>
      <vt:lpstr>Ruby</vt:lpstr>
      <vt:lpstr>Rails</vt:lpstr>
      <vt:lpstr>Rails</vt:lpstr>
      <vt:lpstr>PHP</vt:lpstr>
      <vt:lpstr>PHP</vt:lpstr>
      <vt:lpstr>Python</vt:lpstr>
      <vt:lpstr>Python</vt:lpstr>
      <vt:lpstr>JavaScript</vt:lpstr>
      <vt:lpstr>JavaScript</vt:lpstr>
      <vt:lpstr>Groovy</vt:lpstr>
      <vt:lpstr>Groovy</vt:lpstr>
      <vt:lpstr>Scala</vt:lpstr>
      <vt:lpstr>Scala</vt:lpstr>
      <vt:lpstr>Play</vt:lpstr>
      <vt:lpstr>Play</vt:lpstr>
      <vt:lpstr>Clojure</vt:lpstr>
      <vt:lpstr>Clojure</vt:lpstr>
      <vt:lpstr>Language Summary Table</vt:lpstr>
      <vt:lpstr>Why Are Dynamic Languages Important?</vt:lpstr>
      <vt:lpstr>Industry Trends</vt:lpstr>
      <vt:lpstr>Agility</vt:lpstr>
      <vt:lpstr>Business Application Scenarios</vt:lpstr>
      <vt:lpstr>Use Cases</vt:lpstr>
      <vt:lpstr>Fit for Enterprise</vt:lpstr>
      <vt:lpstr>Synergy with Other Technologies</vt:lpstr>
      <vt:lpstr>Synergy with Other Technologies</vt:lpstr>
      <vt:lpstr>Synergy with Other Technologies</vt:lpstr>
      <vt:lpstr>Synergy with Other Technologies</vt:lpstr>
      <vt:lpstr>Synergy with Other Technologies</vt:lpstr>
      <vt:lpstr>Challenges and Concerns – Performance </vt:lpstr>
      <vt:lpstr>Challenges and Concerns – Skills </vt:lpstr>
      <vt:lpstr>Challenges and Concerns – Adoption</vt:lpstr>
      <vt:lpstr>Take-away:  Why We Should Care About Dynamic Languages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Margaret M.</dc:creator>
  <cp:lastModifiedBy>Renalias, Oscar</cp:lastModifiedBy>
  <cp:revision>136</cp:revision>
  <dcterms:created xsi:type="dcterms:W3CDTF">2013-02-15T20:47:25Z</dcterms:created>
  <dcterms:modified xsi:type="dcterms:W3CDTF">2013-09-14T12:36:30Z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0x0101007F480F3B2C10C74BB61478E4247D6E77</vt:lpwstr>
  </property>
</Properties>
</file>