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mp" ContentType="image/p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360" r:id="rId5"/>
    <p:sldId id="351" r:id="rId6"/>
    <p:sldId id="314" r:id="rId7"/>
    <p:sldId id="315" r:id="rId8"/>
    <p:sldId id="333" r:id="rId9"/>
    <p:sldId id="354" r:id="rId10"/>
    <p:sldId id="316" r:id="rId11"/>
    <p:sldId id="346" r:id="rId12"/>
    <p:sldId id="355" r:id="rId13"/>
    <p:sldId id="347" r:id="rId14"/>
    <p:sldId id="357" r:id="rId15"/>
    <p:sldId id="356" r:id="rId16"/>
    <p:sldId id="318" r:id="rId17"/>
    <p:sldId id="319" r:id="rId18"/>
    <p:sldId id="339" r:id="rId19"/>
    <p:sldId id="320" r:id="rId20"/>
    <p:sldId id="327" r:id="rId21"/>
    <p:sldId id="328" r:id="rId22"/>
    <p:sldId id="344" r:id="rId23"/>
    <p:sldId id="326" r:id="rId24"/>
    <p:sldId id="329" r:id="rId25"/>
    <p:sldId id="342" r:id="rId26"/>
    <p:sldId id="343" r:id="rId27"/>
    <p:sldId id="330" r:id="rId28"/>
    <p:sldId id="331" r:id="rId29"/>
    <p:sldId id="363" r:id="rId30"/>
    <p:sldId id="352" r:id="rId31"/>
    <p:sldId id="332" r:id="rId32"/>
    <p:sldId id="337" r:id="rId33"/>
    <p:sldId id="338" r:id="rId34"/>
    <p:sldId id="334" r:id="rId35"/>
    <p:sldId id="364" r:id="rId36"/>
    <p:sldId id="324" r:id="rId37"/>
    <p:sldId id="322" r:id="rId38"/>
    <p:sldId id="359" r:id="rId39"/>
    <p:sldId id="358" r:id="rId40"/>
    <p:sldId id="340" r:id="rId41"/>
    <p:sldId id="341" r:id="rId42"/>
    <p:sldId id="353" r:id="rId43"/>
  </p:sldIdLst>
  <p:sldSz cx="9144000" cy="6858000" type="screen4x3"/>
  <p:notesSz cx="6858000" cy="9144000"/>
  <p:custDataLst>
    <p:tags r:id="rId4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02">
          <p15:clr>
            <a:srgbClr val="A4A3A4"/>
          </p15:clr>
        </p15:guide>
        <p15:guide id="2" orient="horz" pos="4043">
          <p15:clr>
            <a:srgbClr val="A4A3A4"/>
          </p15:clr>
        </p15:guide>
        <p15:guide id="3" orient="horz" pos="2935">
          <p15:clr>
            <a:srgbClr val="A4A3A4"/>
          </p15:clr>
        </p15:guide>
        <p15:guide id="4" orient="horz" pos="4233">
          <p15:clr>
            <a:srgbClr val="A4A3A4"/>
          </p15:clr>
        </p15:guide>
        <p15:guide id="5" orient="horz" pos="801">
          <p15:clr>
            <a:srgbClr val="A4A3A4"/>
          </p15:clr>
        </p15:guide>
        <p15:guide id="6" orient="horz" pos="738">
          <p15:clr>
            <a:srgbClr val="A4A3A4"/>
          </p15:clr>
        </p15:guide>
        <p15:guide id="7" pos="2880">
          <p15:clr>
            <a:srgbClr val="A4A3A4"/>
          </p15:clr>
        </p15:guide>
        <p15:guide id="8" pos="288">
          <p15:clr>
            <a:srgbClr val="A4A3A4"/>
          </p15:clr>
        </p15:guide>
        <p15:guide id="9" pos="5501">
          <p15:clr>
            <a:srgbClr val="A4A3A4"/>
          </p15:clr>
        </p15:guide>
        <p15:guide id="10" pos="2824">
          <p15:clr>
            <a:srgbClr val="A4A3A4"/>
          </p15:clr>
        </p15:guide>
        <p15:guide id="11" pos="2936">
          <p15:clr>
            <a:srgbClr val="A4A3A4"/>
          </p15:clr>
        </p15:guide>
        <p15:guide id="12" pos="4172">
          <p15:clr>
            <a:srgbClr val="A4A3A4"/>
          </p15:clr>
        </p15:guide>
        <p15:guide id="13" pos="158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B9E9"/>
    <a:srgbClr val="FF8000"/>
    <a:srgbClr val="C49500"/>
    <a:srgbClr val="E6AF00"/>
    <a:srgbClr val="FFC000"/>
    <a:srgbClr val="FFCC00"/>
    <a:srgbClr val="434787"/>
    <a:srgbClr val="CB3837"/>
    <a:srgbClr val="4B2C10"/>
    <a:srgbClr val="272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071" autoAdjust="0"/>
    <p:restoredTop sz="82833" autoAdjust="0"/>
  </p:normalViewPr>
  <p:slideViewPr>
    <p:cSldViewPr snapToGrid="0" snapToObjects="1" showGuides="1">
      <p:cViewPr varScale="1">
        <p:scale>
          <a:sx n="123" d="100"/>
          <a:sy n="123" d="100"/>
        </p:scale>
        <p:origin x="-104" y="-160"/>
      </p:cViewPr>
      <p:guideLst>
        <p:guide orient="horz" pos="602"/>
        <p:guide orient="horz" pos="4043"/>
        <p:guide orient="horz" pos="2935"/>
        <p:guide orient="horz" pos="4233"/>
        <p:guide orient="horz" pos="801"/>
        <p:guide orient="horz" pos="738"/>
        <p:guide pos="2880"/>
        <p:guide pos="288"/>
        <p:guide pos="5501"/>
        <p:guide pos="2824"/>
        <p:guide pos="2936"/>
        <p:guide pos="4172"/>
        <p:guide pos="1585"/>
      </p:guideLst>
    </p:cSldViewPr>
  </p:slideViewPr>
  <p:outlineViewPr>
    <p:cViewPr>
      <p:scale>
        <a:sx n="33" d="100"/>
        <a:sy n="33" d="100"/>
      </p:scale>
      <p:origin x="0" y="-360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12" d="100"/>
          <a:sy n="112" d="100"/>
        </p:scale>
        <p:origin x="2074" y="-12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tags" Target="tags/tag1.xml"/><Relationship Id="rId48" Type="http://schemas.openxmlformats.org/officeDocument/2006/relationships/commentAuthors" Target="commentAuthors.xml"/><Relationship Id="rId49" Type="http://schemas.openxmlformats.org/officeDocument/2006/relationships/presProps" Target="presProp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7952C8-0ECC-46F4-B3E7-F2CA0E23DE4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DC92D8-3F65-4F46-B671-37CF9261432B}">
      <dgm:prSet phldrT="[Text]"/>
      <dgm:spPr/>
      <dgm:t>
        <a:bodyPr/>
        <a:lstStyle/>
        <a:p>
          <a:r>
            <a:rPr lang="es-ES_tradnl" dirty="0" err="1" smtClean="0">
              <a:latin typeface="Aharoni" panose="02010803020104030203" pitchFamily="2" charset="-79"/>
              <a:cs typeface="Aharoni" panose="02010803020104030203" pitchFamily="2" charset="-79"/>
            </a:rPr>
            <a:t>Loop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5813D60-CCA8-4837-B04B-3AFA62B17723}" type="parTrans" cxnId="{DDE413CE-FE2E-4602-B57F-130A3185BDB9}">
      <dgm:prSet/>
      <dgm:spPr/>
      <dgm:t>
        <a:bodyPr/>
        <a:lstStyle/>
        <a:p>
          <a:endParaRPr lang="en-US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38A98270-6F23-4248-8468-E5D618A9FB02}" type="sibTrans" cxnId="{DDE413CE-FE2E-4602-B57F-130A3185BDB9}">
      <dgm:prSet/>
      <dgm:spPr/>
      <dgm:t>
        <a:bodyPr/>
        <a:lstStyle/>
        <a:p>
          <a:endParaRPr lang="en-US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517FDB5F-0418-4A9E-9B39-A626A4758DBA}">
      <dgm:prSet phldrT="[Text]"/>
      <dgm:spPr/>
      <dgm:t>
        <a:bodyPr/>
        <a:lstStyle/>
        <a:p>
          <a:r>
            <a:rPr lang="es-ES_tradnl" dirty="0" err="1" smtClean="0">
              <a:latin typeface="Aharoni" panose="02010803020104030203" pitchFamily="2" charset="-79"/>
              <a:cs typeface="Aharoni" panose="02010803020104030203" pitchFamily="2" charset="-79"/>
            </a:rPr>
            <a:t>Event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0B0CA162-4EBB-4456-8E4C-A59F51B566C3}" type="parTrans" cxnId="{833C60D5-B837-4C76-9FC2-5361B0A849B2}">
      <dgm:prSet/>
      <dgm:spPr/>
      <dgm:t>
        <a:bodyPr/>
        <a:lstStyle/>
        <a:p>
          <a:endParaRPr lang="en-US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9B702E07-40E2-4AA9-BBFB-01F33632DE81}" type="sibTrans" cxnId="{833C60D5-B837-4C76-9FC2-5361B0A849B2}">
      <dgm:prSet/>
      <dgm:spPr/>
      <dgm:t>
        <a:bodyPr/>
        <a:lstStyle/>
        <a:p>
          <a:endParaRPr lang="en-US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35CB2FD3-5C44-48AB-83AB-746AD094D010}" type="pres">
      <dgm:prSet presAssocID="{307952C8-0ECC-46F4-B3E7-F2CA0E23DE4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AA452A-27A4-4809-8FC6-EE240DCADEEC}" type="pres">
      <dgm:prSet presAssocID="{3ADC92D8-3F65-4F46-B671-37CF9261432B}" presName="dummy" presStyleCnt="0"/>
      <dgm:spPr/>
    </dgm:pt>
    <dgm:pt modelId="{3B687107-6624-4F8B-9528-770FC918F551}" type="pres">
      <dgm:prSet presAssocID="{3ADC92D8-3F65-4F46-B671-37CF9261432B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FE5C19-7CF0-4D40-B418-1C359E7FFDF0}" type="pres">
      <dgm:prSet presAssocID="{38A98270-6F23-4248-8468-E5D618A9FB02}" presName="sibTrans" presStyleLbl="node1" presStyleIdx="0" presStyleCnt="2"/>
      <dgm:spPr/>
      <dgm:t>
        <a:bodyPr/>
        <a:lstStyle/>
        <a:p>
          <a:endParaRPr lang="en-US"/>
        </a:p>
      </dgm:t>
    </dgm:pt>
    <dgm:pt modelId="{16A71D4E-B967-4E39-9AB9-7A894A80EBA0}" type="pres">
      <dgm:prSet presAssocID="{517FDB5F-0418-4A9E-9B39-A626A4758DBA}" presName="dummy" presStyleCnt="0"/>
      <dgm:spPr/>
    </dgm:pt>
    <dgm:pt modelId="{79B9B0B1-ACD3-45F7-951D-ADEBBC0D7A7E}" type="pres">
      <dgm:prSet presAssocID="{517FDB5F-0418-4A9E-9B39-A626A4758DBA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6BD856-A38F-4465-9755-D5A59C79162D}" type="pres">
      <dgm:prSet presAssocID="{9B702E07-40E2-4AA9-BBFB-01F33632DE81}" presName="sibTrans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53D8325E-7D8C-453E-B25E-335EAD5C09D1}" type="presOf" srcId="{38A98270-6F23-4248-8468-E5D618A9FB02}" destId="{C2FE5C19-7CF0-4D40-B418-1C359E7FFDF0}" srcOrd="0" destOrd="0" presId="urn:microsoft.com/office/officeart/2005/8/layout/cycle1"/>
    <dgm:cxn modelId="{588F51E0-5009-448F-BA0D-F89DC727868E}" type="presOf" srcId="{3ADC92D8-3F65-4F46-B671-37CF9261432B}" destId="{3B687107-6624-4F8B-9528-770FC918F551}" srcOrd="0" destOrd="0" presId="urn:microsoft.com/office/officeart/2005/8/layout/cycle1"/>
    <dgm:cxn modelId="{DDE413CE-FE2E-4602-B57F-130A3185BDB9}" srcId="{307952C8-0ECC-46F4-B3E7-F2CA0E23DE47}" destId="{3ADC92D8-3F65-4F46-B671-37CF9261432B}" srcOrd="0" destOrd="0" parTransId="{85813D60-CCA8-4837-B04B-3AFA62B17723}" sibTransId="{38A98270-6F23-4248-8468-E5D618A9FB02}"/>
    <dgm:cxn modelId="{508B9A62-225C-425B-82EF-1CBBE35FF602}" type="presOf" srcId="{517FDB5F-0418-4A9E-9B39-A626A4758DBA}" destId="{79B9B0B1-ACD3-45F7-951D-ADEBBC0D7A7E}" srcOrd="0" destOrd="0" presId="urn:microsoft.com/office/officeart/2005/8/layout/cycle1"/>
    <dgm:cxn modelId="{833C60D5-B837-4C76-9FC2-5361B0A849B2}" srcId="{307952C8-0ECC-46F4-B3E7-F2CA0E23DE47}" destId="{517FDB5F-0418-4A9E-9B39-A626A4758DBA}" srcOrd="1" destOrd="0" parTransId="{0B0CA162-4EBB-4456-8E4C-A59F51B566C3}" sibTransId="{9B702E07-40E2-4AA9-BBFB-01F33632DE81}"/>
    <dgm:cxn modelId="{02A6A0E7-3DD3-4198-AAA9-3BC8F57A5284}" type="presOf" srcId="{307952C8-0ECC-46F4-B3E7-F2CA0E23DE47}" destId="{35CB2FD3-5C44-48AB-83AB-746AD094D010}" srcOrd="0" destOrd="0" presId="urn:microsoft.com/office/officeart/2005/8/layout/cycle1"/>
    <dgm:cxn modelId="{4B44D14C-5AA1-4EE5-8477-F408874F5D7C}" type="presOf" srcId="{9B702E07-40E2-4AA9-BBFB-01F33632DE81}" destId="{236BD856-A38F-4465-9755-D5A59C79162D}" srcOrd="0" destOrd="0" presId="urn:microsoft.com/office/officeart/2005/8/layout/cycle1"/>
    <dgm:cxn modelId="{B1B89E80-0FA3-45B1-ABC4-6392A4FF1C0E}" type="presParOf" srcId="{35CB2FD3-5C44-48AB-83AB-746AD094D010}" destId="{9EAA452A-27A4-4809-8FC6-EE240DCADEEC}" srcOrd="0" destOrd="0" presId="urn:microsoft.com/office/officeart/2005/8/layout/cycle1"/>
    <dgm:cxn modelId="{5E58ECFD-B097-4133-AFB7-D14EA8EF3BC4}" type="presParOf" srcId="{35CB2FD3-5C44-48AB-83AB-746AD094D010}" destId="{3B687107-6624-4F8B-9528-770FC918F551}" srcOrd="1" destOrd="0" presId="urn:microsoft.com/office/officeart/2005/8/layout/cycle1"/>
    <dgm:cxn modelId="{51903FA9-6069-47C6-A4D9-DDF183BDB9F7}" type="presParOf" srcId="{35CB2FD3-5C44-48AB-83AB-746AD094D010}" destId="{C2FE5C19-7CF0-4D40-B418-1C359E7FFDF0}" srcOrd="2" destOrd="0" presId="urn:microsoft.com/office/officeart/2005/8/layout/cycle1"/>
    <dgm:cxn modelId="{D0423DD1-40ED-43A0-9CA6-EA693CD9083F}" type="presParOf" srcId="{35CB2FD3-5C44-48AB-83AB-746AD094D010}" destId="{16A71D4E-B967-4E39-9AB9-7A894A80EBA0}" srcOrd="3" destOrd="0" presId="urn:microsoft.com/office/officeart/2005/8/layout/cycle1"/>
    <dgm:cxn modelId="{616621AA-203F-444D-9D7F-8252D9317739}" type="presParOf" srcId="{35CB2FD3-5C44-48AB-83AB-746AD094D010}" destId="{79B9B0B1-ACD3-45F7-951D-ADEBBC0D7A7E}" srcOrd="4" destOrd="0" presId="urn:microsoft.com/office/officeart/2005/8/layout/cycle1"/>
    <dgm:cxn modelId="{DAE298B6-AB0F-4E85-BE81-D9DDDCF98CD7}" type="presParOf" srcId="{35CB2FD3-5C44-48AB-83AB-746AD094D010}" destId="{236BD856-A38F-4465-9755-D5A59C79162D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87107-6624-4F8B-9528-770FC918F551}">
      <dsp:nvSpPr>
        <dsp:cNvPr id="0" name=""/>
        <dsp:cNvSpPr/>
      </dsp:nvSpPr>
      <dsp:spPr>
        <a:xfrm>
          <a:off x="2231932" y="433103"/>
          <a:ext cx="821369" cy="821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300" kern="1200" dirty="0" err="1" smtClean="0">
              <a:latin typeface="Aharoni" panose="02010803020104030203" pitchFamily="2" charset="-79"/>
              <a:cs typeface="Aharoni" panose="02010803020104030203" pitchFamily="2" charset="-79"/>
            </a:rPr>
            <a:t>Loop</a:t>
          </a:r>
          <a:endParaRPr lang="en-US" sz="23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231932" y="433103"/>
        <a:ext cx="821369" cy="821369"/>
      </dsp:txXfrm>
    </dsp:sp>
    <dsp:sp modelId="{C2FE5C19-7CF0-4D40-B418-1C359E7FFDF0}">
      <dsp:nvSpPr>
        <dsp:cNvPr id="0" name=""/>
        <dsp:cNvSpPr/>
      </dsp:nvSpPr>
      <dsp:spPr>
        <a:xfrm>
          <a:off x="1127980" y="-287"/>
          <a:ext cx="1688150" cy="1688150"/>
        </a:xfrm>
        <a:prstGeom prst="circularArrow">
          <a:avLst>
            <a:gd name="adj1" fmla="val 9488"/>
            <a:gd name="adj2" fmla="val 685404"/>
            <a:gd name="adj3" fmla="val 7848588"/>
            <a:gd name="adj4" fmla="val 2266008"/>
            <a:gd name="adj5" fmla="val 11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9B0B1-ACD3-45F7-951D-ADEBBC0D7A7E}">
      <dsp:nvSpPr>
        <dsp:cNvPr id="0" name=""/>
        <dsp:cNvSpPr/>
      </dsp:nvSpPr>
      <dsp:spPr>
        <a:xfrm>
          <a:off x="890810" y="433103"/>
          <a:ext cx="821369" cy="821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300" kern="1200" dirty="0" err="1" smtClean="0">
              <a:latin typeface="Aharoni" panose="02010803020104030203" pitchFamily="2" charset="-79"/>
              <a:cs typeface="Aharoni" panose="02010803020104030203" pitchFamily="2" charset="-79"/>
            </a:rPr>
            <a:t>Event</a:t>
          </a:r>
          <a:endParaRPr lang="en-US" sz="23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890810" y="433103"/>
        <a:ext cx="821369" cy="821369"/>
      </dsp:txXfrm>
    </dsp:sp>
    <dsp:sp modelId="{236BD856-A38F-4465-9755-D5A59C79162D}">
      <dsp:nvSpPr>
        <dsp:cNvPr id="0" name=""/>
        <dsp:cNvSpPr/>
      </dsp:nvSpPr>
      <dsp:spPr>
        <a:xfrm>
          <a:off x="1127980" y="-287"/>
          <a:ext cx="1688150" cy="1688150"/>
        </a:xfrm>
        <a:prstGeom prst="circularArrow">
          <a:avLst>
            <a:gd name="adj1" fmla="val 9488"/>
            <a:gd name="adj2" fmla="val 685404"/>
            <a:gd name="adj3" fmla="val 18648588"/>
            <a:gd name="adj4" fmla="val 13066008"/>
            <a:gd name="adj5" fmla="val 11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10/13/13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73CA4-7EF9-467F-99BD-6DDCB9451C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10/13/13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rtom.ch/talks/2012/06/jazoon/images/tip_of_the_iceberg.jpg" TargetMode="External"/><Relationship Id="rId4" Type="http://schemas.openxmlformats.org/officeDocument/2006/relationships/hyperlink" Target="https://speakerdeck.com/anguscroll/the-politics-of-javascript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Relationship Id="rId3" Type="http://schemas.openxmlformats.org/officeDocument/2006/relationships/hyperlink" Target="http://www.allmystery.de/i/bk33NhA_ayZYgl_USS_Enterprise_NCC_1701_A_by_cb93.jp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B02A6-44A8-594C-8023-D31DDC0C27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97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groups.google.com</a:t>
            </a:r>
            <a:r>
              <a:rPr lang="en-US" dirty="0" smtClean="0"/>
              <a:t>/d/topic/</a:t>
            </a:r>
            <a:r>
              <a:rPr lang="en-US" dirty="0" err="1" smtClean="0"/>
              <a:t>nodejs</a:t>
            </a:r>
            <a:r>
              <a:rPr lang="en-US" dirty="0" smtClean="0"/>
              <a:t>/9afurRCTlOc/discussion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52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Note: Diagram inspired from</a:t>
            </a:r>
            <a:r>
              <a:rPr lang="en-US" i="1" baseline="0" dirty="0" smtClean="0"/>
              <a:t> </a:t>
            </a:r>
            <a:r>
              <a:rPr lang="en-US" i="1" dirty="0" smtClean="0"/>
              <a:t>http://</a:t>
            </a:r>
            <a:r>
              <a:rPr lang="en-US" i="1" dirty="0" err="1" smtClean="0"/>
              <a:t>www.slideshare.net</a:t>
            </a:r>
            <a:r>
              <a:rPr lang="en-US" i="1" dirty="0" smtClean="0"/>
              <a:t>/BenLin2/</a:t>
            </a:r>
            <a:r>
              <a:rPr lang="en-US" i="1" dirty="0" err="1" smtClean="0"/>
              <a:t>webconf-nodejsproductionarchitecture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err="1" smtClean="0"/>
              <a:t>Node.js</a:t>
            </a:r>
            <a:r>
              <a:rPr lang="en-US" baseline="0" dirty="0" smtClean="0"/>
              <a:t> processes are single threaded so scalability within the same server is dependent on the number of node processes that we run.</a:t>
            </a:r>
          </a:p>
          <a:p>
            <a:r>
              <a:rPr lang="en-US" baseline="0" dirty="0" smtClean="0"/>
              <a:t>In order to load balance the load within the same server, we can use a traditional load balancer running locally.</a:t>
            </a:r>
          </a:p>
          <a:p>
            <a:r>
              <a:rPr lang="en-US" baseline="0" dirty="0" smtClean="0"/>
              <a:t>The next step is to scale multiple servers, for which we need an additional load balanced layer on top of the local instances.</a:t>
            </a:r>
          </a:p>
          <a:p>
            <a:r>
              <a:rPr lang="en-US" baseline="0" dirty="0" smtClean="0"/>
              <a:t>Database/storage tier can be scaled according to the type of solution in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41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56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43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Image</a:t>
            </a:r>
            <a:r>
              <a:rPr lang="es-ES_tradnl" dirty="0" smtClean="0"/>
              <a:t> </a:t>
            </a:r>
            <a:r>
              <a:rPr lang="es-ES_tradnl" dirty="0" err="1" smtClean="0"/>
              <a:t>source</a:t>
            </a:r>
            <a:r>
              <a:rPr lang="es-ES_tradnl" dirty="0" smtClean="0"/>
              <a:t>: </a:t>
            </a:r>
            <a:r>
              <a:rPr lang="en-US" dirty="0" smtClean="0">
                <a:hlinkClick r:id="rId3"/>
              </a:rPr>
              <a:t>http://drtom.ch/talks/2012/06/jazoon/images/tip_of_the_iceberg.jpg</a:t>
            </a:r>
            <a:endParaRPr lang="en-US" dirty="0" smtClean="0"/>
          </a:p>
          <a:p>
            <a:r>
              <a:rPr lang="es-ES_tradnl" dirty="0" smtClean="0"/>
              <a:t>Original idea:</a:t>
            </a:r>
            <a:r>
              <a:rPr lang="es-ES_tradnl" baseline="0" dirty="0" smtClean="0"/>
              <a:t> </a:t>
            </a:r>
            <a:r>
              <a:rPr lang="en-US" dirty="0" smtClean="0">
                <a:hlinkClick r:id="rId4"/>
              </a:rPr>
              <a:t>https://speakerdeck.com/anguscroll/the-politics-of-javascript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1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 is not better or worse than other languages; but it may look more accessible and easier</a:t>
            </a:r>
            <a:r>
              <a:rPr lang="en-US" baseline="0" dirty="0" smtClean="0"/>
              <a:t> to learn than it actually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6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Grunt</a:t>
            </a:r>
            <a:r>
              <a:rPr lang="es-ES_tradnl" dirty="0" smtClean="0"/>
              <a:t> = </a:t>
            </a:r>
            <a:r>
              <a:rPr lang="es-ES_tradnl" dirty="0" err="1" smtClean="0"/>
              <a:t>Ant</a:t>
            </a:r>
            <a:r>
              <a:rPr lang="es-ES_tradnl" dirty="0" smtClean="0"/>
              <a:t>,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Maven</a:t>
            </a:r>
            <a:endParaRPr lang="en-US" dirty="0" smtClean="0"/>
          </a:p>
          <a:p>
            <a:r>
              <a:rPr lang="es-ES_tradnl" dirty="0" err="1" smtClean="0"/>
              <a:t>Yeoman</a:t>
            </a:r>
            <a:r>
              <a:rPr lang="es-ES_tradnl" baseline="0" dirty="0" smtClean="0"/>
              <a:t> = </a:t>
            </a:r>
            <a:r>
              <a:rPr lang="es-ES_tradnl" baseline="0" dirty="0" err="1" smtClean="0"/>
              <a:t>Maven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some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parts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it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including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archetypes</a:t>
            </a:r>
            <a:r>
              <a:rPr lang="es-ES_tradnl" baseline="0" dirty="0" smtClean="0"/>
              <a:t> (“</a:t>
            </a:r>
            <a:r>
              <a:rPr lang="es-ES_tradnl" baseline="0" dirty="0" err="1" smtClean="0"/>
              <a:t>generators</a:t>
            </a:r>
            <a:r>
              <a:rPr lang="es-ES_tradnl" baseline="0" dirty="0" smtClean="0"/>
              <a:t>” in </a:t>
            </a:r>
            <a:r>
              <a:rPr lang="es-ES_tradnl" baseline="0" dirty="0" err="1" smtClean="0"/>
              <a:t>Yeomanese</a:t>
            </a:r>
            <a:r>
              <a:rPr lang="es-ES_tradnl" baseline="0" dirty="0" smtClean="0"/>
              <a:t>)</a:t>
            </a:r>
            <a:endParaRPr lang="es-ES_trad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46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s-ES_tradnl" dirty="0" err="1" smtClean="0"/>
              <a:t>There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no </a:t>
            </a:r>
            <a:r>
              <a:rPr lang="es-ES_tradnl" dirty="0" err="1" smtClean="0"/>
              <a:t>substitute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a </a:t>
            </a:r>
            <a:r>
              <a:rPr lang="es-ES_tradnl" dirty="0" err="1" smtClean="0"/>
              <a:t>compiler</a:t>
            </a:r>
            <a:endParaRPr lang="es-ES_tradnl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s-ES_tradnl" dirty="0" smtClean="0"/>
              <a:t>No </a:t>
            </a:r>
            <a:r>
              <a:rPr lang="es-ES_tradnl" dirty="0" err="1" smtClean="0"/>
              <a:t>proven</a:t>
            </a:r>
            <a:r>
              <a:rPr lang="es-ES_tradnl" dirty="0" smtClean="0"/>
              <a:t> </a:t>
            </a:r>
            <a:r>
              <a:rPr lang="es-ES_tradnl" dirty="0" err="1" smtClean="0"/>
              <a:t>success</a:t>
            </a:r>
            <a:r>
              <a:rPr lang="es-ES_tradnl" dirty="0" smtClean="0"/>
              <a:t> of </a:t>
            </a:r>
            <a:r>
              <a:rPr lang="es-ES_tradnl" dirty="0" err="1" smtClean="0"/>
              <a:t>Node.js</a:t>
            </a:r>
            <a:r>
              <a:rPr lang="es-ES_tradnl" dirty="0" smtClean="0"/>
              <a:t> </a:t>
            </a:r>
            <a:r>
              <a:rPr lang="es-ES_tradnl" dirty="0" err="1" smtClean="0"/>
              <a:t>applications</a:t>
            </a:r>
            <a:r>
              <a:rPr lang="es-ES_tradnl" dirty="0" smtClean="0"/>
              <a:t> in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enterprise</a:t>
            </a:r>
            <a:r>
              <a:rPr lang="es-ES_tradnl" dirty="0" smtClean="0"/>
              <a:t> </a:t>
            </a:r>
            <a:r>
              <a:rPr lang="es-ES_tradnl" dirty="0" err="1" smtClean="0"/>
              <a:t>world</a:t>
            </a:r>
            <a:r>
              <a:rPr lang="es-ES_tradnl" dirty="0" smtClean="0"/>
              <a:t>, </a:t>
            </a:r>
            <a:r>
              <a:rPr lang="es-ES_tradnl" dirty="0" err="1" smtClean="0"/>
              <a:t>yet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07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Unashamedly</a:t>
            </a:r>
            <a:r>
              <a:rPr lang="en-US" baseline="0" dirty="0" smtClean="0"/>
              <a:t> inspired by: http://</a:t>
            </a:r>
            <a:r>
              <a:rPr lang="en-US" baseline="0" dirty="0" err="1" smtClean="0"/>
              <a:t>www.slideshare.net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sergimansilla</a:t>
            </a:r>
            <a:r>
              <a:rPr lang="en-US" baseline="0" dirty="0" smtClean="0"/>
              <a:t>/big-app-design-for-</a:t>
            </a:r>
            <a:r>
              <a:rPr lang="en-US" baseline="0" dirty="0" err="1" smtClean="0"/>
              <a:t>nodejs</a:t>
            </a:r>
            <a:r>
              <a:rPr lang="en-US" baseline="0" dirty="0" smtClean="0"/>
              <a:t> (slide 11)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96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approaches</a:t>
            </a:r>
            <a:r>
              <a:rPr lang="en-US" baseline="0" dirty="0" smtClean="0"/>
              <a:t> to deal with application parallelism: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err="1" smtClean="0"/>
              <a:t>One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thread</a:t>
            </a:r>
            <a:r>
              <a:rPr lang="es-ES_tradnl" baseline="0" dirty="0" smtClean="0"/>
              <a:t> per </a:t>
            </a:r>
            <a:r>
              <a:rPr lang="es-ES_tradnl" baseline="0" dirty="0" err="1" smtClean="0"/>
              <a:t>connection</a:t>
            </a:r>
            <a:r>
              <a:rPr lang="es-ES_tradnl" baseline="0" dirty="0" smtClean="0"/>
              <a:t> – </a:t>
            </a:r>
            <a:r>
              <a:rPr lang="es-ES_tradnl" baseline="0" dirty="0" err="1" smtClean="0"/>
              <a:t>there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upper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limit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number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concurrent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threads</a:t>
            </a:r>
            <a:r>
              <a:rPr lang="es-ES_tradnl" baseline="0" dirty="0" smtClean="0"/>
              <a:t>, and </a:t>
            </a:r>
            <a:r>
              <a:rPr lang="es-ES_tradnl" baseline="0" dirty="0" err="1" smtClean="0"/>
              <a:t>there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memory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overhead</a:t>
            </a:r>
            <a:r>
              <a:rPr lang="es-ES_tradnl" baseline="0" dirty="0" smtClean="0"/>
              <a:t> per </a:t>
            </a:r>
            <a:r>
              <a:rPr lang="es-ES_tradnl" baseline="0" dirty="0" err="1" smtClean="0"/>
              <a:t>thread</a:t>
            </a:r>
            <a:endParaRPr lang="es-ES_tradnl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err="1" smtClean="0"/>
              <a:t>Fork</a:t>
            </a:r>
            <a:r>
              <a:rPr lang="es-ES_tradnl" baseline="0" dirty="0" smtClean="0"/>
              <a:t> a new </a:t>
            </a:r>
            <a:r>
              <a:rPr lang="es-ES_tradnl" baseline="0" dirty="0" err="1" smtClean="0"/>
              <a:t>process</a:t>
            </a:r>
            <a:r>
              <a:rPr lang="es-ES_tradnl" baseline="0" dirty="0" smtClean="0"/>
              <a:t> per </a:t>
            </a:r>
            <a:r>
              <a:rPr lang="es-ES_tradnl" baseline="0" dirty="0" err="1" smtClean="0"/>
              <a:t>connection</a:t>
            </a:r>
            <a:r>
              <a:rPr lang="es-ES_tradnl" baseline="0" dirty="0" smtClean="0"/>
              <a:t> – </a:t>
            </a:r>
            <a:r>
              <a:rPr lang="es-ES_tradnl" baseline="0" dirty="0" err="1" smtClean="0"/>
              <a:t>same</a:t>
            </a:r>
            <a:r>
              <a:rPr lang="es-ES_tradnl" baseline="0" dirty="0" smtClean="0"/>
              <a:t> as </a:t>
            </a:r>
            <a:r>
              <a:rPr lang="es-ES_tradnl" baseline="0" dirty="0" err="1" smtClean="0"/>
              <a:t>above</a:t>
            </a:r>
            <a:r>
              <a:rPr lang="es-ES_tradnl" baseline="0" dirty="0" smtClean="0"/>
              <a:t>; </a:t>
            </a:r>
            <a:r>
              <a:rPr lang="es-ES_tradnl" baseline="0" dirty="0" err="1" smtClean="0"/>
              <a:t>limited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operating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system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process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scheduler</a:t>
            </a:r>
            <a:r>
              <a:rPr lang="es-ES_tradnl" baseline="0" dirty="0" smtClean="0"/>
              <a:t>, and </a:t>
            </a:r>
            <a:r>
              <a:rPr lang="es-ES_tradnl" baseline="0" dirty="0" err="1" smtClean="0"/>
              <a:t>processes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heavier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threads</a:t>
            </a:r>
            <a:endParaRPr lang="es-ES_tradnl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err="1" smtClean="0"/>
              <a:t>Synchronous</a:t>
            </a:r>
            <a:r>
              <a:rPr lang="es-ES_tradnl" baseline="0" dirty="0" smtClean="0"/>
              <a:t> – </a:t>
            </a:r>
            <a:r>
              <a:rPr lang="es-ES_tradnl" baseline="0" dirty="0" err="1" smtClean="0"/>
              <a:t>don’t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bother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with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parallel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processing</a:t>
            </a:r>
            <a:endParaRPr lang="es-ES_tradnl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_tradnl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baseline="0" dirty="0" smtClean="0"/>
              <a:t>Node.js’ </a:t>
            </a:r>
            <a:r>
              <a:rPr lang="es-ES_tradnl" baseline="0" dirty="0" err="1" smtClean="0"/>
              <a:t>approach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parallelism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scales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better</a:t>
            </a:r>
            <a:r>
              <a:rPr lang="es-ES_tradnl" baseline="0" dirty="0" smtClean="0"/>
              <a:t> and uses </a:t>
            </a:r>
            <a:r>
              <a:rPr lang="es-ES_tradnl" baseline="0" dirty="0" err="1" smtClean="0"/>
              <a:t>less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memory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process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larger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amount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connections</a:t>
            </a:r>
            <a:r>
              <a:rPr lang="es-ES_tradnl" baseline="0" dirty="0" smtClean="0"/>
              <a:t> – </a:t>
            </a:r>
            <a:r>
              <a:rPr lang="es-ES_tradnl" baseline="0" dirty="0" err="1" smtClean="0"/>
              <a:t>but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requires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build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applications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that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not</a:t>
            </a:r>
            <a:r>
              <a:rPr lang="es-ES_tradnl" baseline="0" dirty="0" smtClean="0"/>
              <a:t> CPU-</a:t>
            </a:r>
            <a:r>
              <a:rPr lang="es-ES_tradnl" baseline="0" dirty="0" err="1" smtClean="0"/>
              <a:t>bound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18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6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Node-restify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here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but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it</a:t>
            </a:r>
            <a:r>
              <a:rPr lang="es-ES_tradnl" baseline="0" dirty="0" smtClean="0"/>
              <a:t> can </a:t>
            </a:r>
            <a:r>
              <a:rPr lang="es-ES_tradnl" baseline="0" dirty="0" err="1" smtClean="0"/>
              <a:t>all</a:t>
            </a:r>
            <a:r>
              <a:rPr lang="es-ES_tradnl" baseline="0" dirty="0" smtClean="0"/>
              <a:t> be </a:t>
            </a:r>
            <a:r>
              <a:rPr lang="es-ES_tradnl" baseline="0" dirty="0" err="1" smtClean="0"/>
              <a:t>accomplished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without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framework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too</a:t>
            </a:r>
            <a:r>
              <a:rPr lang="es-ES_tradnl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60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JSON is </a:t>
            </a:r>
            <a:r>
              <a:rPr lang="en-US" dirty="0" err="1" smtClean="0"/>
              <a:t>Javascript’s</a:t>
            </a:r>
            <a:r>
              <a:rPr lang="en-US" dirty="0" smtClean="0"/>
              <a:t> native serialization format</a:t>
            </a:r>
          </a:p>
          <a:p>
            <a:r>
              <a:rPr lang="en-US" dirty="0" smtClean="0"/>
              <a:t>Integrates very well with things like JSON-based</a:t>
            </a:r>
            <a:r>
              <a:rPr lang="en-US" baseline="0" dirty="0" smtClean="0"/>
              <a:t> APIs,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– things that speak JSON natively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53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http://www.meteor.com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42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Note </a:t>
            </a:r>
            <a:r>
              <a:rPr lang="es-ES_tradnl" dirty="0" err="1" smtClean="0"/>
              <a:t>on</a:t>
            </a:r>
            <a:r>
              <a:rPr lang="es-ES_tradnl" dirty="0" smtClean="0"/>
              <a:t> “</a:t>
            </a:r>
            <a:r>
              <a:rPr lang="es-ES_tradnl" dirty="0" err="1" smtClean="0"/>
              <a:t>boring</a:t>
            </a:r>
            <a:r>
              <a:rPr lang="es-ES_tradnl" dirty="0" smtClean="0"/>
              <a:t> CRUD-</a:t>
            </a:r>
            <a:r>
              <a:rPr lang="es-ES_tradnl" dirty="0" err="1" smtClean="0"/>
              <a:t>type</a:t>
            </a:r>
            <a:r>
              <a:rPr lang="es-ES_tradnl" dirty="0" smtClean="0"/>
              <a:t> web </a:t>
            </a:r>
            <a:r>
              <a:rPr lang="es-ES_tradnl" dirty="0" err="1" smtClean="0"/>
              <a:t>apps</a:t>
            </a:r>
            <a:r>
              <a:rPr lang="es-ES_tradnl" dirty="0" smtClean="0"/>
              <a:t>”: </a:t>
            </a:r>
            <a:r>
              <a:rPr lang="es-ES_tradnl" dirty="0" err="1" smtClean="0"/>
              <a:t>Node.js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frameworks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don’t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make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neither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easier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nor</a:t>
            </a:r>
            <a:r>
              <a:rPr lang="es-ES_tradnl" baseline="0" dirty="0" smtClean="0"/>
              <a:t> more </a:t>
            </a:r>
            <a:r>
              <a:rPr lang="es-ES_tradnl" baseline="0" dirty="0" err="1" smtClean="0"/>
              <a:t>difficult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write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traditional</a:t>
            </a:r>
            <a:r>
              <a:rPr lang="es-ES_tradnl" baseline="0" dirty="0" smtClean="0"/>
              <a:t> web </a:t>
            </a:r>
            <a:r>
              <a:rPr lang="es-ES_tradnl" baseline="0" dirty="0" err="1" smtClean="0"/>
              <a:t>apps</a:t>
            </a:r>
            <a:r>
              <a:rPr lang="es-ES_tradnl" baseline="0" dirty="0" smtClean="0"/>
              <a:t>; Node.js and </a:t>
            </a:r>
            <a:r>
              <a:rPr lang="es-ES_tradnl" baseline="0" dirty="0" err="1" smtClean="0"/>
              <a:t>its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frameworks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just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simply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make</a:t>
            </a:r>
            <a:r>
              <a:rPr lang="es-ES_tradnl" baseline="0" dirty="0" smtClean="0"/>
              <a:t> no </a:t>
            </a:r>
            <a:r>
              <a:rPr lang="es-ES_tradnl" baseline="0" dirty="0" err="1" smtClean="0"/>
              <a:t>difference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05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Image</a:t>
            </a:r>
            <a:r>
              <a:rPr lang="es-ES_tradnl" dirty="0" smtClean="0"/>
              <a:t> </a:t>
            </a:r>
            <a:r>
              <a:rPr lang="es-ES_tradnl" dirty="0" err="1" smtClean="0"/>
              <a:t>credit</a:t>
            </a:r>
            <a:r>
              <a:rPr lang="es-ES_tradnl" dirty="0" smtClean="0"/>
              <a:t>: </a:t>
            </a:r>
            <a:r>
              <a:rPr lang="en-US" smtClean="0">
                <a:hlinkClick r:id="rId3"/>
              </a:rPr>
              <a:t>http://www.allmystery.de/i/bk33NhA_ayZYgl_USS_Enterprise_NCC_1701_A_by_cb93.jpg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bg>
      <p:bgPr>
        <a:solidFill>
          <a:srgbClr val="003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6228"/>
            <a:ext cx="8228013" cy="6096055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vider Slide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6229"/>
            <a:ext cx="8228013" cy="599309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&lt;Title&gt;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201738"/>
            <a:ext cx="8228013" cy="5402262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b="0" i="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59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vider Slide ">
    <p:bg>
      <p:bgPr>
        <a:solidFill>
          <a:srgbClr val="4DB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6229"/>
            <a:ext cx="8228013" cy="599309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&lt;Title&gt;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201738"/>
            <a:ext cx="8228013" cy="5402262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b="0" i="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b="0" i="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b="0" i="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b="0" i="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12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13"/>
          <a:stretch/>
        </p:blipFill>
        <p:spPr bwMode="auto">
          <a:xfrm>
            <a:off x="0" y="0"/>
            <a:ext cx="9144000" cy="55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31" y="274095"/>
            <a:ext cx="2341549" cy="250545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5" t="21591" r="3101" b="16856"/>
          <a:stretch/>
        </p:blipFill>
        <p:spPr bwMode="auto">
          <a:xfrm>
            <a:off x="1763688" y="6055306"/>
            <a:ext cx="2020144" cy="75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547" y="5877302"/>
            <a:ext cx="1222176" cy="6966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000541"/>
            <a:ext cx="1241576" cy="55386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5" y="5774272"/>
            <a:ext cx="1915760" cy="1066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279" y="5877842"/>
            <a:ext cx="1791305" cy="904699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162134" y="558924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Organizers</a:t>
            </a:r>
            <a:endParaRPr lang="sk-SK" sz="1400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851920" y="5589240"/>
            <a:ext cx="19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Top Media Partner</a:t>
            </a:r>
            <a:endParaRPr lang="sk-SK" sz="1400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5580112" y="5589240"/>
            <a:ext cx="1515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Media Partner</a:t>
            </a:r>
            <a:endParaRPr lang="sk-SK" sz="1400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7521169" y="5589240"/>
            <a:ext cx="1515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Supporter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3946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2013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">
    <p:bg>
      <p:bgPr>
        <a:solidFill>
          <a:srgbClr val="3033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6229"/>
            <a:ext cx="8228013" cy="599309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&lt;Title&gt;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201738"/>
            <a:ext cx="8228013" cy="5402262"/>
          </a:xfrm>
        </p:spPr>
        <p:txBody>
          <a:bodyPr/>
          <a:lstStyle>
            <a:lvl1pPr>
              <a:defRPr b="0" i="0">
                <a:latin typeface="Arial"/>
                <a:cs typeface="Arial"/>
              </a:defRPr>
            </a:lvl1pPr>
            <a:lvl2pPr>
              <a:defRPr b="0" i="0">
                <a:latin typeface="Arial"/>
                <a:cs typeface="Arial"/>
              </a:defRPr>
            </a:lvl2pPr>
            <a:lvl3pPr>
              <a:defRPr b="0" i="0">
                <a:latin typeface="Arial"/>
                <a:cs typeface="Arial"/>
              </a:defRPr>
            </a:lvl3pPr>
            <a:lvl4pPr>
              <a:defRPr b="0" i="0">
                <a:latin typeface="Arial"/>
                <a:cs typeface="Arial"/>
              </a:defRPr>
            </a:lvl4pPr>
            <a:lvl5pPr>
              <a:defRPr b="0" i="0"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66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"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6229"/>
            <a:ext cx="8228013" cy="599309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&lt;Title&gt;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201738"/>
            <a:ext cx="8228013" cy="5402262"/>
          </a:xfrm>
        </p:spPr>
        <p:txBody>
          <a:bodyPr/>
          <a:lstStyle>
            <a:lvl1pPr>
              <a:defRPr b="0" i="0">
                <a:latin typeface="Arial"/>
                <a:cs typeface="Arial"/>
              </a:defRPr>
            </a:lvl1pPr>
            <a:lvl2pPr>
              <a:defRPr b="0" i="0">
                <a:latin typeface="Arial"/>
                <a:cs typeface="Arial"/>
              </a:defRPr>
            </a:lvl2pPr>
            <a:lvl3pPr>
              <a:defRPr b="0" i="0">
                <a:latin typeface="Arial"/>
                <a:cs typeface="Arial"/>
              </a:defRPr>
            </a:lvl3pPr>
            <a:lvl4pPr>
              <a:defRPr b="0" i="0">
                <a:latin typeface="Arial"/>
                <a:cs typeface="Arial"/>
              </a:defRPr>
            </a:lvl4pPr>
            <a:lvl5pPr>
              <a:defRPr b="0" i="0"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5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Slide ">
    <p:bg>
      <p:bgPr>
        <a:solidFill>
          <a:srgbClr val="4B2C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6229"/>
            <a:ext cx="8228013" cy="599309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&lt;Title&gt;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201738"/>
            <a:ext cx="8228013" cy="5402262"/>
          </a:xfrm>
        </p:spPr>
        <p:txBody>
          <a:bodyPr/>
          <a:lstStyle>
            <a:lvl1pPr>
              <a:defRPr b="0" i="0">
                <a:latin typeface="Arial"/>
                <a:cs typeface="Arial"/>
              </a:defRPr>
            </a:lvl1pPr>
            <a:lvl2pPr>
              <a:defRPr b="0" i="0">
                <a:latin typeface="Arial"/>
                <a:cs typeface="Arial"/>
              </a:defRPr>
            </a:lvl2pPr>
            <a:lvl3pPr>
              <a:defRPr b="0" i="0">
                <a:latin typeface="Arial"/>
                <a:cs typeface="Arial"/>
              </a:defRPr>
            </a:lvl3pPr>
            <a:lvl4pPr>
              <a:defRPr b="0" i="0">
                <a:latin typeface="Arial"/>
                <a:cs typeface="Arial"/>
              </a:defRPr>
            </a:lvl4pPr>
            <a:lvl5pPr>
              <a:defRPr b="0" i="0"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33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 Slide 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6229"/>
            <a:ext cx="8228013" cy="599309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&lt;Title&gt;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201738"/>
            <a:ext cx="8228013" cy="5402262"/>
          </a:xfrm>
        </p:spPr>
        <p:txBody>
          <a:bodyPr/>
          <a:lstStyle>
            <a:lvl1pPr>
              <a:defRPr b="0" i="0">
                <a:latin typeface="Arial"/>
                <a:cs typeface="Arial"/>
              </a:defRPr>
            </a:lvl1pPr>
            <a:lvl2pPr>
              <a:defRPr b="0" i="0">
                <a:latin typeface="Arial"/>
                <a:cs typeface="Arial"/>
              </a:defRPr>
            </a:lvl2pPr>
            <a:lvl3pPr>
              <a:defRPr b="0" i="0">
                <a:latin typeface="Arial"/>
                <a:cs typeface="Arial"/>
              </a:defRPr>
            </a:lvl3pPr>
            <a:lvl4pPr>
              <a:defRPr b="0" i="0">
                <a:latin typeface="Arial"/>
                <a:cs typeface="Arial"/>
              </a:defRPr>
            </a:lvl4pPr>
            <a:lvl5pPr>
              <a:defRPr b="0" i="0"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55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ider Slide 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6229"/>
            <a:ext cx="8228013" cy="599309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&lt;Title&gt;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201738"/>
            <a:ext cx="8228013" cy="5402262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b="0" i="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b="0" i="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b="0" i="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b="0" i="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Slide ">
    <p:bg>
      <p:bgPr>
        <a:solidFill>
          <a:srgbClr val="434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6229"/>
            <a:ext cx="8228013" cy="599309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&lt;Title&gt;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201738"/>
            <a:ext cx="8228013" cy="5402262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b="0" i="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2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6229"/>
            <a:ext cx="8228013" cy="599309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&lt;Title&gt;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201738"/>
            <a:ext cx="8228013" cy="5402262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b="0" i="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87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  <a:endParaRPr lang="en-US" dirty="0" smtClean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tm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3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tmp"/><Relationship Id="rId3" Type="http://schemas.openxmlformats.org/officeDocument/2006/relationships/image" Target="../media/image26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microsoft.com/office/2007/relationships/hdphoto" Target="../media/hdphoto1.wdp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microsoft.com/office/2007/relationships/hdphoto" Target="../media/hdphoto2.wdp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tmp"/><Relationship Id="rId3" Type="http://schemas.openxmlformats.org/officeDocument/2006/relationships/image" Target="../media/image28.tm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empower.com/benchmarks/" TargetMode="External"/><Relationship Id="rId4" Type="http://schemas.openxmlformats.org/officeDocument/2006/relationships/image" Target="../media/image32.tm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empower.com/benchmarks/" TargetMode="External"/><Relationship Id="rId4" Type="http://schemas.openxmlformats.org/officeDocument/2006/relationships/image" Target="../media/image33.tm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20114"/>
            <a:ext cx="50405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Oscar Renalias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Getting started with Node.js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baseline="0" dirty="0" smtClean="0">
                <a:solidFill>
                  <a:schemeClr val="bg1"/>
                </a:solidFill>
              </a:rPr>
              <a:t>October 11, 2013</a:t>
            </a:r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1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 smtClean="0"/>
              <a:t>Event</a:t>
            </a:r>
            <a:r>
              <a:rPr lang="es-ES_tradnl" dirty="0" smtClean="0"/>
              <a:t> </a:t>
            </a:r>
            <a:r>
              <a:rPr lang="es-ES_tradnl" dirty="0" err="1" smtClean="0"/>
              <a:t>callbacks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82" y="2348372"/>
            <a:ext cx="5483978" cy="243089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5318975" y="2176530"/>
            <a:ext cx="0" cy="52803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316829" y="3372119"/>
            <a:ext cx="0" cy="52803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241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 smtClean="0"/>
              <a:t>Sequential</a:t>
            </a:r>
            <a:r>
              <a:rPr lang="es-ES_tradnl" dirty="0" smtClean="0"/>
              <a:t> </a:t>
            </a:r>
            <a:r>
              <a:rPr lang="es-ES_tradnl" dirty="0" err="1" smtClean="0"/>
              <a:t>callbacks</a:t>
            </a:r>
            <a:r>
              <a:rPr lang="es-ES_tradnl" dirty="0" smtClean="0"/>
              <a:t>?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964" y="2488348"/>
            <a:ext cx="5213981" cy="217380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5316829" y="3636135"/>
            <a:ext cx="0" cy="52803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316829" y="4662152"/>
            <a:ext cx="0" cy="48725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93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smtClean="0"/>
              <a:t>So </a:t>
            </a:r>
            <a:r>
              <a:rPr lang="es-ES_tradnl" dirty="0" err="1" smtClean="0"/>
              <a:t>why</a:t>
            </a:r>
            <a:r>
              <a:rPr lang="es-ES_tradnl" dirty="0" smtClean="0"/>
              <a:t> are </a:t>
            </a:r>
            <a:r>
              <a:rPr lang="es-ES_tradnl" dirty="0" err="1" smtClean="0"/>
              <a:t>async</a:t>
            </a:r>
            <a:r>
              <a:rPr lang="es-ES_tradnl" dirty="0" smtClean="0"/>
              <a:t> and </a:t>
            </a:r>
            <a:r>
              <a:rPr lang="es-ES_tradnl" dirty="0" err="1" smtClean="0"/>
              <a:t>events</a:t>
            </a:r>
            <a:r>
              <a:rPr lang="es-ES_tradnl" dirty="0" smtClean="0"/>
              <a:t> </a:t>
            </a:r>
            <a:r>
              <a:rPr lang="es-ES_tradnl" dirty="0" err="1" smtClean="0"/>
              <a:t>good</a:t>
            </a:r>
            <a:r>
              <a:rPr lang="es-ES_tradnl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err="1" smtClean="0"/>
              <a:t>Easier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write</a:t>
            </a:r>
            <a:endParaRPr lang="es-ES_tradnl" dirty="0" smtClean="0"/>
          </a:p>
          <a:p>
            <a:r>
              <a:rPr lang="es-ES_tradnl" dirty="0" err="1" smtClean="0"/>
              <a:t>Scales</a:t>
            </a:r>
            <a:r>
              <a:rPr lang="es-ES_tradnl" dirty="0" smtClean="0"/>
              <a:t> </a:t>
            </a:r>
            <a:r>
              <a:rPr lang="es-ES_tradnl" dirty="0" err="1" smtClean="0"/>
              <a:t>better</a:t>
            </a:r>
            <a:endParaRPr lang="es-ES_tradnl" dirty="0" smtClean="0"/>
          </a:p>
          <a:p>
            <a:r>
              <a:rPr lang="es-ES_tradnl" dirty="0" err="1" smtClean="0"/>
              <a:t>Lower</a:t>
            </a:r>
            <a:r>
              <a:rPr lang="es-ES_tradnl" dirty="0" smtClean="0"/>
              <a:t> </a:t>
            </a:r>
            <a:r>
              <a:rPr lang="es-ES_tradnl" dirty="0" err="1" smtClean="0"/>
              <a:t>memory</a:t>
            </a:r>
            <a:r>
              <a:rPr lang="es-ES_tradnl" dirty="0" smtClean="0"/>
              <a:t>, CPU </a:t>
            </a:r>
            <a:r>
              <a:rPr lang="es-ES_tradnl" dirty="0" err="1" smtClean="0"/>
              <a:t>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75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.meme.li/i/oihs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287" y="1670304"/>
            <a:ext cx="41719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402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" y="436229"/>
            <a:ext cx="8228013" cy="599309"/>
          </a:xfrm>
        </p:spPr>
        <p:txBody>
          <a:bodyPr/>
          <a:lstStyle/>
          <a:p>
            <a:r>
              <a:rPr lang="en-US" sz="3200" dirty="0" smtClean="0"/>
              <a:t>Rapid prototyping, rapid development</a:t>
            </a:r>
            <a:endParaRPr lang="en-US" sz="3200" dirty="0"/>
          </a:p>
        </p:txBody>
      </p:sp>
      <p:pic>
        <p:nvPicPr>
          <p:cNvPr id="1026" name="Picture 2" descr="http://i.imgflip.com/3tls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206" y="1347766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520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 smtClean="0"/>
              <a:t>RESTful</a:t>
            </a:r>
            <a:r>
              <a:rPr lang="es-ES_tradnl" dirty="0" smtClean="0"/>
              <a:t> </a:t>
            </a:r>
            <a:r>
              <a:rPr lang="es-ES_tradnl" dirty="0" err="1" smtClean="0"/>
              <a:t>services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no </a:t>
            </a:r>
            <a:r>
              <a:rPr lang="es-ES_tradnl" dirty="0" err="1" smtClean="0"/>
              <a:t>effort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68" y="1970346"/>
            <a:ext cx="6834876" cy="386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55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No-fuss, native JSON handling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52" y="2133601"/>
            <a:ext cx="5335527" cy="282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" y="436229"/>
            <a:ext cx="6034739" cy="599309"/>
          </a:xfrm>
        </p:spPr>
        <p:txBody>
          <a:bodyPr/>
          <a:lstStyle/>
          <a:p>
            <a:r>
              <a:rPr lang="en-US" sz="2800" dirty="0" smtClean="0"/>
              <a:t>Awesome Package management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4846688"/>
            <a:ext cx="8228013" cy="1757312"/>
          </a:xfrm>
        </p:spPr>
        <p:txBody>
          <a:bodyPr>
            <a:normAutofit/>
          </a:bodyPr>
          <a:lstStyle/>
          <a:p>
            <a:r>
              <a:rPr lang="es-ES_tradnl" dirty="0" err="1" smtClean="0"/>
              <a:t>Gets</a:t>
            </a:r>
            <a:r>
              <a:rPr lang="es-ES_tradnl" dirty="0" smtClean="0"/>
              <a:t> </a:t>
            </a:r>
            <a:r>
              <a:rPr lang="es-ES_tradnl" dirty="0" err="1" smtClean="0"/>
              <a:t>out</a:t>
            </a:r>
            <a:r>
              <a:rPr lang="es-ES_tradnl" dirty="0" smtClean="0"/>
              <a:t> of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way</a:t>
            </a:r>
            <a:endParaRPr lang="es-ES_tradnl" dirty="0" smtClean="0"/>
          </a:p>
          <a:p>
            <a:r>
              <a:rPr lang="es-ES_tradnl" dirty="0" err="1" smtClean="0"/>
              <a:t>Support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internal</a:t>
            </a:r>
            <a:r>
              <a:rPr lang="es-ES_tradnl" dirty="0" smtClean="0"/>
              <a:t> and </a:t>
            </a:r>
            <a:r>
              <a:rPr lang="es-ES_tradnl" dirty="0" err="1" smtClean="0"/>
              <a:t>public</a:t>
            </a:r>
            <a:r>
              <a:rPr lang="es-ES_tradnl" dirty="0" smtClean="0"/>
              <a:t> modules</a:t>
            </a:r>
          </a:p>
          <a:p>
            <a:r>
              <a:rPr lang="es-ES_tradnl" dirty="0" err="1" smtClean="0"/>
              <a:t>Kiss</a:t>
            </a:r>
            <a:r>
              <a:rPr lang="es-ES_tradnl" dirty="0" smtClean="0"/>
              <a:t> </a:t>
            </a:r>
            <a:r>
              <a:rPr lang="es-ES_tradnl" dirty="0" err="1" smtClean="0"/>
              <a:t>problems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transitive</a:t>
            </a:r>
            <a:r>
              <a:rPr lang="es-ES_tradnl" dirty="0" smtClean="0"/>
              <a:t> </a:t>
            </a:r>
            <a:r>
              <a:rPr lang="es-ES_tradnl" dirty="0" err="1" smtClean="0"/>
              <a:t>dependencies</a:t>
            </a:r>
            <a:r>
              <a:rPr lang="es-ES_tradnl" dirty="0" smtClean="0"/>
              <a:t> </a:t>
            </a:r>
            <a:r>
              <a:rPr lang="es-ES_tradnl" dirty="0" err="1" smtClean="0"/>
              <a:t>goodbye</a:t>
            </a:r>
            <a:endParaRPr lang="es-ES_tradnl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939" y="295967"/>
            <a:ext cx="2486018" cy="96945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"/>
          <a:stretch/>
        </p:blipFill>
        <p:spPr>
          <a:xfrm>
            <a:off x="2487168" y="1416804"/>
            <a:ext cx="3436540" cy="320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0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Community modules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npmjs.org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8670"/>
            <a:ext cx="9144000" cy="3635150"/>
          </a:xfrm>
          <a:prstGeom prst="rect">
            <a:avLst/>
          </a:prstGeom>
          <a:solidFill>
            <a:srgbClr val="CB3837"/>
          </a:solidFill>
        </p:spPr>
      </p:pic>
      <p:sp>
        <p:nvSpPr>
          <p:cNvPr id="5" name="Rectangle 4"/>
          <p:cNvSpPr/>
          <p:nvPr/>
        </p:nvSpPr>
        <p:spPr>
          <a:xfrm>
            <a:off x="2485110" y="3996280"/>
            <a:ext cx="2507005" cy="459846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34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436229"/>
            <a:ext cx="8228013" cy="599309"/>
          </a:xfrm>
        </p:spPr>
        <p:txBody>
          <a:bodyPr/>
          <a:lstStyle/>
          <a:p>
            <a:r>
              <a:rPr lang="es-ES_tradnl" sz="3200" dirty="0" err="1" smtClean="0"/>
              <a:t>Interesting</a:t>
            </a:r>
            <a:r>
              <a:rPr lang="es-ES_tradnl" sz="3200" dirty="0" smtClean="0"/>
              <a:t> </a:t>
            </a:r>
            <a:r>
              <a:rPr lang="es-ES_tradnl" sz="3200" dirty="0" err="1" smtClean="0"/>
              <a:t>Projects</a:t>
            </a:r>
            <a:r>
              <a:rPr lang="es-ES_tradnl" sz="3200" dirty="0" smtClean="0"/>
              <a:t>: Express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err="1" smtClean="0"/>
              <a:t>Minimal</a:t>
            </a:r>
            <a:r>
              <a:rPr lang="es-ES_tradnl" dirty="0" smtClean="0"/>
              <a:t> web </a:t>
            </a:r>
            <a:r>
              <a:rPr lang="es-ES_tradnl" dirty="0" err="1" smtClean="0"/>
              <a:t>application</a:t>
            </a:r>
            <a:r>
              <a:rPr lang="es-ES_tradnl" dirty="0" smtClean="0"/>
              <a:t> </a:t>
            </a:r>
            <a:r>
              <a:rPr lang="es-ES_tradnl" dirty="0" err="1" smtClean="0"/>
              <a:t>framework</a:t>
            </a:r>
            <a:endParaRPr lang="es-ES_tradnl" dirty="0"/>
          </a:p>
          <a:p>
            <a:r>
              <a:rPr lang="es-ES_tradnl" dirty="0" err="1" smtClean="0"/>
              <a:t>Additional</a:t>
            </a:r>
            <a:r>
              <a:rPr lang="es-ES_tradnl" dirty="0" smtClean="0"/>
              <a:t> </a:t>
            </a:r>
            <a:r>
              <a:rPr lang="es-ES_tradnl" dirty="0" err="1" smtClean="0"/>
              <a:t>features</a:t>
            </a:r>
            <a:r>
              <a:rPr lang="es-ES_tradnl" dirty="0" smtClean="0"/>
              <a:t> are </a:t>
            </a:r>
            <a:r>
              <a:rPr lang="es-ES_tradnl" dirty="0" err="1" smtClean="0"/>
              <a:t>provided</a:t>
            </a:r>
            <a:r>
              <a:rPr lang="es-ES_tradnl" dirty="0" smtClean="0"/>
              <a:t> as modules </a:t>
            </a:r>
            <a:r>
              <a:rPr lang="es-ES_tradnl" dirty="0" err="1" smtClean="0"/>
              <a:t>or</a:t>
            </a:r>
            <a:r>
              <a:rPr lang="es-ES_tradnl" dirty="0" smtClean="0"/>
              <a:t> middleware: </a:t>
            </a:r>
            <a:r>
              <a:rPr lang="es-ES_tradnl" dirty="0" err="1" smtClean="0"/>
              <a:t>template</a:t>
            </a:r>
            <a:r>
              <a:rPr lang="es-ES_tradnl" dirty="0" smtClean="0"/>
              <a:t> </a:t>
            </a:r>
            <a:r>
              <a:rPr lang="es-ES_tradnl" dirty="0" err="1" smtClean="0"/>
              <a:t>engines</a:t>
            </a:r>
            <a:r>
              <a:rPr lang="es-ES_tradnl" dirty="0" smtClean="0"/>
              <a:t>, </a:t>
            </a:r>
            <a:r>
              <a:rPr lang="es-ES_tradnl" dirty="0" err="1" smtClean="0"/>
              <a:t>models</a:t>
            </a:r>
            <a:r>
              <a:rPr lang="es-ES_tradnl" dirty="0" smtClean="0"/>
              <a:t>, </a:t>
            </a:r>
            <a:r>
              <a:rPr lang="es-ES_tradnl" dirty="0" err="1" smtClean="0"/>
              <a:t>authentication</a:t>
            </a:r>
            <a:r>
              <a:rPr lang="es-ES_tradnl" dirty="0" smtClean="0"/>
              <a:t> and </a:t>
            </a:r>
            <a:r>
              <a:rPr lang="es-ES_tradnl" dirty="0" err="1" smtClean="0"/>
              <a:t>authorization</a:t>
            </a:r>
            <a:r>
              <a:rPr lang="es-ES_tradnl" dirty="0" smtClean="0"/>
              <a:t>, </a:t>
            </a:r>
            <a:r>
              <a:rPr lang="es-ES_tradnl" dirty="0" err="1" smtClean="0"/>
              <a:t>etc</a:t>
            </a:r>
            <a:endParaRPr lang="es-ES_tradnl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80" y="3462528"/>
            <a:ext cx="5630128" cy="2360457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752" y="261736"/>
            <a:ext cx="2105844" cy="137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061919" y="2518205"/>
            <a:ext cx="7623294" cy="1981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oscarrenalias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/>
              <a:t>g</a:t>
            </a:r>
            <a:r>
              <a:rPr lang="en-US" sz="2400" dirty="0" err="1" smtClean="0"/>
              <a:t>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oscarrenalias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oscar.renalias@accenture.com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oscar@renalias.net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281" y="1946840"/>
            <a:ext cx="2054932" cy="2736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746" b="77947" l="23942" r="75217"/>
                    </a14:imgEffect>
                  </a14:imgLayer>
                </a14:imgProps>
              </a:ext>
            </a:extLst>
          </a:blip>
          <a:srcRect l="17533" t="14721" r="18374" b="15028"/>
          <a:stretch/>
        </p:blipFill>
        <p:spPr>
          <a:xfrm>
            <a:off x="582070" y="2604045"/>
            <a:ext cx="350822" cy="288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20127" t="9094" r="1059" b="4798"/>
          <a:stretch/>
        </p:blipFill>
        <p:spPr>
          <a:xfrm>
            <a:off x="594769" y="3036093"/>
            <a:ext cx="325425" cy="3555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023" y="3612157"/>
            <a:ext cx="286916" cy="2635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470" y="4152789"/>
            <a:ext cx="318022" cy="2273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6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/>
              <a:t>Interesting</a:t>
            </a:r>
            <a:r>
              <a:rPr lang="es-ES_tradnl" dirty="0"/>
              <a:t> </a:t>
            </a:r>
            <a:r>
              <a:rPr lang="es-ES_tradnl" dirty="0" err="1"/>
              <a:t>Projects</a:t>
            </a:r>
            <a:r>
              <a:rPr lang="es-ES_tradnl" dirty="0"/>
              <a:t>: </a:t>
            </a:r>
            <a:r>
              <a:rPr lang="en-US" dirty="0" err="1" smtClean="0"/>
              <a:t>Socket.io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err="1" smtClean="0"/>
              <a:t>Provides</a:t>
            </a:r>
            <a:r>
              <a:rPr lang="es-ES_tradnl" dirty="0" smtClean="0"/>
              <a:t> </a:t>
            </a:r>
            <a:r>
              <a:rPr lang="es-ES_tradnl" dirty="0" err="1" smtClean="0"/>
              <a:t>support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server-</a:t>
            </a:r>
            <a:r>
              <a:rPr lang="es-ES_tradnl" dirty="0" err="1" smtClean="0"/>
              <a:t>initiated</a:t>
            </a:r>
            <a:r>
              <a:rPr lang="es-ES_tradnl" dirty="0" smtClean="0"/>
              <a:t> </a:t>
            </a:r>
            <a:r>
              <a:rPr lang="es-ES_tradnl" dirty="0" err="1" smtClean="0"/>
              <a:t>push</a:t>
            </a:r>
            <a:r>
              <a:rPr lang="es-ES_tradnl" dirty="0" smtClean="0"/>
              <a:t> </a:t>
            </a:r>
            <a:r>
              <a:rPr lang="es-ES_tradnl" dirty="0" err="1" smtClean="0"/>
              <a:t>events</a:t>
            </a:r>
            <a:r>
              <a:rPr lang="es-ES_tradnl" dirty="0" smtClean="0"/>
              <a:t> </a:t>
            </a:r>
            <a:r>
              <a:rPr lang="es-ES_tradnl" dirty="0" err="1" smtClean="0"/>
              <a:t>using</a:t>
            </a:r>
            <a:r>
              <a:rPr lang="es-ES_tradnl" dirty="0" smtClean="0"/>
              <a:t> </a:t>
            </a:r>
            <a:r>
              <a:rPr lang="es-ES_tradnl" dirty="0" err="1" smtClean="0"/>
              <a:t>WebSockets</a:t>
            </a:r>
            <a:r>
              <a:rPr lang="es-ES_tradnl" dirty="0" smtClean="0"/>
              <a:t>, Ajax </a:t>
            </a:r>
            <a:r>
              <a:rPr lang="es-ES_tradnl" dirty="0" err="1" smtClean="0"/>
              <a:t>polling</a:t>
            </a:r>
            <a:r>
              <a:rPr lang="es-ES_tradnl" dirty="0" smtClean="0"/>
              <a:t>, </a:t>
            </a:r>
            <a:r>
              <a:rPr lang="es-ES_tradnl" dirty="0" err="1" smtClean="0"/>
              <a:t>Iframe</a:t>
            </a:r>
            <a:r>
              <a:rPr lang="es-ES_tradnl" dirty="0" smtClean="0"/>
              <a:t>, JSONP </a:t>
            </a:r>
            <a:r>
              <a:rPr lang="es-ES_tradnl" dirty="0" err="1" smtClean="0"/>
              <a:t>or</a:t>
            </a:r>
            <a:r>
              <a:rPr lang="es-ES_tradnl" dirty="0" smtClean="0"/>
              <a:t> Flash-</a:t>
            </a:r>
            <a:r>
              <a:rPr lang="es-ES_tradnl" dirty="0" err="1" smtClean="0"/>
              <a:t>based</a:t>
            </a:r>
            <a:r>
              <a:rPr lang="es-ES_tradnl" dirty="0" smtClean="0"/>
              <a:t> </a:t>
            </a:r>
            <a:r>
              <a:rPr lang="es-ES_tradnl" dirty="0" err="1" smtClean="0"/>
              <a:t>channels</a:t>
            </a:r>
            <a:r>
              <a:rPr lang="es-ES_tradnl" dirty="0" smtClean="0"/>
              <a:t> </a:t>
            </a:r>
          </a:p>
          <a:p>
            <a:r>
              <a:rPr lang="es-ES_tradnl" dirty="0" err="1" smtClean="0"/>
              <a:t>Transparent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both</a:t>
            </a:r>
            <a:r>
              <a:rPr lang="es-ES_tradnl" dirty="0" smtClean="0"/>
              <a:t> </a:t>
            </a:r>
            <a:r>
              <a:rPr lang="es-ES_tradnl" dirty="0" err="1" smtClean="0"/>
              <a:t>clients</a:t>
            </a:r>
            <a:r>
              <a:rPr lang="es-ES_tradnl" dirty="0" smtClean="0"/>
              <a:t> and servers</a:t>
            </a:r>
          </a:p>
          <a:p>
            <a:r>
              <a:rPr lang="es-ES_tradnl" dirty="0" smtClean="0"/>
              <a:t>Can </a:t>
            </a:r>
            <a:r>
              <a:rPr lang="es-ES_tradnl" dirty="0" err="1" smtClean="0"/>
              <a:t>run</a:t>
            </a:r>
            <a:r>
              <a:rPr lang="es-ES_tradnl" dirty="0" smtClean="0"/>
              <a:t> </a:t>
            </a:r>
            <a:r>
              <a:rPr lang="es-ES_tradnl" dirty="0" err="1" smtClean="0"/>
              <a:t>standalone</a:t>
            </a:r>
            <a:r>
              <a:rPr lang="es-ES_tradnl" dirty="0" smtClean="0"/>
              <a:t> </a:t>
            </a:r>
            <a:r>
              <a:rPr lang="es-ES_tradnl" dirty="0" err="1" smtClean="0"/>
              <a:t>or</a:t>
            </a:r>
            <a:r>
              <a:rPr lang="es-ES_tradnl" dirty="0" smtClean="0"/>
              <a:t> </a:t>
            </a:r>
            <a:r>
              <a:rPr lang="es-ES_tradnl" dirty="0" err="1" smtClean="0"/>
              <a:t>integrated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Express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998" y="4389985"/>
            <a:ext cx="4188276" cy="138902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9" y="4389985"/>
            <a:ext cx="4080995" cy="1375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8784" y="5779008"/>
            <a:ext cx="28651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 smtClean="0">
                <a:latin typeface="Titillium Bd" panose="00000800000000000000" pitchFamily="50" charset="0"/>
              </a:rPr>
              <a:t>SERVER</a:t>
            </a:r>
            <a:endParaRPr lang="en-US" b="1" dirty="0">
              <a:latin typeface="Titillium Bd" panose="000008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8576" y="5825744"/>
            <a:ext cx="28651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 smtClean="0">
                <a:latin typeface="Titillium Bd" panose="00000800000000000000" pitchFamily="50" charset="0"/>
              </a:rPr>
              <a:t>CLIENT</a:t>
            </a:r>
            <a:endParaRPr lang="en-US" b="1" dirty="0">
              <a:latin typeface="Titillium B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4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/>
              <a:t>Interesting</a:t>
            </a:r>
            <a:r>
              <a:rPr lang="es-ES_tradnl" dirty="0"/>
              <a:t> </a:t>
            </a:r>
            <a:r>
              <a:rPr lang="es-ES_tradnl" dirty="0" err="1"/>
              <a:t>Projects</a:t>
            </a:r>
            <a:r>
              <a:rPr lang="es-ES_tradnl" dirty="0"/>
              <a:t>: </a:t>
            </a:r>
            <a:r>
              <a:rPr lang="en-US" dirty="0" smtClean="0"/>
              <a:t>Meteor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err="1" smtClean="0"/>
              <a:t>Next</a:t>
            </a:r>
            <a:r>
              <a:rPr lang="es-ES_tradnl" dirty="0" smtClean="0"/>
              <a:t>-gen </a:t>
            </a:r>
            <a:r>
              <a:rPr lang="es-ES_tradnl" dirty="0" err="1" smtClean="0"/>
              <a:t>framework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real-time </a:t>
            </a:r>
            <a:r>
              <a:rPr lang="es-ES_tradnl" dirty="0" err="1" smtClean="0"/>
              <a:t>collaborative</a:t>
            </a:r>
            <a:r>
              <a:rPr lang="es-ES_tradnl" dirty="0" smtClean="0"/>
              <a:t> web </a:t>
            </a:r>
            <a:r>
              <a:rPr lang="es-ES_tradnl" dirty="0" err="1" smtClean="0"/>
              <a:t>applications</a:t>
            </a:r>
            <a:endParaRPr lang="es-ES_tradnl" dirty="0" smtClean="0"/>
          </a:p>
          <a:p>
            <a:r>
              <a:rPr lang="es-ES_tradnl" dirty="0"/>
              <a:t>Live page </a:t>
            </a:r>
            <a:r>
              <a:rPr lang="es-ES_tradnl" dirty="0" err="1" smtClean="0"/>
              <a:t>updates</a:t>
            </a:r>
            <a:endParaRPr lang="es-ES_tradnl" dirty="0" smtClean="0"/>
          </a:p>
          <a:p>
            <a:r>
              <a:rPr lang="es-ES_tradnl" dirty="0" err="1" smtClean="0"/>
              <a:t>Support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offline </a:t>
            </a:r>
            <a:r>
              <a:rPr lang="es-ES_tradnl" dirty="0" err="1" smtClean="0"/>
              <a:t>databases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subsequent</a:t>
            </a:r>
            <a:r>
              <a:rPr lang="es-ES_tradnl" dirty="0" smtClean="0"/>
              <a:t> </a:t>
            </a:r>
            <a:r>
              <a:rPr lang="es-ES_tradnl" dirty="0" err="1" smtClean="0"/>
              <a:t>synchronization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71432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 smtClean="0"/>
              <a:t>When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use Node.js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/>
              <a:t>REST+JSON </a:t>
            </a:r>
            <a:r>
              <a:rPr lang="es-ES_tradnl" dirty="0" err="1" smtClean="0"/>
              <a:t>APIs</a:t>
            </a:r>
            <a:endParaRPr lang="es-ES_tradnl" dirty="0" smtClean="0"/>
          </a:p>
          <a:p>
            <a:r>
              <a:rPr lang="es-ES_tradnl" dirty="0" err="1" smtClean="0"/>
              <a:t>Backend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single-page web </a:t>
            </a:r>
            <a:r>
              <a:rPr lang="es-ES_tradnl" dirty="0" err="1" smtClean="0"/>
              <a:t>apps</a:t>
            </a:r>
            <a:r>
              <a:rPr lang="es-ES_tradnl" dirty="0" smtClean="0"/>
              <a:t>: </a:t>
            </a:r>
            <a:r>
              <a:rPr lang="es-ES_tradnl" dirty="0" err="1" smtClean="0"/>
              <a:t>same</a:t>
            </a:r>
            <a:r>
              <a:rPr lang="es-ES_tradnl" dirty="0" smtClean="0"/>
              <a:t> </a:t>
            </a:r>
            <a:r>
              <a:rPr lang="es-ES_tradnl" dirty="0" err="1" smtClean="0"/>
              <a:t>language</a:t>
            </a:r>
            <a:r>
              <a:rPr lang="es-ES_tradnl" dirty="0" smtClean="0"/>
              <a:t> in </a:t>
            </a:r>
            <a:r>
              <a:rPr lang="es-ES_tradnl" dirty="0" err="1" smtClean="0"/>
              <a:t>client</a:t>
            </a:r>
            <a:r>
              <a:rPr lang="es-ES_tradnl" dirty="0" smtClean="0"/>
              <a:t> and server</a:t>
            </a:r>
          </a:p>
          <a:p>
            <a:r>
              <a:rPr lang="es-ES_tradnl" dirty="0"/>
              <a:t>Real-time web </a:t>
            </a:r>
            <a:r>
              <a:rPr lang="es-ES_tradnl" dirty="0" err="1"/>
              <a:t>apps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Socket.io and </a:t>
            </a:r>
            <a:r>
              <a:rPr lang="es-ES_tradnl" dirty="0" err="1" smtClean="0"/>
              <a:t>Meteor</a:t>
            </a:r>
            <a:endParaRPr lang="es-ES_tradnl" dirty="0" smtClean="0"/>
          </a:p>
          <a:p>
            <a:r>
              <a:rPr lang="es-ES_tradnl" dirty="0" smtClean="0"/>
              <a:t>Quick </a:t>
            </a:r>
            <a:r>
              <a:rPr lang="es-ES_tradnl" dirty="0" err="1" smtClean="0"/>
              <a:t>prototyping</a:t>
            </a:r>
            <a:endParaRPr lang="es-ES_tradnl" dirty="0" smtClean="0"/>
          </a:p>
          <a:p>
            <a:r>
              <a:rPr lang="es-ES_tradnl" dirty="0" err="1"/>
              <a:t>R</a:t>
            </a:r>
            <a:r>
              <a:rPr lang="es-ES_tradnl" dirty="0" err="1" smtClean="0"/>
              <a:t>apidly</a:t>
            </a:r>
            <a:r>
              <a:rPr lang="es-ES_tradnl" dirty="0" smtClean="0"/>
              <a:t> </a:t>
            </a:r>
            <a:r>
              <a:rPr lang="es-ES_tradnl" dirty="0" err="1" smtClean="0"/>
              <a:t>evolving</a:t>
            </a:r>
            <a:r>
              <a:rPr lang="es-ES_tradnl" dirty="0" smtClean="0"/>
              <a:t> </a:t>
            </a:r>
            <a:r>
              <a:rPr lang="es-ES_tradnl" dirty="0" err="1" smtClean="0"/>
              <a:t>applications</a:t>
            </a:r>
            <a:r>
              <a:rPr lang="es-ES_tradnl" dirty="0" smtClean="0"/>
              <a:t>: media </a:t>
            </a:r>
            <a:r>
              <a:rPr lang="es-ES_tradnl" dirty="0" err="1" smtClean="0"/>
              <a:t>sites</a:t>
            </a:r>
            <a:r>
              <a:rPr lang="es-ES_tradnl" dirty="0" smtClean="0"/>
              <a:t>, marketing, </a:t>
            </a:r>
            <a:r>
              <a:rPr lang="es-ES_tradnl" dirty="0" err="1" smtClean="0"/>
              <a:t>etc</a:t>
            </a:r>
            <a:endParaRPr lang="es-ES_tradn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00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 smtClean="0"/>
              <a:t>When</a:t>
            </a:r>
            <a:r>
              <a:rPr lang="es-ES_tradnl" dirty="0" smtClean="0"/>
              <a:t> </a:t>
            </a:r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use Node.js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smtClean="0"/>
              <a:t>CPU-</a:t>
            </a:r>
            <a:r>
              <a:rPr lang="es-ES_tradnl" dirty="0" err="1" smtClean="0"/>
              <a:t>bound</a:t>
            </a:r>
            <a:r>
              <a:rPr lang="es-ES_tradnl" dirty="0" smtClean="0"/>
              <a:t> </a:t>
            </a:r>
            <a:r>
              <a:rPr lang="es-ES_tradnl" dirty="0" err="1" smtClean="0"/>
              <a:t>tasks</a:t>
            </a:r>
            <a:endParaRPr lang="es-ES_tradnl" dirty="0" smtClean="0"/>
          </a:p>
          <a:p>
            <a:r>
              <a:rPr lang="es-ES_tradnl" dirty="0" err="1" smtClean="0"/>
              <a:t>Multi-threaded</a:t>
            </a:r>
            <a:r>
              <a:rPr lang="es-ES_tradnl" dirty="0" smtClean="0"/>
              <a:t> </a:t>
            </a:r>
            <a:r>
              <a:rPr lang="es-ES_tradnl" dirty="0" err="1" smtClean="0"/>
              <a:t>applications</a:t>
            </a:r>
            <a:endParaRPr lang="es-ES_tradnl" dirty="0" smtClean="0"/>
          </a:p>
          <a:p>
            <a:r>
              <a:rPr lang="es-ES_tradnl" dirty="0" err="1"/>
              <a:t>Applications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have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process</a:t>
            </a:r>
            <a:r>
              <a:rPr lang="es-ES_tradnl" dirty="0"/>
              <a:t> </a:t>
            </a:r>
            <a:r>
              <a:rPr lang="es-ES_tradnl" dirty="0" err="1"/>
              <a:t>large</a:t>
            </a:r>
            <a:r>
              <a:rPr lang="es-ES_tradnl" dirty="0"/>
              <a:t> </a:t>
            </a:r>
            <a:r>
              <a:rPr lang="es-ES_tradnl" dirty="0" err="1"/>
              <a:t>amounts</a:t>
            </a:r>
            <a:r>
              <a:rPr lang="es-ES_tradnl" dirty="0"/>
              <a:t> of </a:t>
            </a:r>
            <a:r>
              <a:rPr lang="es-ES_tradnl" dirty="0" smtClean="0"/>
              <a:t>data</a:t>
            </a:r>
          </a:p>
          <a:p>
            <a:r>
              <a:rPr lang="es-ES_tradnl" dirty="0" err="1" smtClean="0"/>
              <a:t>Boring</a:t>
            </a:r>
            <a:r>
              <a:rPr lang="es-ES_tradnl" dirty="0" smtClean="0"/>
              <a:t> CRUD-</a:t>
            </a:r>
            <a:r>
              <a:rPr lang="es-ES_tradnl" dirty="0" err="1" smtClean="0"/>
              <a:t>type</a:t>
            </a:r>
            <a:r>
              <a:rPr lang="es-ES_tradnl" dirty="0" smtClean="0"/>
              <a:t> web </a:t>
            </a:r>
            <a:r>
              <a:rPr lang="es-ES_tradnl" dirty="0" err="1" smtClean="0"/>
              <a:t>apps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448596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allmystery.de/i/bk33NhA_ayZYgl_USS_Enterprise_NCC_1701_A_by_cb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Ready for the Enterprise?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64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Maturity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Under development </a:t>
            </a:r>
            <a:r>
              <a:rPr lang="en-US" dirty="0" smtClean="0"/>
              <a:t>since 2008</a:t>
            </a:r>
            <a:endParaRPr lang="en-US" dirty="0"/>
          </a:p>
          <a:p>
            <a:r>
              <a:rPr lang="en-US" dirty="0" err="1" smtClean="0"/>
              <a:t>Node.js</a:t>
            </a:r>
            <a:r>
              <a:rPr lang="en-US" dirty="0" smtClean="0"/>
              <a:t> 1.0 around the corner</a:t>
            </a:r>
            <a:endParaRPr lang="en-US" dirty="0"/>
          </a:p>
          <a:p>
            <a:r>
              <a:rPr lang="en-US" dirty="0" smtClean="0"/>
              <a:t>Nearly 40000 modules available via </a:t>
            </a:r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smtClean="0"/>
              <a:t>Awesome community</a:t>
            </a:r>
          </a:p>
          <a:p>
            <a:r>
              <a:rPr lang="es-ES_tradnl" dirty="0" err="1" smtClean="0"/>
              <a:t>Commercial</a:t>
            </a:r>
            <a:r>
              <a:rPr lang="es-ES_tradnl" dirty="0" smtClean="0"/>
              <a:t> </a:t>
            </a:r>
            <a:r>
              <a:rPr lang="es-ES_tradnl" dirty="0" err="1" smtClean="0"/>
              <a:t>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6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sz="3200" dirty="0" err="1" smtClean="0"/>
              <a:t>Lightweight</a:t>
            </a:r>
            <a:r>
              <a:rPr lang="es-ES_tradnl" sz="3200" dirty="0" smtClean="0"/>
              <a:t> </a:t>
            </a:r>
            <a:r>
              <a:rPr lang="es-ES_tradnl" sz="3200" dirty="0" err="1" smtClean="0"/>
              <a:t>Architecture</a:t>
            </a:r>
            <a:r>
              <a:rPr lang="es-ES_tradnl" sz="3200" dirty="0" smtClean="0"/>
              <a:t> </a:t>
            </a:r>
            <a:r>
              <a:rPr lang="es-ES_tradnl" sz="3200" dirty="0" err="1" smtClean="0"/>
              <a:t>Enabler</a:t>
            </a:r>
            <a:endParaRPr lang="en-US" sz="3200" dirty="0"/>
          </a:p>
        </p:txBody>
      </p:sp>
      <p:pic>
        <p:nvPicPr>
          <p:cNvPr id="1026" name="Picture 2" descr="http://cdn.meme.li/i/oufj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720" y="1443396"/>
            <a:ext cx="5006560" cy="397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102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Does it Scale?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41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Titillium Bd" panose="00000800000000000000" pitchFamily="50" charset="0"/>
              </a:rPr>
              <a:t>Performance</a:t>
            </a:r>
            <a:endParaRPr lang="en-US" dirty="0">
              <a:latin typeface="Titillium Bd" panose="00000800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416" y="6132405"/>
            <a:ext cx="7949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smtClean="0"/>
              <a:t>Test: </a:t>
            </a:r>
            <a:r>
              <a:rPr lang="es-ES_tradnl" sz="2000" dirty="0" err="1" smtClean="0"/>
              <a:t>multiple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database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queries</a:t>
            </a:r>
            <a:r>
              <a:rPr lang="es-ES_tradnl" sz="2000" dirty="0" smtClean="0"/>
              <a:t> per </a:t>
            </a:r>
            <a:r>
              <a:rPr lang="es-ES_tradnl" sz="2000" dirty="0" err="1" smtClean="0"/>
              <a:t>request</a:t>
            </a:r>
            <a:r>
              <a:rPr lang="es-ES_tradnl" sz="2000" dirty="0" smtClean="0"/>
              <a:t>, </a:t>
            </a:r>
            <a:r>
              <a:rPr lang="es-ES_tradnl" sz="2000" dirty="0" err="1" smtClean="0"/>
              <a:t>serialized</a:t>
            </a:r>
            <a:r>
              <a:rPr lang="es-ES_tradnl" sz="2000" dirty="0" smtClean="0"/>
              <a:t> as JSON responses</a:t>
            </a:r>
          </a:p>
          <a:p>
            <a:r>
              <a:rPr lang="es-ES_tradnl" sz="2000" dirty="0" err="1" smtClean="0"/>
              <a:t>Source</a:t>
            </a:r>
            <a:r>
              <a:rPr lang="es-ES_tradnl" sz="2000" dirty="0" smtClean="0"/>
              <a:t>: </a:t>
            </a:r>
            <a:r>
              <a:rPr lang="en-US" sz="2000" dirty="0">
                <a:hlinkClick r:id="rId3"/>
              </a:rPr>
              <a:t>http://www.techempower.com/benchmarks/</a:t>
            </a:r>
            <a:endParaRPr lang="en-US" sz="20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9"/>
          <a:stretch/>
        </p:blipFill>
        <p:spPr>
          <a:xfrm>
            <a:off x="744832" y="1215132"/>
            <a:ext cx="7557920" cy="44785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8866" y="3694176"/>
            <a:ext cx="5285233" cy="3497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8867" y="5215944"/>
            <a:ext cx="5285232" cy="52648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7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smtClean="0"/>
              <a:t>More Performance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0416" y="6106644"/>
            <a:ext cx="7949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smtClean="0"/>
              <a:t>Test: </a:t>
            </a:r>
            <a:r>
              <a:rPr lang="es-ES_tradnl" sz="2000" dirty="0" err="1" smtClean="0"/>
              <a:t>return</a:t>
            </a:r>
            <a:r>
              <a:rPr lang="es-ES_tradnl" sz="2000" dirty="0" smtClean="0"/>
              <a:t> a response as a simple </a:t>
            </a:r>
            <a:r>
              <a:rPr lang="es-ES_tradnl" sz="2000" dirty="0" err="1" smtClean="0"/>
              <a:t>serialized</a:t>
            </a:r>
            <a:r>
              <a:rPr lang="es-ES_tradnl" sz="2000" dirty="0" smtClean="0"/>
              <a:t> JSON </a:t>
            </a:r>
            <a:r>
              <a:rPr lang="es-ES_tradnl" sz="2000" dirty="0" err="1" smtClean="0"/>
              <a:t>object</a:t>
            </a:r>
            <a:endParaRPr lang="es-ES_tradnl" sz="2000" dirty="0" smtClean="0"/>
          </a:p>
          <a:p>
            <a:r>
              <a:rPr lang="es-ES_tradnl" sz="2000" dirty="0" err="1" smtClean="0"/>
              <a:t>Source</a:t>
            </a:r>
            <a:r>
              <a:rPr lang="es-ES_tradnl" sz="2000" dirty="0" smtClean="0"/>
              <a:t>: </a:t>
            </a:r>
            <a:r>
              <a:rPr lang="en-US" sz="2000" dirty="0">
                <a:hlinkClick r:id="rId3"/>
              </a:rPr>
              <a:t>http://www.techempower.com/benchmarks/</a:t>
            </a:r>
            <a:endParaRPr lang="en-US" sz="20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3" y="1400092"/>
            <a:ext cx="8013600" cy="44288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1270" y="5010912"/>
            <a:ext cx="6297107" cy="34137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1270" y="5584539"/>
            <a:ext cx="6297107" cy="34137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36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odejs-dar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44"/>
            <a:ext cx="9220259" cy="683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33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fastest</a:t>
            </a:r>
            <a:r>
              <a:rPr lang="es-ES_tradnl" dirty="0" smtClean="0"/>
              <a:t>; </a:t>
            </a:r>
            <a:r>
              <a:rPr lang="es-ES_tradnl" dirty="0" err="1" smtClean="0"/>
              <a:t>does</a:t>
            </a:r>
            <a:r>
              <a:rPr lang="es-ES_tradnl" dirty="0" smtClean="0"/>
              <a:t> </a:t>
            </a:r>
            <a:r>
              <a:rPr lang="es-ES_tradnl" dirty="0" err="1" smtClean="0"/>
              <a:t>it</a:t>
            </a:r>
            <a:r>
              <a:rPr lang="es-ES_tradnl" dirty="0" smtClean="0"/>
              <a:t> </a:t>
            </a:r>
            <a:r>
              <a:rPr lang="es-ES_tradnl" dirty="0" err="1" smtClean="0"/>
              <a:t>always</a:t>
            </a:r>
            <a:r>
              <a:rPr lang="es-ES_tradnl" dirty="0" smtClean="0"/>
              <a:t> </a:t>
            </a:r>
            <a:r>
              <a:rPr lang="es-ES_tradnl" dirty="0" err="1" smtClean="0"/>
              <a:t>matter</a:t>
            </a:r>
            <a:r>
              <a:rPr lang="es-ES_tradnl" dirty="0" smtClean="0"/>
              <a:t>?</a:t>
            </a:r>
            <a:endParaRPr lang="en-US" dirty="0"/>
          </a:p>
        </p:txBody>
      </p:sp>
      <p:pic>
        <p:nvPicPr>
          <p:cNvPr id="1026" name="Picture 2" descr="http://i.qkme.me/3vp59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22" y="1959462"/>
            <a:ext cx="6554768" cy="369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19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rtom.ch/talks/2012/06/jazoon/images/tip_of_the_iceber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>
            <a:stCxn id="6" idx="1"/>
          </p:cNvCxnSpPr>
          <p:nvPr/>
        </p:nvCxnSpPr>
        <p:spPr>
          <a:xfrm flipH="1">
            <a:off x="5267461" y="1059375"/>
            <a:ext cx="1120460" cy="189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87921" y="366877"/>
            <a:ext cx="2562896" cy="1384995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/>
            </a:lvl1pPr>
          </a:lstStyle>
          <a:p>
            <a:r>
              <a:rPr lang="es-ES_tradnl" dirty="0" err="1"/>
              <a:t>Like</a:t>
            </a:r>
            <a:r>
              <a:rPr lang="es-ES_tradnl" dirty="0"/>
              <a:t> Java, </a:t>
            </a:r>
            <a:r>
              <a:rPr lang="es-ES_tradnl" dirty="0" err="1" smtClean="0"/>
              <a:t>with</a:t>
            </a:r>
            <a:r>
              <a:rPr lang="es-ES_tradnl" dirty="0" smtClean="0"/>
              <a:t> simple </a:t>
            </a:r>
            <a:r>
              <a:rPr lang="es-ES_tradnl" dirty="0" err="1" smtClean="0"/>
              <a:t>syntax</a:t>
            </a:r>
            <a:r>
              <a:rPr lang="es-ES_tradnl" dirty="0" smtClean="0"/>
              <a:t> and no </a:t>
            </a:r>
            <a:r>
              <a:rPr lang="es-ES_tradnl" dirty="0" err="1" smtClean="0"/>
              <a:t>types</a:t>
            </a:r>
            <a:endParaRPr lang="en-US" dirty="0"/>
          </a:p>
        </p:txBody>
      </p:sp>
      <p:cxnSp>
        <p:nvCxnSpPr>
          <p:cNvPr id="8" name="Straight Arrow Connector 7"/>
          <p:cNvCxnSpPr>
            <a:stCxn id="9" idx="0"/>
          </p:cNvCxnSpPr>
          <p:nvPr/>
        </p:nvCxnSpPr>
        <p:spPr>
          <a:xfrm flipV="1">
            <a:off x="2820473" y="4378818"/>
            <a:ext cx="1300766" cy="1305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2424" y="5684116"/>
            <a:ext cx="1496097" cy="95410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2800" dirty="0" err="1" smtClean="0"/>
              <a:t>Weird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shit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90152" y="154546"/>
            <a:ext cx="459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err="1" smtClean="0">
                <a:latin typeface="+mj-lt"/>
              </a:rPr>
              <a:t>Javascript</a:t>
            </a:r>
            <a:endParaRPr 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175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JavaScript is </a:t>
            </a:r>
            <a:r>
              <a:rPr lang="en-US" strike="sngStrike" dirty="0" smtClean="0"/>
              <a:t>quirky</a:t>
            </a:r>
            <a:r>
              <a:rPr lang="en-US" dirty="0" smtClean="0"/>
              <a:t> different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Prototype-based inheritance</a:t>
            </a:r>
          </a:p>
          <a:p>
            <a:r>
              <a:rPr lang="en-US" dirty="0" smtClean="0"/>
              <a:t>“==“ versus “===“</a:t>
            </a:r>
          </a:p>
          <a:p>
            <a:r>
              <a:rPr lang="en-US" dirty="0" smtClean="0"/>
              <a:t>The meaning of “this”</a:t>
            </a:r>
          </a:p>
          <a:p>
            <a:r>
              <a:rPr lang="en-US" dirty="0" smtClean="0"/>
              <a:t>Call, apply and bind in </a:t>
            </a:r>
            <a:r>
              <a:rPr lang="en-US" dirty="0" err="1" smtClean="0"/>
              <a:t>Function.prototype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And more.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43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Solid development toolset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660" y="1670807"/>
            <a:ext cx="2306888" cy="27170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206" y="1561088"/>
            <a:ext cx="3389591" cy="2936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0975" y="4901183"/>
            <a:ext cx="3793483" cy="147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86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Toolset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Large selection of testing libraries: unit testing, functional testing, BDD</a:t>
            </a:r>
          </a:p>
          <a:p>
            <a:r>
              <a:rPr lang="es-ES_tradnl" dirty="0" err="1" smtClean="0"/>
              <a:t>Static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  <a:r>
              <a:rPr lang="es-ES_tradnl" dirty="0" err="1" smtClean="0"/>
              <a:t>analysis</a:t>
            </a:r>
            <a:r>
              <a:rPr lang="es-ES_tradnl" dirty="0" smtClean="0"/>
              <a:t> (</a:t>
            </a:r>
            <a:r>
              <a:rPr lang="es-ES_tradnl" dirty="0" err="1" smtClean="0"/>
              <a:t>JsHint</a:t>
            </a:r>
            <a:r>
              <a:rPr lang="es-ES_tradnl" dirty="0" smtClean="0"/>
              <a:t>)</a:t>
            </a:r>
            <a:endParaRPr lang="en-US" dirty="0" smtClean="0"/>
          </a:p>
          <a:p>
            <a:r>
              <a:rPr lang="en-US" dirty="0" err="1" smtClean="0"/>
              <a:t>IntelliJ</a:t>
            </a:r>
            <a:r>
              <a:rPr lang="en-US" dirty="0" smtClean="0"/>
              <a:t> IDEA, </a:t>
            </a:r>
            <a:r>
              <a:rPr lang="en-US" dirty="0"/>
              <a:t>Eclipse (</a:t>
            </a:r>
            <a:r>
              <a:rPr lang="en-US" dirty="0" err="1"/>
              <a:t>Nodeclipse</a:t>
            </a:r>
            <a:r>
              <a:rPr lang="en-US" dirty="0" smtClean="0"/>
              <a:t>) integration: highlighting, refactoring, debugging</a:t>
            </a:r>
          </a:p>
          <a:p>
            <a:r>
              <a:rPr lang="en-US" dirty="0"/>
              <a:t>Integration with </a:t>
            </a:r>
            <a:r>
              <a:rPr lang="en-US" dirty="0" smtClean="0"/>
              <a:t>Jenkins/Hudson, </a:t>
            </a:r>
            <a:r>
              <a:rPr lang="es-ES_tradnl" dirty="0" smtClean="0"/>
              <a:t>Node.js </a:t>
            </a:r>
            <a:r>
              <a:rPr lang="es-ES_tradnl" dirty="0" err="1" smtClean="0"/>
              <a:t>specific</a:t>
            </a:r>
            <a:r>
              <a:rPr lang="es-ES_tradnl" dirty="0" smtClean="0"/>
              <a:t> CI servers</a:t>
            </a:r>
          </a:p>
          <a:p>
            <a:r>
              <a:rPr lang="es-ES_tradnl" dirty="0" smtClean="0"/>
              <a:t>NPM </a:t>
            </a:r>
            <a:r>
              <a:rPr lang="es-ES_tradnl" dirty="0" err="1" smtClean="0"/>
              <a:t>supports</a:t>
            </a:r>
            <a:r>
              <a:rPr lang="es-ES_tradnl" dirty="0" smtClean="0"/>
              <a:t> </a:t>
            </a:r>
            <a:r>
              <a:rPr lang="es-ES_tradnl" dirty="0" err="1" smtClean="0"/>
              <a:t>internal</a:t>
            </a:r>
            <a:r>
              <a:rPr lang="es-ES_tradnl" dirty="0" smtClean="0"/>
              <a:t> module </a:t>
            </a:r>
            <a:r>
              <a:rPr lang="es-ES_tradnl" dirty="0" err="1" smtClean="0"/>
              <a:t>repositories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237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Architects have a little bit of extra work</a:t>
            </a:r>
          </a:p>
          <a:p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Node.js</a:t>
            </a:r>
            <a:r>
              <a:rPr lang="en-US" b="1" dirty="0" smtClean="0"/>
              <a:t> currently lacks standards; extra </a:t>
            </a:r>
            <a:r>
              <a:rPr lang="en-US" b="1" dirty="0"/>
              <a:t>effort and care must be paid </a:t>
            </a:r>
            <a:r>
              <a:rPr lang="en-US" b="1" dirty="0" smtClean="0"/>
              <a:t>to </a:t>
            </a:r>
          </a:p>
          <a:p>
            <a:r>
              <a:rPr lang="en-US" b="1" dirty="0" smtClean="0"/>
              <a:t>application architecture, </a:t>
            </a:r>
          </a:p>
          <a:p>
            <a:r>
              <a:rPr lang="en-US" b="1" dirty="0" smtClean="0"/>
              <a:t>development lifecycle,</a:t>
            </a:r>
            <a:endParaRPr lang="es-ES_tradnl" b="1" dirty="0" smtClean="0"/>
          </a:p>
          <a:p>
            <a:r>
              <a:rPr lang="es-ES_tradnl" b="1" dirty="0" err="1" smtClean="0"/>
              <a:t>code</a:t>
            </a:r>
            <a:r>
              <a:rPr lang="es-ES_tradnl" b="1" dirty="0" smtClean="0"/>
              <a:t> </a:t>
            </a:r>
            <a:r>
              <a:rPr lang="es-ES_tradnl" b="1" dirty="0" err="1" smtClean="0"/>
              <a:t>quality</a:t>
            </a:r>
            <a:r>
              <a:rPr lang="es-ES_tradnl" b="1" dirty="0" smtClean="0"/>
              <a:t>,</a:t>
            </a:r>
            <a:endParaRPr lang="en-US" dirty="0" smtClean="0"/>
          </a:p>
          <a:p>
            <a:pPr marL="0" indent="0">
              <a:buNone/>
            </a:pPr>
            <a:r>
              <a:rPr lang="es-ES_tradnl" b="1" dirty="0" smtClean="0"/>
              <a:t>And </a:t>
            </a:r>
            <a:r>
              <a:rPr lang="es-ES_tradnl" b="1" dirty="0" err="1" smtClean="0"/>
              <a:t>many</a:t>
            </a:r>
            <a:r>
              <a:rPr lang="es-ES_tradnl" b="1" dirty="0" smtClean="0"/>
              <a:t> more.</a:t>
            </a:r>
          </a:p>
        </p:txBody>
      </p:sp>
    </p:spTree>
    <p:extLst>
      <p:ext uri="{BB962C8B-B14F-4D97-AF65-F5344CB8AC3E}">
        <p14:creationId xmlns:p14="http://schemas.microsoft.com/office/powerpoint/2010/main" val="276979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Big teams, big codebases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284" y="1717017"/>
            <a:ext cx="5593844" cy="372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66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 smtClean="0"/>
              <a:t>Where</a:t>
            </a:r>
            <a:r>
              <a:rPr lang="es-ES_tradnl" dirty="0" smtClean="0"/>
              <a:t> </a:t>
            </a:r>
            <a:r>
              <a:rPr lang="es-ES_tradnl" dirty="0" err="1" smtClean="0"/>
              <a:t>does</a:t>
            </a:r>
            <a:r>
              <a:rPr lang="es-ES_tradnl" dirty="0" smtClean="0"/>
              <a:t> </a:t>
            </a:r>
            <a:r>
              <a:rPr lang="es-ES_tradnl" dirty="0" err="1" smtClean="0"/>
              <a:t>it</a:t>
            </a:r>
            <a:r>
              <a:rPr lang="es-ES_tradnl" dirty="0" smtClean="0"/>
              <a:t> </a:t>
            </a:r>
            <a:r>
              <a:rPr lang="es-ES_tradnl" dirty="0" err="1" smtClean="0"/>
              <a:t>run</a:t>
            </a:r>
            <a:r>
              <a:rPr lang="es-ES_tradnl" dirty="0" smtClean="0"/>
              <a:t>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080" y="1984113"/>
            <a:ext cx="2056690" cy="6435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92" y="1747100"/>
            <a:ext cx="2843366" cy="10367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08" y="3024495"/>
            <a:ext cx="3487677" cy="850840"/>
          </a:xfrm>
          <a:prstGeom prst="rect">
            <a:avLst/>
          </a:prstGeom>
        </p:spPr>
      </p:pic>
      <p:pic>
        <p:nvPicPr>
          <p:cNvPr id="10" name="Picture 4" descr="http://upload.wikimedia.org/wikipedia/en/9/96/Joyent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192" y="3249679"/>
            <a:ext cx="2805328" cy="76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622" y="4570580"/>
            <a:ext cx="2959818" cy="4525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4278" y="4570580"/>
            <a:ext cx="3476233" cy="51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2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it</a:t>
            </a:r>
            <a:r>
              <a:rPr lang="es-ES_tradnl" dirty="0" smtClean="0"/>
              <a:t> </a:t>
            </a:r>
            <a:r>
              <a:rPr lang="es-ES_tradnl" dirty="0" err="1" smtClean="0"/>
              <a:t>commercially</a:t>
            </a:r>
            <a:r>
              <a:rPr lang="es-ES_tradnl" dirty="0" smtClean="0"/>
              <a:t> </a:t>
            </a:r>
            <a:r>
              <a:rPr lang="es-ES_tradnl" dirty="0" err="1" smtClean="0"/>
              <a:t>supported</a:t>
            </a:r>
            <a:r>
              <a:rPr lang="es-ES_tradnl"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828434"/>
            <a:ext cx="3844735" cy="4775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err="1"/>
              <a:t>Joyent</a:t>
            </a:r>
            <a:r>
              <a:rPr lang="en-US" i="1" dirty="0"/>
              <a:t> is the corporate steward of Node.js, the world’s best runtime for today's data-intensive, real-time applications. </a:t>
            </a:r>
            <a:r>
              <a:rPr lang="en-US" i="1" dirty="0" err="1"/>
              <a:t>Joyent</a:t>
            </a:r>
            <a:r>
              <a:rPr lang="en-US" i="1" dirty="0"/>
              <a:t> offers exclusive debugging and performance analysis tools for Node.js applications.</a:t>
            </a:r>
          </a:p>
        </p:txBody>
      </p:sp>
      <p:pic>
        <p:nvPicPr>
          <p:cNvPr id="3076" name="Picture 4" descr="http://upload.wikimedia.org/wikipedia/en/9/96/Joyen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935" y="1828435"/>
            <a:ext cx="4469846" cy="121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242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Anybody using it?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642" y="2156078"/>
            <a:ext cx="2753456" cy="7778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91" y="3551053"/>
            <a:ext cx="2723181" cy="7588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50085"/>
          <a:stretch/>
        </p:blipFill>
        <p:spPr>
          <a:xfrm>
            <a:off x="5484433" y="3551053"/>
            <a:ext cx="2361189" cy="8839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4433" y="1919230"/>
            <a:ext cx="2322175" cy="123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0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08176" y="2374757"/>
            <a:ext cx="6025759" cy="2148475"/>
          </a:xfrm>
        </p:spPr>
        <p:txBody>
          <a:bodyPr anchor="ctr"/>
          <a:lstStyle/>
          <a:p>
            <a:r>
              <a:rPr lang="en-US" sz="8000" dirty="0" smtClean="0"/>
              <a:t>Server-side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13871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 smtClean="0"/>
              <a:t>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Dynamically typed</a:t>
            </a:r>
          </a:p>
          <a:p>
            <a:r>
              <a:rPr lang="en-US" dirty="0" smtClean="0"/>
              <a:t>Supports functions/closures</a:t>
            </a:r>
          </a:p>
          <a:p>
            <a:r>
              <a:rPr lang="en-US" dirty="0" smtClean="0"/>
              <a:t>Object-oriented with prototype-based inheritance</a:t>
            </a:r>
          </a:p>
          <a:p>
            <a:r>
              <a:rPr lang="en-US" dirty="0" smtClean="0"/>
              <a:t>Standardized as </a:t>
            </a:r>
            <a:r>
              <a:rPr lang="en-US" dirty="0" err="1" smtClean="0"/>
              <a:t>ECMAScript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8516"/>
          <a:stretch/>
        </p:blipFill>
        <p:spPr>
          <a:xfrm>
            <a:off x="7115954" y="141815"/>
            <a:ext cx="2119846" cy="172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43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 smtClean="0"/>
              <a:t>V8: High Performance JavaScript Engine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JIT to native: x86, ARM and MIPS</a:t>
            </a:r>
          </a:p>
          <a:p>
            <a:pPr>
              <a:buFont typeface="Arial"/>
              <a:buChar char="•"/>
            </a:pPr>
            <a:r>
              <a:rPr lang="en-US" dirty="0" smtClean="0"/>
              <a:t>On-the-fly recompilation of “hot” functions with an optimizing compiler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ECMAScript</a:t>
            </a:r>
            <a:r>
              <a:rPr lang="en-US" dirty="0" smtClean="0"/>
              <a:t> compliant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730" r="28495"/>
          <a:stretch/>
        </p:blipFill>
        <p:spPr>
          <a:xfrm>
            <a:off x="6075864" y="4051024"/>
            <a:ext cx="3068136" cy="27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3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Single threaded??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3901440"/>
            <a:ext cx="9144000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10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 smtClean="0"/>
              <a:t>Asynchronous</a:t>
            </a:r>
            <a:r>
              <a:rPr lang="es-ES_tradnl" dirty="0" smtClean="0"/>
              <a:t>, </a:t>
            </a:r>
            <a:r>
              <a:rPr lang="es-ES_tradnl" dirty="0" err="1" smtClean="0"/>
              <a:t>Event-based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7367" y="2039471"/>
            <a:ext cx="8459456" cy="3965722"/>
            <a:chOff x="-936992" y="2133600"/>
            <a:chExt cx="8459456" cy="3965722"/>
          </a:xfrm>
        </p:grpSpPr>
        <p:sp>
          <p:nvSpPr>
            <p:cNvPr id="7" name="Flowchart: Document 6"/>
            <p:cNvSpPr/>
            <p:nvPr/>
          </p:nvSpPr>
          <p:spPr>
            <a:xfrm>
              <a:off x="2569640" y="2133600"/>
              <a:ext cx="1438656" cy="1121664"/>
            </a:xfrm>
            <a:prstGeom prst="flowChartDocument">
              <a:avLst/>
            </a:prstGeom>
            <a:solidFill>
              <a:srgbClr val="C49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Event</a:t>
              </a:r>
              <a:endParaRPr lang="en-US" dirty="0"/>
            </a:p>
          </p:txBody>
        </p:sp>
        <p:sp>
          <p:nvSpPr>
            <p:cNvPr id="6" name="Flowchart: Document 5"/>
            <p:cNvSpPr/>
            <p:nvPr/>
          </p:nvSpPr>
          <p:spPr>
            <a:xfrm>
              <a:off x="2350184" y="2414016"/>
              <a:ext cx="1438656" cy="1121664"/>
            </a:xfrm>
            <a:prstGeom prst="flowChartDocument">
              <a:avLst/>
            </a:prstGeom>
            <a:solidFill>
              <a:srgbClr val="E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Event</a:t>
              </a:r>
              <a:endParaRPr lang="en-US" dirty="0"/>
            </a:p>
          </p:txBody>
        </p:sp>
        <p:sp>
          <p:nvSpPr>
            <p:cNvPr id="5" name="Flowchart: Document 4"/>
            <p:cNvSpPr/>
            <p:nvPr/>
          </p:nvSpPr>
          <p:spPr>
            <a:xfrm>
              <a:off x="2130728" y="2694432"/>
              <a:ext cx="1438656" cy="1121664"/>
            </a:xfrm>
            <a:prstGeom prst="flowChartDocument">
              <a:avLst/>
            </a:prstGeom>
            <a:solidFill>
              <a:srgbClr val="FFC000"/>
            </a:solidFill>
            <a:ln>
              <a:solidFill>
                <a:srgbClr val="FFCC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2000" b="1" dirty="0" err="1" smtClean="0">
                  <a:solidFill>
                    <a:schemeClr val="bg2">
                      <a:lumMod val="65000"/>
                      <a:lumOff val="3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Event</a:t>
              </a:r>
              <a:endParaRPr lang="en-US" sz="2000" b="1" dirty="0">
                <a:solidFill>
                  <a:schemeClr val="bg2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2039921175"/>
                </p:ext>
              </p:extLst>
            </p:nvPr>
          </p:nvGraphicFramePr>
          <p:xfrm>
            <a:off x="2627376" y="4411746"/>
            <a:ext cx="3944112" cy="16875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Rounded Rectangle 8"/>
            <p:cNvSpPr/>
            <p:nvPr/>
          </p:nvSpPr>
          <p:spPr>
            <a:xfrm>
              <a:off x="5620512" y="2414016"/>
              <a:ext cx="1901952" cy="999744"/>
            </a:xfrm>
            <a:prstGeom prst="round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Callbacks</a:t>
              </a:r>
              <a:endParaRPr lang="en-US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850056" y="3974592"/>
              <a:ext cx="636856" cy="975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620512" y="3816096"/>
              <a:ext cx="950976" cy="1133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4155147" y="2901696"/>
              <a:ext cx="12459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-936992" y="2414016"/>
              <a:ext cx="1901952" cy="999744"/>
            </a:xfrm>
            <a:prstGeom prst="round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Event</a:t>
              </a:r>
              <a:r>
                <a:rPr lang="es-ES_tradnl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s-ES_tradnl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producers</a:t>
              </a:r>
              <a:endParaRPr lang="en-US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2433918" y="2880719"/>
            <a:ext cx="753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476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Single threaded, asynchronous, event-based!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3901440"/>
            <a:ext cx="743712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43712" y="3468624"/>
            <a:ext cx="743712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87424" y="4334256"/>
            <a:ext cx="1316736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0464" y="3901440"/>
            <a:ext cx="743712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01440" y="2974848"/>
            <a:ext cx="1182624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49824" y="4791456"/>
            <a:ext cx="1182624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723888" y="4328160"/>
            <a:ext cx="688848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12736" y="3901440"/>
            <a:ext cx="688848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0"/>
          </p:cNvCxnSpPr>
          <p:nvPr/>
        </p:nvCxnSpPr>
        <p:spPr>
          <a:xfrm flipH="1" flipV="1">
            <a:off x="743712" y="3901440"/>
            <a:ext cx="292608" cy="92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1856" y="4828032"/>
            <a:ext cx="132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Wait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I/O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5" idx="0"/>
          </p:cNvCxnSpPr>
          <p:nvPr/>
        </p:nvCxnSpPr>
        <p:spPr>
          <a:xfrm flipH="1" flipV="1">
            <a:off x="2816352" y="4270772"/>
            <a:ext cx="292608" cy="92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44496" y="5197364"/>
            <a:ext cx="132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Wait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I/O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03520" y="2118492"/>
            <a:ext cx="132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Wait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callback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2"/>
          </p:cNvCxnSpPr>
          <p:nvPr/>
        </p:nvCxnSpPr>
        <p:spPr>
          <a:xfrm flipH="1">
            <a:off x="5084064" y="2764823"/>
            <a:ext cx="883920" cy="2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01584" y="3034427"/>
            <a:ext cx="1031811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25640" y="1929438"/>
            <a:ext cx="132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Callback</a:t>
            </a:r>
            <a:r>
              <a:rPr lang="es-ES_tradnl" dirty="0" smtClean="0"/>
              <a:t> </a:t>
            </a:r>
            <a:r>
              <a:rPr lang="es-ES_tradnl" dirty="0" err="1" smtClean="0"/>
              <a:t>ready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>
            <a:off x="7690104" y="2575769"/>
            <a:ext cx="393192" cy="45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13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</p:tagLst>
</file>

<file path=ppt/theme/theme1.xml><?xml version="1.0" encoding="utf-8"?>
<a:theme xmlns:a="http://schemas.openxmlformats.org/drawingml/2006/main" name="Innovation_Ad_02_2012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Titillium Bd"/>
        <a:ea typeface=""/>
        <a:cs typeface=""/>
      </a:majorFont>
      <a:minorFont>
        <a:latin typeface="Titillium L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480F3B2C10C74BB61478E4247D6E77" ma:contentTypeVersion="3" ma:contentTypeDescription="Create a new document." ma:contentTypeScope="" ma:versionID="0a17b51e545e5dc99b3a8c800de36e6f">
  <xsd:schema xmlns:xsd="http://www.w3.org/2001/XMLSchema" xmlns:p="http://schemas.microsoft.com/office/2006/metadata/properties" xmlns:ns2="bc841b31-d549-43ed-bc47-0086310aa7e9" targetNamespace="http://schemas.microsoft.com/office/2006/metadata/properties" ma:root="true" ma:fieldsID="ca56bf6fb221c3d4ffad1469afaa8e47" ns2:_="">
    <xsd:import namespace="bc841b31-d549-43ed-bc47-0086310aa7e9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c841b31-d549-43ed-bc47-0086310aa7e9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Description0 xmlns="bc841b31-d549-43ed-bc47-0086310aa7e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0DB6D2-BA18-4B64-B206-6EB920E43D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841b31-d549-43ed-bc47-0086310aa7e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053FA75-22F8-42FF-B769-9F48A5E319F8}">
  <ds:schemaRefs>
    <ds:schemaRef ds:uri="http://schemas.microsoft.com/office/2006/metadata/properties"/>
    <ds:schemaRef ds:uri="bc841b31-d549-43ed-bc47-0086310aa7e9"/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721EA93-7F6E-49B2-8AC1-8B418BC078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Innovation_Ad_02_2012</Template>
  <TotalTime>2635</TotalTime>
  <Words>1081</Words>
  <Application>Microsoft Macintosh PowerPoint</Application>
  <PresentationFormat>On-screen Show (4:3)</PresentationFormat>
  <Paragraphs>159</Paragraphs>
  <Slides>39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Innovation_Ad_02_2012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Moore, Margaret M.</dc:creator>
  <cp:lastModifiedBy>Oscar Renalias</cp:lastModifiedBy>
  <cp:revision>255</cp:revision>
  <dcterms:created xsi:type="dcterms:W3CDTF">2013-02-15T20:47:25Z</dcterms:created>
  <dcterms:modified xsi:type="dcterms:W3CDTF">2013-10-13T19:25:35Z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ArticulateGUID">
    <vt:lpwstr>AAA9661D-BB09-40B4-9621-E5DD34F7073B</vt:lpwstr>
  </property>
  <property fmtid="{D5CDD505-2E9C-101B-9397-08002B2CF9AE}" pid="5" name="ArticulateProjectFull">
    <vt:lpwstr>F:\PROJECTS\JohnsonBeesley\Accenture\Accenture_PPT_020412_LEO.ppta</vt:lpwstr>
  </property>
  <property fmtid="{D5CDD505-2E9C-101B-9397-08002B2CF9AE}" pid="6" name="ContentTypeId">
    <vt:lpwstr>0x0101007F480F3B2C10C74BB61478E4247D6E77</vt:lpwstr>
  </property>
</Properties>
</file>