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13" r:id="rId5"/>
    <p:sldId id="408" r:id="rId6"/>
    <p:sldId id="317" r:id="rId7"/>
    <p:sldId id="370" r:id="rId8"/>
    <p:sldId id="371" r:id="rId9"/>
    <p:sldId id="321" r:id="rId10"/>
    <p:sldId id="378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7" r:id="rId35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411"/>
    <a:srgbClr val="003344"/>
    <a:srgbClr val="557799"/>
    <a:srgbClr val="000000"/>
    <a:srgbClr val="FF0000"/>
    <a:srgbClr val="EDCAED"/>
    <a:srgbClr val="C85FC8"/>
    <a:srgbClr val="722772"/>
    <a:srgbClr val="869ECC"/>
    <a:srgbClr val="AAA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75536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458" y="66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2" d="100"/>
          <a:sy n="112" d="100"/>
        </p:scale>
        <p:origin x="2262" y="-1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09/09/2013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 smtClean="0"/>
              <a:t>Integration with Java is supported on the server side but is not as natural as with Groovy or even as with </a:t>
            </a:r>
            <a:r>
              <a:rPr lang="en-CA" sz="800" dirty="0" err="1" smtClean="0"/>
              <a:t>JRuby</a:t>
            </a:r>
            <a:r>
              <a:rPr lang="en-CA" sz="800" dirty="0" smtClean="0"/>
              <a:t> or </a:t>
            </a:r>
            <a:r>
              <a:rPr lang="en-CA" sz="800" dirty="0" err="1" smtClean="0"/>
              <a:t>Jython</a:t>
            </a:r>
            <a:r>
              <a:rPr lang="en-CA" sz="800" dirty="0" smtClean="0"/>
              <a:t>. This will change with </a:t>
            </a:r>
            <a:r>
              <a:rPr lang="en-CA" sz="800" dirty="0" err="1" smtClean="0"/>
              <a:t>Nashorn</a:t>
            </a:r>
            <a:r>
              <a:rPr lang="en-CA" sz="800" dirty="0" smtClean="0"/>
              <a:t> in Java 8.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7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dirty="0" smtClean="0"/>
              <a:t>Some new languages use </a:t>
            </a:r>
            <a:r>
              <a:rPr lang="en-CA" sz="700" dirty="0" err="1" smtClean="0"/>
              <a:t>Javascript</a:t>
            </a:r>
            <a:r>
              <a:rPr lang="en-CA" sz="700" dirty="0" smtClean="0"/>
              <a:t> as their target compilation language: </a:t>
            </a:r>
            <a:r>
              <a:rPr lang="en-CA" sz="700" dirty="0" err="1" smtClean="0"/>
              <a:t>CoffeeScript</a:t>
            </a:r>
            <a:r>
              <a:rPr lang="en-CA" sz="700" dirty="0" smtClean="0"/>
              <a:t>. </a:t>
            </a:r>
            <a:r>
              <a:rPr lang="en-CA" sz="700" dirty="0" err="1" smtClean="0"/>
              <a:t>TypeScript</a:t>
            </a:r>
            <a:r>
              <a:rPr lang="en-CA" sz="700" dirty="0" smtClean="0"/>
              <a:t>, </a:t>
            </a:r>
            <a:r>
              <a:rPr lang="en-CA" sz="700" dirty="0" err="1" smtClean="0"/>
              <a:t>ClojureScript</a:t>
            </a:r>
            <a:r>
              <a:rPr lang="en-CA" sz="700" dirty="0" smtClean="0"/>
              <a:t>, Dart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Perceived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limitations</a:t>
            </a:r>
            <a:r>
              <a:rPr lang="es-ES_tradnl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Lack of support</a:t>
            </a:r>
            <a:r>
              <a:rPr lang="en-CA" sz="700" baseline="0" dirty="0" smtClean="0"/>
              <a:t> for modules – can be emulated with closures</a:t>
            </a:r>
            <a:endParaRPr lang="en-CA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Limited built-in language capabilities, though they can be augmented by many open-source libraries (</a:t>
            </a:r>
            <a:r>
              <a:rPr lang="en-CA" sz="700" dirty="0" err="1" smtClean="0"/>
              <a:t>jQuery</a:t>
            </a:r>
            <a:r>
              <a:rPr lang="en-CA" sz="700" dirty="0" smtClean="0"/>
              <a:t>, Dojo,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Easy to write poorly structured, unreadable code in the absence of strictly enforced coding standards</a:t>
            </a:r>
            <a:endParaRPr lang="en-US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Lacks widely-adopted documentation frameworks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Testing and debugging are more challenging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No multi-threading or concurrency support, requires </a:t>
            </a:r>
            <a:r>
              <a:rPr lang="en-US" sz="700" dirty="0" smtClean="0"/>
              <a:t>less natural </a:t>
            </a:r>
            <a:r>
              <a:rPr lang="en-CA" sz="700" dirty="0" smtClean="0"/>
              <a:t>coding with cooperating </a:t>
            </a:r>
            <a:r>
              <a:rPr lang="en-CA" sz="700" dirty="0" err="1" smtClean="0"/>
              <a:t>callbacks</a:t>
            </a:r>
            <a:r>
              <a:rPr lang="en-CA" sz="700" dirty="0" smtClean="0"/>
              <a:t> within a single event loop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Comparatively limited availability of tooling across the development lifecycle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700" dirty="0" smtClean="0"/>
          </a:p>
          <a:p>
            <a:pPr marL="0" indent="0">
              <a:buFont typeface="Arial" pitchFamily="34" charset="0"/>
              <a:buNone/>
            </a:pPr>
            <a:r>
              <a:rPr lang="en-CA" sz="700" dirty="0" smtClean="0"/>
              <a:t>Node.js</a:t>
            </a:r>
            <a:r>
              <a:rPr lang="en-CA" sz="700" baseline="0" dirty="0" smtClean="0"/>
              <a:t> is driving a lot of the adoption of </a:t>
            </a:r>
            <a:r>
              <a:rPr lang="en-CA" sz="700" baseline="0" dirty="0" err="1" smtClean="0"/>
              <a:t>Javascript</a:t>
            </a:r>
            <a:r>
              <a:rPr lang="en-CA" sz="700" baseline="0" dirty="0" smtClean="0"/>
              <a:t>, due to its lightweight and asynchronous nature.</a:t>
            </a:r>
            <a:r>
              <a:rPr lang="en-US" sz="1200" baseline="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ES_tradnl" sz="12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1100" dirty="0" smtClean="0"/>
              <a:t>Vendor support from </a:t>
            </a:r>
            <a:r>
              <a:rPr lang="en-CA" sz="1100" dirty="0" err="1" smtClean="0"/>
              <a:t>Joyent</a:t>
            </a:r>
            <a:r>
              <a:rPr lang="en-CA" sz="1100" dirty="0" smtClean="0"/>
              <a:t> for server-side JavaScript (Node.js)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59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0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4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Key:</a:t>
            </a:r>
            <a:r>
              <a:rPr lang="en-US" baseline="0" dirty="0" smtClean="0"/>
              <a:t> High productivity and agility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Alternative to traditional approach:  JEE </a:t>
            </a:r>
            <a:r>
              <a:rPr lang="en-US" baseline="0" dirty="0" smtClean="0"/>
              <a:t>slowly crushed </a:t>
            </a:r>
            <a:r>
              <a:rPr lang="en-US" baseline="0" dirty="0" smtClean="0"/>
              <a:t>under its own weight gain in past 15 years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Strong support for Agile methodology:  Support for code-test workflow naturally.  Code conciseness and easy to deploy makes 2-week sprint possible.  REPL console is an easy way for developers to test their thoughts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Increasing interests at browser centric and asynchronous web technologies bring in more focus on dynamic language</a:t>
            </a:r>
            <a:endParaRPr lang="en-US" dirty="0" smtClean="0"/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 smtClean="0"/>
              <a:t>Recognitions</a:t>
            </a:r>
            <a:r>
              <a:rPr lang="en-US" baseline="0" dirty="0" smtClean="0"/>
              <a:t> from industry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Growing support from industry thought leaderships:  Garter recommend dynamic language for new web development.  TIOBE survey shows Dynamic Languages are getting popular recently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clients is asking for our support.  Start up strategy influence to traditional enterprise application development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competitors are ahead of us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Developers are enjoying dynamic languages coding.  Fun to </a:t>
            </a:r>
            <a:r>
              <a:rPr lang="en-US" baseline="0" dirty="0" smtClean="0"/>
              <a:t>work </a:t>
            </a:r>
            <a:r>
              <a:rPr lang="en-US" baseline="0" dirty="0" smtClean="0"/>
              <a:t>with and easy to show their product to others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baseline="0" dirty="0" smtClean="0"/>
              <a:t>Not cure for all but have positive impact in the right </a:t>
            </a:r>
            <a:r>
              <a:rPr lang="en-US" baseline="0" dirty="0" smtClean="0"/>
              <a:t>direction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7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400" b="1" kern="0" dirty="0">
                <a:solidFill>
                  <a:srgbClr val="292929"/>
                </a:solidFill>
                <a:latin typeface="Arial"/>
              </a:rPr>
              <a:t>Dynamic languages have an established market position and are gaining in popularity and adoption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Ruby, Python, JavaScript, and PHP are consistently ranked among the top 10 most popular languages by industry surveys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err="1" smtClean="0">
                <a:solidFill>
                  <a:srgbClr val="000000"/>
                </a:solidFill>
                <a:latin typeface="Arial"/>
              </a:rPr>
              <a:t>RedMonk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Programming Language Rankings – ranks language popularity with developers based on activity on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StackOverflow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TIOBE Programming Community Index – ranks language popularity based on search results from search engines Google, Bing, Yahoo!, Wikipedia, Amazon, YouTube,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Baidu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Gartner reports endorse the adoption of dynamic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ThoughtWorks’s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influential Tech Radar moved Scala and 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from “Trial” to “Adopt” in Oct 2012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Industry thought leaders are supporting dynamic languages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Martin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Fowler, famous for groundbreaking work in many areas of software engineering, including patterns, refactoring, and continuous integration, has stated that “</a:t>
            </a:r>
            <a:r>
              <a:rPr lang="en-US" sz="1100" i="1" kern="0" dirty="0">
                <a:solidFill>
                  <a:srgbClr val="000000"/>
                </a:solidFill>
                <a:latin typeface="Arial"/>
              </a:rPr>
              <a:t>Ruby is a viable platform that should be seriously considered for many forms of applications - in particular web applications using Ruby on Rails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”.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Spring framework creator Rob Johnson has joined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Typesafe’s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board, bringing additional credibility to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Play.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3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5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700" b="1" kern="0" dirty="0">
                <a:solidFill>
                  <a:srgbClr val="292929"/>
                </a:solidFill>
                <a:latin typeface="Arial"/>
              </a:rPr>
              <a:t>Many kinds of business applications align with the previously-listed use cases and are well-suited for development with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Marketing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Websites that provide product catalogs, user registration, search, social networking, content targeting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Sports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Shopping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Integrating with external payment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Collaborative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Application pilots to test-market new services offered to customers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The pilot can very well become the final application </a:t>
            </a:r>
            <a:r>
              <a:rPr lang="en-US" sz="13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</a:t>
            </a:r>
            <a:endParaRPr lang="en-US" sz="1300" kern="0" dirty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Corporate intranet applications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Situational apps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“Good enough" software created for a narrow group of users with a unique set of needs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Web frontend for back-end services -- consumer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applications that provide improved user experience around legacy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 err="1">
                <a:solidFill>
                  <a:srgbClr val="000000"/>
                </a:solidFill>
                <a:latin typeface="Arial"/>
              </a:rPr>
              <a:t>RESTful</a:t>
            </a:r>
            <a:r>
              <a:rPr lang="en-US" sz="1500" kern="0" dirty="0">
                <a:solidFill>
                  <a:srgbClr val="000000"/>
                </a:solidFill>
                <a:latin typeface="Arial"/>
              </a:rPr>
              <a:t> service APIs -- provider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supporting rich client social and mobile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6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70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D54D-DEB2-44DD-8C29-97A45BDAAA3D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6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6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5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7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5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7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2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Scala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3484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Non</a:t>
            </a:r>
            <a:r>
              <a:rPr lang="en-US" baseline="0" dirty="0" smtClean="0"/>
              <a:t> JVM 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Ruby: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since</a:t>
            </a:r>
            <a:r>
              <a:rPr lang="en-US" baseline="0" dirty="0" smtClean="0"/>
              <a:t> 1995, OO with advanced meta-programming feature.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datarich</a:t>
            </a:r>
            <a:r>
              <a:rPr lang="en-US" baseline="0" dirty="0" smtClean="0"/>
              <a:t> set of Gems</a:t>
            </a:r>
            <a:r>
              <a:rPr lang="en-US" dirty="0" smtClean="0"/>
              <a:t> and</a:t>
            </a:r>
            <a:r>
              <a:rPr lang="en-US" baseline="0" dirty="0" smtClean="0"/>
              <a:t> Rails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Groovy and Grails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JVM 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Scala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Play</a:t>
            </a:r>
            <a:r>
              <a:rPr lang="en-US" baseline="0" dirty="0" smtClean="0"/>
              <a:t>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Clojure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Jpython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Client side,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backbone.js (MVC 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Server side, node.js to provide non-block IO web server.  Web framework: express, </a:t>
            </a:r>
            <a:r>
              <a:rPr lang="en-US" baseline="0" dirty="0" err="1" smtClean="0"/>
              <a:t>FlatIron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AT&amp;T: http://</a:t>
            </a:r>
            <a:r>
              <a:rPr lang="es-ES_tradnl" dirty="0" smtClean="0"/>
              <a:t>www.slideshare.net/randquistcp/att-interactive-the-many-facets-of-ruby-presentation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ESPN: http://www.gunnertech.com/2011/06/espn-ruby-on-rails-case-study/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Innovation_Final_10_2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088467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1790952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1160209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378106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868418"/>
            <a:ext cx="2520922" cy="17646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6080" y="1170369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chemeClr val="bg1"/>
                </a:solidFill>
                <a:latin typeface="Agfa Rotis Sans Serif" pitchFamily="2" charset="0"/>
                <a:ea typeface="+mn-ea"/>
                <a:cs typeface="+mn-cs"/>
              </a:rPr>
              <a:t>Architecture. The Accenture Way</a:t>
            </a:r>
            <a:endParaRPr lang="en-AU" sz="1800" kern="1200" dirty="0" smtClean="0">
              <a:solidFill>
                <a:schemeClr val="bg1"/>
              </a:solidFill>
              <a:latin typeface="Agfa Rotis Sans Serif" pitchFamily="2" charset="0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15" name="Text Box 44"/>
          <p:cNvSpPr txBox="1">
            <a:spLocks noChangeArrowheads="1"/>
          </p:cNvSpPr>
          <p:nvPr userDrawn="1"/>
        </p:nvSpPr>
        <p:spPr bwMode="auto">
          <a:xfrm>
            <a:off x="3370206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>
                <a:solidFill>
                  <a:schemeClr val="bg1"/>
                </a:solidFill>
              </a:rPr>
              <a:t>© </a:t>
            </a:r>
            <a:r>
              <a:rPr lang="en-US" sz="900" b="0" dirty="0" smtClean="0">
                <a:solidFill>
                  <a:schemeClr val="bg1"/>
                </a:solidFill>
              </a:rPr>
              <a:t>2006-2013 </a:t>
            </a:r>
            <a:r>
              <a:rPr lang="en-US" sz="900" b="0" dirty="0">
                <a:solidFill>
                  <a:schemeClr val="bg1"/>
                </a:solidFill>
              </a:rPr>
              <a:t>Accenture.  All Rights Reserved</a:t>
            </a:r>
            <a:r>
              <a:rPr lang="en-US" sz="900" b="0" dirty="0" smtClean="0">
                <a:solidFill>
                  <a:schemeClr val="bg1"/>
                </a:solidFill>
              </a:rPr>
              <a:t>.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44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8"/>
            <a:ext cx="8228013" cy="6096055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ara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</a:defRPr>
            </a:lvl2pPr>
            <a:lvl3pPr marL="914400" indent="-457200">
              <a:buFont typeface="Arial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1492250" indent="-346075"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946275" indent="-344488">
              <a:buFont typeface="Arial" pitchFamily="34" charset="0"/>
              <a:buChar char="–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4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Accenture 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Excel_Worksheet1.xls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Excel_Worksheet2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gif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jpe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gif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8788" y="5088467"/>
            <a:ext cx="7075868" cy="1504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Dynamic Languages to Achieve Higher Development Productivity and </a:t>
            </a:r>
            <a:r>
              <a:rPr lang="en-US" dirty="0" smtClean="0"/>
              <a:t>Agility</a:t>
            </a:r>
          </a:p>
          <a:p>
            <a:r>
              <a:rPr lang="es-ES_tradnl" dirty="0" smtClean="0"/>
              <a:t>Oscar Renalias, </a:t>
            </a:r>
            <a:r>
              <a:rPr lang="es-ES_tradnl" dirty="0" err="1" smtClean="0"/>
              <a:t>JavaSlava</a:t>
            </a:r>
            <a:r>
              <a:rPr lang="es-ES_tradnl" dirty="0" smtClean="0"/>
              <a:t> 2013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Overview</a:t>
            </a:r>
            <a:endParaRPr lang="en-CA" dirty="0" smtClean="0"/>
          </a:p>
          <a:p>
            <a:pPr lvl="2"/>
            <a:r>
              <a:rPr lang="en-CA" dirty="0" smtClean="0"/>
              <a:t>Mature language, predates Java</a:t>
            </a:r>
          </a:p>
          <a:p>
            <a:pPr lvl="2"/>
            <a:r>
              <a:rPr lang="en-US" dirty="0" smtClean="0"/>
              <a:t>Object-oriented, with advanced meta-programming features</a:t>
            </a:r>
          </a:p>
          <a:p>
            <a:pPr lvl="2"/>
            <a:r>
              <a:rPr lang="en-US" dirty="0" smtClean="0"/>
              <a:t>Powerful built-in collections</a:t>
            </a:r>
          </a:p>
          <a:p>
            <a:pPr lvl="2"/>
            <a:r>
              <a:rPr lang="en-US" dirty="0" smtClean="0"/>
              <a:t>Functional programming support includes closures, nested functions, comprehensions</a:t>
            </a:r>
          </a:p>
          <a:p>
            <a:pPr lvl="2"/>
            <a:r>
              <a:rPr lang="en-US" dirty="0" smtClean="0"/>
              <a:t>Modularity supported by packages</a:t>
            </a:r>
          </a:p>
          <a:p>
            <a:pPr lvl="2"/>
            <a:r>
              <a:rPr lang="en-CA" dirty="0" smtClean="0"/>
              <a:t>Extensive library</a:t>
            </a:r>
          </a:p>
          <a:p>
            <a:pPr lvl="3"/>
            <a:r>
              <a:rPr lang="en-CA" dirty="0" err="1" smtClean="0"/>
              <a:t>PyPi</a:t>
            </a:r>
            <a:r>
              <a:rPr lang="en-CA" dirty="0" smtClean="0"/>
              <a:t> package repository</a:t>
            </a:r>
          </a:p>
          <a:p>
            <a:pPr lvl="2"/>
            <a:r>
              <a:rPr lang="en-US" dirty="0" smtClean="0"/>
              <a:t>Strong documentation frameworks</a:t>
            </a:r>
          </a:p>
          <a:p>
            <a:pPr lvl="2"/>
            <a:r>
              <a:rPr lang="en-US" dirty="0" smtClean="0"/>
              <a:t>Powerful testing frameworks</a:t>
            </a:r>
          </a:p>
          <a:p>
            <a:pPr lvl="2"/>
            <a:r>
              <a:rPr lang="en-CA" dirty="0" smtClean="0"/>
              <a:t>Clean, readable structure promotes maintainable code</a:t>
            </a:r>
            <a:endParaRPr lang="en-US" dirty="0" smtClean="0"/>
          </a:p>
          <a:p>
            <a:pPr lvl="2"/>
            <a:r>
              <a:rPr lang="en-CA" dirty="0" smtClean="0"/>
              <a:t>Easy to integrate with and wrap C/C++ code</a:t>
            </a:r>
          </a:p>
          <a:p>
            <a:pPr lvl="2"/>
            <a:r>
              <a:rPr lang="en-US" dirty="0" smtClean="0"/>
              <a:t>Several good books available</a:t>
            </a:r>
          </a:p>
          <a:p>
            <a:pPr lvl="2"/>
            <a:r>
              <a:rPr lang="en-CA" dirty="0" smtClean="0"/>
              <a:t>Easy-to-learn, increasingly taught as first programming language</a:t>
            </a:r>
          </a:p>
          <a:p>
            <a:pPr lvl="2"/>
            <a:r>
              <a:rPr lang="en-CA" dirty="0" smtClean="0"/>
              <a:t>No commercial vendor support</a:t>
            </a:r>
          </a:p>
          <a:p>
            <a:pPr lvl="2"/>
            <a:r>
              <a:rPr lang="en-US" dirty="0" err="1" smtClean="0"/>
              <a:t>Jython</a:t>
            </a:r>
            <a:r>
              <a:rPr lang="en-US" dirty="0" smtClean="0"/>
              <a:t> is a fully-compliant Python implementation that runs on the JVM</a:t>
            </a:r>
          </a:p>
          <a:p>
            <a:pPr lvl="2"/>
            <a:r>
              <a:rPr lang="en-CA" dirty="0" err="1" smtClean="0"/>
              <a:t>Django</a:t>
            </a:r>
            <a:r>
              <a:rPr lang="en-CA" dirty="0" smtClean="0"/>
              <a:t>, a popular web framework written in Python, competes with Rails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Heavily used at Google</a:t>
            </a:r>
          </a:p>
          <a:p>
            <a:pPr lvl="2"/>
            <a:r>
              <a:rPr lang="en-US" dirty="0" smtClean="0"/>
              <a:t>WashingtonPost.com and many other sites using the </a:t>
            </a:r>
            <a:r>
              <a:rPr lang="en-US" dirty="0" err="1" smtClean="0"/>
              <a:t>Django</a:t>
            </a:r>
            <a:r>
              <a:rPr lang="en-US" dirty="0" smtClean="0"/>
              <a:t> framework</a:t>
            </a:r>
          </a:p>
          <a:p>
            <a:pPr lvl="2"/>
            <a:r>
              <a:rPr lang="en-US" dirty="0" smtClean="0"/>
              <a:t>Major financial institution:  risk management and compliance</a:t>
            </a:r>
          </a:p>
          <a:p>
            <a:pPr lvl="2"/>
            <a:r>
              <a:rPr lang="en-US" dirty="0" smtClean="0"/>
              <a:t>Popular for financial modeling and analysis</a:t>
            </a:r>
          </a:p>
          <a:p>
            <a:pPr lvl="2"/>
            <a:r>
              <a:rPr lang="en-US" dirty="0" smtClean="0"/>
              <a:t>Widely used in scientific and Big Data applications</a:t>
            </a:r>
          </a:p>
          <a:p>
            <a:pPr lvl="2"/>
            <a:r>
              <a:rPr lang="en-CA" dirty="0" smtClean="0"/>
              <a:t>Not generally as popular as Ruby for business and web applications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2" name="Picture 4" descr="C:\Users\duston.r.mounts\Documents\Accenture\1. Projects\1 - Current Projects\Architecture Innovation\Application Development\Heroku\Webinar\Need To Know\LanguageLogos\LanguageLogos\python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68" y="116633"/>
            <a:ext cx="192595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en-US" sz="1100" dirty="0" smtClean="0"/>
              <a:t>Overview</a:t>
            </a:r>
            <a:endParaRPr lang="en-CA" sz="1100" dirty="0" smtClean="0"/>
          </a:p>
          <a:p>
            <a:pPr lvl="2"/>
            <a:r>
              <a:rPr lang="en-CA" sz="1100" dirty="0" smtClean="0"/>
              <a:t>Mature language, released for execution in web browsers circa 1995 though  </a:t>
            </a:r>
            <a:r>
              <a:rPr lang="en-US" sz="1100" dirty="0" err="1" smtClean="0"/>
              <a:t>ECMAScript</a:t>
            </a:r>
            <a:r>
              <a:rPr lang="en-US" sz="1100" dirty="0" smtClean="0"/>
              <a:t> is the standard language definition.</a:t>
            </a:r>
          </a:p>
          <a:p>
            <a:pPr lvl="2"/>
            <a:r>
              <a:rPr lang="en-CA" sz="1100" dirty="0" smtClean="0"/>
              <a:t>Interest in client-side JavaScript has been boosted over the years by the advent of Ajax, frameworks like </a:t>
            </a:r>
            <a:r>
              <a:rPr lang="en-CA" sz="1100" dirty="0" err="1" smtClean="0"/>
              <a:t>jQuery</a:t>
            </a:r>
            <a:r>
              <a:rPr lang="en-CA" sz="1100" dirty="0" smtClean="0"/>
              <a:t>, HTML5, the asynchronous web, the single-page web application style, and browser-side MVC frameworks.</a:t>
            </a:r>
          </a:p>
          <a:p>
            <a:pPr lvl="2"/>
            <a:r>
              <a:rPr lang="en-US" sz="1100" dirty="0" smtClean="0"/>
              <a:t>JavaScript is object-based but uses the prototype model, where objects are cloned instead of being instantiated from classes</a:t>
            </a:r>
          </a:p>
          <a:p>
            <a:pPr lvl="2"/>
            <a:r>
              <a:rPr lang="en-US" sz="1100" dirty="0" smtClean="0"/>
              <a:t>Functional programming support includes closures, nested functions</a:t>
            </a:r>
          </a:p>
          <a:p>
            <a:pPr lvl="2"/>
            <a:r>
              <a:rPr lang="en-CA" sz="1100" dirty="0" smtClean="0"/>
              <a:t>The language is relatively easy to learn.  It is used by a very large number of (primarily web) developers, but often without the basic standards of hygiene expected of code written in other languages.</a:t>
            </a:r>
          </a:p>
          <a:p>
            <a:pPr lvl="2"/>
            <a:r>
              <a:rPr lang="en-CA" sz="1100" dirty="0" smtClean="0"/>
              <a:t>Compared to the other major dynamic languages, JavaScript lags in certain areas such as lack of established documentation frameworks, inconsistent language features, multi-threading support and immature tooling</a:t>
            </a:r>
          </a:p>
          <a:p>
            <a:pPr lvl="2"/>
            <a:r>
              <a:rPr lang="en-CA" sz="1100" dirty="0" smtClean="0"/>
              <a:t>Node.js has accelerated the adoption of JavaScript for server-side development</a:t>
            </a:r>
          </a:p>
          <a:p>
            <a:pPr lvl="2"/>
            <a:r>
              <a:rPr lang="en-CA" sz="1100" dirty="0" smtClean="0"/>
              <a:t>There are many frameworks for JavaScript client-side and server-side:</a:t>
            </a:r>
          </a:p>
          <a:p>
            <a:pPr lvl="3"/>
            <a:r>
              <a:rPr lang="en-CA" sz="1100" dirty="0" smtClean="0"/>
              <a:t>General libraries like </a:t>
            </a:r>
            <a:r>
              <a:rPr lang="en-CA" sz="1100" dirty="0" err="1" smtClean="0"/>
              <a:t>jQuery</a:t>
            </a:r>
            <a:r>
              <a:rPr lang="en-CA" sz="1100" dirty="0" smtClean="0"/>
              <a:t>, Prototype, Dojo, and YUI, and MVC frameworks like Backbone.js, </a:t>
            </a:r>
            <a:r>
              <a:rPr lang="en-CA" sz="1100" dirty="0" err="1" smtClean="0"/>
              <a:t>AngularJS</a:t>
            </a:r>
            <a:r>
              <a:rPr lang="en-CA" sz="1100" dirty="0" smtClean="0"/>
              <a:t>, Ember.js, and Knockout.</a:t>
            </a:r>
          </a:p>
          <a:p>
            <a:pPr lvl="3"/>
            <a:r>
              <a:rPr lang="en-CA" sz="1100" dirty="0" smtClean="0"/>
              <a:t>Major server-side (Node.js) frameworks include Express, </a:t>
            </a:r>
            <a:r>
              <a:rPr lang="en-CA" sz="1100" dirty="0" err="1" smtClean="0"/>
              <a:t>FlatIron</a:t>
            </a:r>
            <a:r>
              <a:rPr lang="en-CA" sz="1100" dirty="0" smtClean="0"/>
              <a:t>, </a:t>
            </a:r>
            <a:r>
              <a:rPr lang="en-CA" sz="1100" dirty="0" err="1" smtClean="0"/>
              <a:t>SocketStream</a:t>
            </a:r>
            <a:r>
              <a:rPr lang="en-CA" sz="1100" dirty="0" smtClean="0"/>
              <a:t>, </a:t>
            </a:r>
            <a:r>
              <a:rPr lang="en-CA" sz="1100" dirty="0" err="1" smtClean="0"/>
              <a:t>TowerJS</a:t>
            </a:r>
            <a:r>
              <a:rPr lang="en-CA" sz="1100" dirty="0" smtClean="0"/>
              <a:t>, Derby, Meteor, and Mojito. </a:t>
            </a:r>
          </a:p>
          <a:p>
            <a:pPr lvl="1"/>
            <a:r>
              <a:rPr lang="en-US" sz="1100" dirty="0" smtClean="0"/>
              <a:t>Usage</a:t>
            </a:r>
          </a:p>
          <a:p>
            <a:pPr lvl="2"/>
            <a:r>
              <a:rPr lang="en-US" sz="1100" dirty="0" smtClean="0"/>
              <a:t>Client-side:  widespread browser-side usage on virtually every conceivable web application</a:t>
            </a:r>
          </a:p>
          <a:p>
            <a:pPr lvl="2"/>
            <a:r>
              <a:rPr lang="en-US" sz="1100" dirty="0" smtClean="0"/>
              <a:t>Server-side (Node.js):  Dow Jones, eBay, LinkedIn, Microsoft, OPOWER, Walmart, Yahoo!, Yammer, others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2050" name="Picture 2" descr="https://encrypted-tbn1.gstatic.com/images?q=tbn:ANd9GcTvaWp0lkD4EMfL61QvdMUNTrlpoT2Bq4v8KcU25VY0GE16jafEq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81" y="20960"/>
            <a:ext cx="702965" cy="70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As powerful as Ruby and Python, but not as mature</a:t>
            </a:r>
          </a:p>
          <a:p>
            <a:pPr lvl="2"/>
            <a:r>
              <a:rPr lang="en-US" dirty="0" smtClean="0"/>
              <a:t>Integrates seamlessly with Java, effectively leverages all of Java’s capabilities and ecosystem </a:t>
            </a:r>
          </a:p>
          <a:p>
            <a:pPr lvl="2"/>
            <a:r>
              <a:rPr lang="en-US" dirty="0" smtClean="0"/>
              <a:t>Object-oriented with advanced meta-programming features</a:t>
            </a:r>
          </a:p>
          <a:p>
            <a:pPr lvl="2"/>
            <a:r>
              <a:rPr lang="en-US" dirty="0" smtClean="0"/>
              <a:t>Powerful built-in collections</a:t>
            </a:r>
          </a:p>
          <a:p>
            <a:pPr lvl="2"/>
            <a:r>
              <a:rPr lang="en-US" dirty="0" smtClean="0"/>
              <a:t>Functional programming support includes functions as first-class citizens</a:t>
            </a:r>
          </a:p>
          <a:p>
            <a:pPr lvl="2"/>
            <a:r>
              <a:rPr lang="en-CA" dirty="0" smtClean="0"/>
              <a:t>Promotes code conciseness, comparable to that of Ruby</a:t>
            </a:r>
            <a:endParaRPr lang="en-US" dirty="0" smtClean="0"/>
          </a:p>
          <a:p>
            <a:pPr lvl="2"/>
            <a:r>
              <a:rPr lang="en-US" dirty="0" smtClean="0"/>
              <a:t>Strong support for domain-specific languages</a:t>
            </a:r>
          </a:p>
          <a:p>
            <a:pPr lvl="2"/>
            <a:r>
              <a:rPr lang="en-CA" dirty="0" smtClean="0"/>
              <a:t>Easier to learn than Ruby or Python for Java developers</a:t>
            </a:r>
          </a:p>
          <a:p>
            <a:pPr lvl="2"/>
            <a:r>
              <a:rPr lang="en-US" dirty="0" smtClean="0"/>
              <a:t>Vendor support from VMware</a:t>
            </a:r>
          </a:p>
          <a:p>
            <a:pPr lvl="2"/>
            <a:r>
              <a:rPr lang="en-US" dirty="0" smtClean="0"/>
              <a:t>Grails web framework</a:t>
            </a:r>
          </a:p>
          <a:p>
            <a:pPr lvl="3"/>
            <a:r>
              <a:rPr lang="en-US" dirty="0" smtClean="0"/>
              <a:t>Inspired by Ruby-on-Rails, implements the convention-over-configuration philosophy with Groovy</a:t>
            </a:r>
          </a:p>
          <a:p>
            <a:pPr lvl="3"/>
            <a:r>
              <a:rPr lang="en-US" dirty="0" smtClean="0"/>
              <a:t>Supports more flexible domain object modeling than Rails</a:t>
            </a:r>
          </a:p>
          <a:p>
            <a:pPr lvl="3"/>
            <a:r>
              <a:rPr lang="en-US" dirty="0" smtClean="0"/>
              <a:t>Targets developers and organizations familiar with Java web development, leverages Spring and Hibernate</a:t>
            </a:r>
          </a:p>
          <a:p>
            <a:pPr lvl="2"/>
            <a:r>
              <a:rPr lang="en-US" dirty="0" smtClean="0"/>
              <a:t>Groovy/Grails ecosystem not as vibrant as that of Ruby/Rails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sky.com, canoo.com, wired.com, several other sites built with Grails</a:t>
            </a:r>
          </a:p>
          <a:p>
            <a:pPr lvl="2"/>
            <a:r>
              <a:rPr lang="en-US" dirty="0" smtClean="0"/>
              <a:t>Disney, Finnish Tax Authority, other Accenture clients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pic>
        <p:nvPicPr>
          <p:cNvPr id="3074" name="Picture 2" descr="C:\Users\duston.r.mounts\Documents\Accenture\1. Projects\1 - Current Projects\Architecture Innovation\Application Development\Heroku\Webinar\Need To Know\LanguageLogos\LanguageLogos\groo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11170"/>
            <a:ext cx="1187624" cy="5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Language released in 2003, has a strong following</a:t>
            </a:r>
          </a:p>
          <a:p>
            <a:pPr lvl="2"/>
            <a:r>
              <a:rPr lang="en-US" dirty="0" smtClean="0"/>
              <a:t>Very powerful, with full-featured support for both the object-oriented and functional paradigms</a:t>
            </a:r>
          </a:p>
          <a:p>
            <a:pPr lvl="2"/>
            <a:r>
              <a:rPr lang="en-US" dirty="0" smtClean="0"/>
              <a:t>Compiles to Java </a:t>
            </a:r>
            <a:r>
              <a:rPr lang="en-US" dirty="0" err="1" smtClean="0"/>
              <a:t>bytecode</a:t>
            </a:r>
            <a:r>
              <a:rPr lang="en-US" dirty="0" smtClean="0"/>
              <a:t>, runs on the JVM, performance comparable to that of Java with seamless interoperation with Java, effectively leverages all of Java’s capabilities and ecosystem</a:t>
            </a:r>
          </a:p>
          <a:p>
            <a:pPr lvl="2"/>
            <a:r>
              <a:rPr lang="en-US" dirty="0" smtClean="0"/>
              <a:t>Syntax and type inference enable code conciseness and readability</a:t>
            </a:r>
          </a:p>
          <a:p>
            <a:pPr lvl="2"/>
            <a:r>
              <a:rPr lang="en-US" dirty="0" smtClean="0"/>
              <a:t>Higher learning curve than Groovy, Ruby, and Python for Java developers – the price to pay for the language’s power</a:t>
            </a:r>
          </a:p>
          <a:p>
            <a:pPr lvl="2"/>
            <a:r>
              <a:rPr lang="en-US" dirty="0" smtClean="0"/>
              <a:t>Well-suited for high-productivity development of quality-critical, complex logic (e.g., in automated securities trading)</a:t>
            </a:r>
          </a:p>
          <a:p>
            <a:pPr lvl="2"/>
            <a:r>
              <a:rPr lang="en-US" dirty="0" smtClean="0"/>
              <a:t>Excellent for developing architecture frameworks and domain-specific languages (both internal and external), which can be leveraged for more effective development of Java applications</a:t>
            </a:r>
          </a:p>
          <a:p>
            <a:pPr lvl="2"/>
            <a:r>
              <a:rPr lang="en-US" dirty="0" smtClean="0"/>
              <a:t>Strong support for concurrent programming through actors frameworks</a:t>
            </a:r>
          </a:p>
          <a:p>
            <a:pPr lvl="2"/>
            <a:r>
              <a:rPr lang="en-US" dirty="0" smtClean="0"/>
              <a:t>Vendor support from </a:t>
            </a:r>
            <a:r>
              <a:rPr lang="en-US" dirty="0" err="1" smtClean="0"/>
              <a:t>Typesafe</a:t>
            </a:r>
            <a:endParaRPr lang="en-US" dirty="0" smtClean="0"/>
          </a:p>
          <a:p>
            <a:pPr lvl="2"/>
            <a:r>
              <a:rPr lang="en-US" dirty="0" smtClean="0"/>
              <a:t>The major web frameworks for </a:t>
            </a:r>
            <a:r>
              <a:rPr lang="en-US" dirty="0" err="1" smtClean="0"/>
              <a:t>Scala</a:t>
            </a:r>
            <a:r>
              <a:rPr lang="en-US" dirty="0" smtClean="0"/>
              <a:t> are Play (similar to Ruby on Rails; see slide below), Lift, and </a:t>
            </a:r>
            <a:r>
              <a:rPr lang="en-US" dirty="0" err="1" smtClean="0"/>
              <a:t>Scalatra</a:t>
            </a:r>
            <a:r>
              <a:rPr lang="en-US" dirty="0" smtClean="0"/>
              <a:t> (similar to Ruby’s Sinatra)</a:t>
            </a:r>
          </a:p>
          <a:p>
            <a:pPr lvl="1"/>
            <a:r>
              <a:rPr lang="pt-BR" dirty="0" smtClean="0"/>
              <a:t>Usage</a:t>
            </a:r>
          </a:p>
          <a:p>
            <a:pPr lvl="2"/>
            <a:r>
              <a:rPr lang="pt-BR" dirty="0" smtClean="0"/>
              <a:t>Twitter, FourSquare, LinkedIn, UK NHS, The Guardian, Novell Vibe, OPOWER, EDF Trading, others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8245"/>
            <a:ext cx="1409140" cy="44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4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Overview</a:t>
            </a:r>
          </a:p>
          <a:p>
            <a:pPr lvl="2"/>
            <a:r>
              <a:rPr lang="en-US" dirty="0"/>
              <a:t>Play is an open </a:t>
            </a:r>
            <a:r>
              <a:rPr lang="en-US" dirty="0" smtClean="0"/>
              <a:t>source, </a:t>
            </a:r>
            <a:r>
              <a:rPr lang="en-US" dirty="0"/>
              <a:t>lightweight web application </a:t>
            </a:r>
            <a:r>
              <a:rPr lang="en-US" dirty="0" smtClean="0"/>
              <a:t>framework, </a:t>
            </a:r>
            <a:r>
              <a:rPr lang="en-US" dirty="0"/>
              <a:t>focusing on scalable asynchronous applications and developer </a:t>
            </a:r>
            <a:r>
              <a:rPr lang="en-US" dirty="0" smtClean="0"/>
              <a:t>productivity</a:t>
            </a:r>
          </a:p>
          <a:p>
            <a:pPr lvl="2"/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r>
              <a:rPr lang="en-US" dirty="0" smtClean="0"/>
              <a:t> provides both a Java and </a:t>
            </a:r>
            <a:r>
              <a:rPr lang="en-US" dirty="0" err="1" smtClean="0"/>
              <a:t>Scala</a:t>
            </a:r>
            <a:r>
              <a:rPr lang="en-US" dirty="0" smtClean="0"/>
              <a:t> API</a:t>
            </a:r>
            <a:endParaRPr lang="en-US" dirty="0"/>
          </a:p>
          <a:p>
            <a:pPr lvl="2"/>
            <a:r>
              <a:rPr lang="en-US" dirty="0" smtClean="0"/>
              <a:t>Brings a Rails-like agile, high-productivity development workflow to Java: fast </a:t>
            </a:r>
            <a:r>
              <a:rPr lang="en-US" dirty="0"/>
              <a:t>turn-around; hot-reloading of code built into the framework, useful error reporting in the </a:t>
            </a:r>
            <a:r>
              <a:rPr lang="en-US" dirty="0" smtClean="0"/>
              <a:t>browser</a:t>
            </a:r>
            <a:endParaRPr lang="en-US" dirty="0"/>
          </a:p>
          <a:p>
            <a:pPr lvl="2"/>
            <a:r>
              <a:rPr lang="en-US" dirty="0" smtClean="0"/>
              <a:t>Promotes “convention </a:t>
            </a:r>
            <a:r>
              <a:rPr lang="en-US" dirty="0"/>
              <a:t>over </a:t>
            </a:r>
            <a:r>
              <a:rPr lang="en-US" dirty="0" smtClean="0"/>
              <a:t>configuration”, </a:t>
            </a:r>
            <a:r>
              <a:rPr lang="en-US" dirty="0"/>
              <a:t>XML-free experience</a:t>
            </a:r>
          </a:p>
          <a:p>
            <a:pPr lvl="2"/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Play URL routing </a:t>
            </a:r>
            <a:r>
              <a:rPr lang="en-US" dirty="0"/>
              <a:t>mechanisms </a:t>
            </a:r>
            <a:r>
              <a:rPr lang="en-US" dirty="0" smtClean="0"/>
              <a:t>based on the </a:t>
            </a:r>
            <a:r>
              <a:rPr lang="en-US" dirty="0"/>
              <a:t>REST paradigm</a:t>
            </a:r>
          </a:p>
          <a:p>
            <a:pPr lvl="2"/>
            <a:r>
              <a:rPr lang="en-US" dirty="0"/>
              <a:t>Promotes scalable </a:t>
            </a:r>
            <a:r>
              <a:rPr lang="en-US" dirty="0" smtClean="0"/>
              <a:t>applications</a:t>
            </a:r>
          </a:p>
          <a:p>
            <a:pPr lvl="3"/>
            <a:r>
              <a:rPr lang="en-US" dirty="0" smtClean="0"/>
              <a:t>No </a:t>
            </a:r>
            <a:r>
              <a:rPr lang="en-US" dirty="0"/>
              <a:t>session state kept in application memory</a:t>
            </a:r>
          </a:p>
          <a:p>
            <a:pPr lvl="3"/>
            <a:r>
              <a:rPr lang="en-US" dirty="0" smtClean="0"/>
              <a:t>Asynchronous </a:t>
            </a:r>
            <a:r>
              <a:rPr lang="en-US" dirty="0"/>
              <a:t>– built on the </a:t>
            </a:r>
            <a:r>
              <a:rPr lang="en-US" dirty="0" err="1"/>
              <a:t>Netty</a:t>
            </a:r>
            <a:r>
              <a:rPr lang="en-US" dirty="0"/>
              <a:t> asynchronous web container and the </a:t>
            </a:r>
            <a:r>
              <a:rPr lang="en-US" dirty="0" err="1"/>
              <a:t>Akka</a:t>
            </a:r>
            <a:r>
              <a:rPr lang="en-US" dirty="0"/>
              <a:t> actor framework</a:t>
            </a:r>
          </a:p>
          <a:p>
            <a:pPr lvl="2"/>
            <a:r>
              <a:rPr lang="en-US" dirty="0" smtClean="0"/>
              <a:t>Not </a:t>
            </a:r>
            <a:r>
              <a:rPr lang="en-US" dirty="0"/>
              <a:t>based on the servlet </a:t>
            </a:r>
            <a:r>
              <a:rPr lang="en-US" dirty="0" smtClean="0"/>
              <a:t>API environment </a:t>
            </a:r>
            <a:r>
              <a:rPr lang="en-US" dirty="0"/>
              <a:t>– does not require an application server or JEE stack to run</a:t>
            </a:r>
          </a:p>
          <a:p>
            <a:pPr lvl="2"/>
            <a:r>
              <a:rPr lang="en-US" dirty="0" smtClean="0"/>
              <a:t>Testable </a:t>
            </a:r>
            <a:r>
              <a:rPr lang="en-US" dirty="0"/>
              <a:t>– provides a built-in framework for unit testing and functional testing, including support for Selenium </a:t>
            </a:r>
            <a:r>
              <a:rPr lang="en-US" dirty="0" err="1"/>
              <a:t>WebDriver</a:t>
            </a:r>
            <a:r>
              <a:rPr lang="en-US" dirty="0"/>
              <a:t> and </a:t>
            </a:r>
            <a:r>
              <a:rPr lang="en-US" dirty="0" err="1"/>
              <a:t>FluentLenium</a:t>
            </a:r>
            <a:endParaRPr lang="en-US" dirty="0"/>
          </a:p>
          <a:p>
            <a:pPr lvl="2"/>
            <a:r>
              <a:rPr lang="en-US" dirty="0" smtClean="0"/>
              <a:t>Libraries </a:t>
            </a:r>
            <a:r>
              <a:rPr lang="en-US" dirty="0"/>
              <a:t>and library management not as mature as for other dynamic languages/frameworks</a:t>
            </a:r>
          </a:p>
          <a:p>
            <a:pPr lvl="2"/>
            <a:r>
              <a:rPr lang="en-US" dirty="0"/>
              <a:t>Vendor support from </a:t>
            </a:r>
            <a:r>
              <a:rPr lang="en-US" dirty="0" err="1"/>
              <a:t>Typesafe</a:t>
            </a:r>
            <a:endParaRPr lang="en-US" dirty="0"/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Used by LinkedIn, </a:t>
            </a:r>
            <a:r>
              <a:rPr lang="en-US" dirty="0" err="1" smtClean="0"/>
              <a:t>Klout</a:t>
            </a:r>
            <a:r>
              <a:rPr lang="en-US" dirty="0" smtClean="0"/>
              <a:t>, The Guardian, Gilt, </a:t>
            </a:r>
            <a:r>
              <a:rPr lang="en-US" dirty="0" err="1" smtClean="0"/>
              <a:t>Egraphs</a:t>
            </a:r>
            <a:r>
              <a:rPr lang="en-US" dirty="0" smtClean="0"/>
              <a:t>, </a:t>
            </a:r>
            <a:r>
              <a:rPr lang="en-US" dirty="0" err="1" smtClean="0"/>
              <a:t>ZapTravel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3076" name="Picture 4" descr="http://www.playframework.org/public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2" y="188640"/>
            <a:ext cx="1295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Overview</a:t>
            </a:r>
          </a:p>
          <a:p>
            <a:pPr lvl="2"/>
            <a:r>
              <a:rPr lang="en-US" dirty="0"/>
              <a:t>Member of the Lisp </a:t>
            </a:r>
            <a:r>
              <a:rPr lang="en-US" dirty="0" smtClean="0"/>
              <a:t>family released in 2007, but already has a strong following</a:t>
            </a:r>
            <a:endParaRPr lang="en-US" dirty="0"/>
          </a:p>
          <a:p>
            <a:pPr lvl="2"/>
            <a:r>
              <a:rPr lang="en-US" dirty="0"/>
              <a:t>Not interpreted, compiles to Java </a:t>
            </a:r>
            <a:r>
              <a:rPr lang="en-US" dirty="0" err="1"/>
              <a:t>bytecode</a:t>
            </a:r>
            <a:r>
              <a:rPr lang="en-US" dirty="0"/>
              <a:t>, runs on the </a:t>
            </a:r>
            <a:r>
              <a:rPr lang="en-US" dirty="0" smtClean="0"/>
              <a:t>JVM and is designed to </a:t>
            </a:r>
            <a:r>
              <a:rPr lang="en-US" dirty="0"/>
              <a:t>integrate naturally with </a:t>
            </a:r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Embraces the functional programming paradigm with an emphasis on side-effect-free functions and very powerful immutable functional data structures</a:t>
            </a:r>
          </a:p>
          <a:p>
            <a:pPr lvl="2"/>
            <a:r>
              <a:rPr lang="en-US" dirty="0" smtClean="0"/>
              <a:t>Powerful hygienic macro facility which enables powerful yet simple </a:t>
            </a:r>
            <a:r>
              <a:rPr lang="en-US" dirty="0" err="1" smtClean="0"/>
              <a:t>metaprogramming</a:t>
            </a:r>
            <a:r>
              <a:rPr lang="en-US" dirty="0" smtClean="0"/>
              <a:t>, including great support for internal domain-specific languages (DSLs)</a:t>
            </a:r>
          </a:p>
          <a:p>
            <a:pPr lvl="2"/>
            <a:r>
              <a:rPr lang="en-US" dirty="0" smtClean="0"/>
              <a:t>Designed to dramatically simplify concurrent programming and leverage multi-core processor architectures</a:t>
            </a:r>
          </a:p>
          <a:p>
            <a:pPr lvl="2"/>
            <a:r>
              <a:rPr lang="en-US" dirty="0" smtClean="0"/>
              <a:t>Modularity</a:t>
            </a:r>
            <a:r>
              <a:rPr lang="en-US" dirty="0"/>
              <a:t>: </a:t>
            </a:r>
            <a:r>
              <a:rPr lang="en-US" dirty="0" smtClean="0"/>
              <a:t>leverages Java packages, augmented by the namespace concept</a:t>
            </a:r>
            <a:endParaRPr lang="en-US" dirty="0"/>
          </a:p>
          <a:p>
            <a:pPr lvl="2"/>
            <a:r>
              <a:rPr lang="en-CA" dirty="0"/>
              <a:t>Extensive </a:t>
            </a:r>
            <a:r>
              <a:rPr lang="en-CA" dirty="0" smtClean="0"/>
              <a:t>library, directly leverages </a:t>
            </a:r>
            <a:r>
              <a:rPr lang="en-CA" dirty="0"/>
              <a:t>vast array of libraries </a:t>
            </a:r>
            <a:r>
              <a:rPr lang="en-CA" dirty="0" smtClean="0"/>
              <a:t>and frameworks available </a:t>
            </a:r>
            <a:r>
              <a:rPr lang="en-CA" dirty="0"/>
              <a:t>for </a:t>
            </a:r>
            <a:r>
              <a:rPr lang="en-CA" dirty="0" smtClean="0"/>
              <a:t>Java</a:t>
            </a:r>
          </a:p>
          <a:p>
            <a:pPr lvl="2"/>
            <a:r>
              <a:rPr lang="en-US" dirty="0" smtClean="0"/>
              <a:t>Promotes </a:t>
            </a:r>
            <a:r>
              <a:rPr lang="en-US" dirty="0"/>
              <a:t>a philosophy of lightweight libraries of </a:t>
            </a:r>
            <a:r>
              <a:rPr lang="en-US" dirty="0" err="1"/>
              <a:t>composable</a:t>
            </a:r>
            <a:r>
              <a:rPr lang="en-US" dirty="0"/>
              <a:t> functions, as opposed to </a:t>
            </a:r>
            <a:r>
              <a:rPr lang="en-US" dirty="0" smtClean="0"/>
              <a:t>complex frameworks</a:t>
            </a:r>
          </a:p>
          <a:p>
            <a:pPr lvl="2"/>
            <a:r>
              <a:rPr lang="en-US" dirty="0" smtClean="0"/>
              <a:t>Powerful </a:t>
            </a:r>
            <a:r>
              <a:rPr lang="en-US" dirty="0"/>
              <a:t>testing frameworks</a:t>
            </a:r>
          </a:p>
          <a:p>
            <a:pPr lvl="2"/>
            <a:r>
              <a:rPr lang="en-US" dirty="0" smtClean="0"/>
              <a:t>Less complex than </a:t>
            </a:r>
            <a:r>
              <a:rPr lang="en-US" dirty="0" err="1" smtClean="0"/>
              <a:t>Scala</a:t>
            </a:r>
            <a:r>
              <a:rPr lang="en-US" dirty="0" smtClean="0"/>
              <a:t> but not as natural as Groovy, Ruby, and Python for Java programmers due to its Lisp syntax heritage</a:t>
            </a:r>
            <a:endParaRPr lang="en-US" dirty="0"/>
          </a:p>
          <a:p>
            <a:pPr lvl="2"/>
            <a:r>
              <a:rPr lang="en-CA" dirty="0" smtClean="0"/>
              <a:t>Promotes even greater code conciseness than the other major dynamic languages, without sacrificing readability</a:t>
            </a:r>
            <a:endParaRPr lang="en-US" dirty="0"/>
          </a:p>
          <a:p>
            <a:pPr lvl="2"/>
            <a:r>
              <a:rPr lang="en-US" dirty="0" smtClean="0"/>
              <a:t>Lightweight web development libraries enable even more streamlined and agile</a:t>
            </a:r>
            <a:r>
              <a:rPr lang="en-US" dirty="0"/>
              <a:t> web development</a:t>
            </a:r>
            <a:r>
              <a:rPr lang="en-US" dirty="0" smtClean="0"/>
              <a:t> than that provided by Rails, Grails, or Play</a:t>
            </a:r>
            <a:endParaRPr lang="en-US" dirty="0"/>
          </a:p>
          <a:p>
            <a:pPr lvl="2"/>
            <a:r>
              <a:rPr lang="en-US" dirty="0" smtClean="0"/>
              <a:t>Vibrant community, though the language’s creator is a dominant voice (not unlike Python)</a:t>
            </a:r>
          </a:p>
          <a:p>
            <a:pPr lvl="2"/>
            <a:r>
              <a:rPr lang="en-US" dirty="0" err="1" smtClean="0"/>
              <a:t>ClojureScript</a:t>
            </a:r>
            <a:r>
              <a:rPr lang="en-US" dirty="0" smtClean="0"/>
              <a:t> is a version of </a:t>
            </a:r>
            <a:r>
              <a:rPr lang="en-US" dirty="0" err="1" smtClean="0"/>
              <a:t>Clojure</a:t>
            </a:r>
            <a:r>
              <a:rPr lang="en-US" dirty="0" smtClean="0"/>
              <a:t> which compiles to JavaScript and </a:t>
            </a:r>
            <a:r>
              <a:rPr lang="en-US" dirty="0" err="1" smtClean="0"/>
              <a:t>ClojureCLR</a:t>
            </a:r>
            <a:r>
              <a:rPr lang="en-US" dirty="0" smtClean="0"/>
              <a:t> is a .NET version of the language</a:t>
            </a:r>
          </a:p>
          <a:p>
            <a:pPr lvl="2"/>
            <a:r>
              <a:rPr lang="en-US" dirty="0" smtClean="0"/>
              <a:t>There are several lightweight web libraries for </a:t>
            </a:r>
            <a:r>
              <a:rPr lang="en-US" dirty="0" err="1" smtClean="0"/>
              <a:t>Clojure</a:t>
            </a:r>
            <a:r>
              <a:rPr lang="en-US" dirty="0" smtClean="0"/>
              <a:t> as well as a few end-to-end web frameworks.  Ring, </a:t>
            </a:r>
            <a:r>
              <a:rPr lang="en-US" dirty="0" err="1" smtClean="0"/>
              <a:t>Compojure</a:t>
            </a:r>
            <a:r>
              <a:rPr lang="en-US" dirty="0" smtClean="0"/>
              <a:t>, and </a:t>
            </a:r>
            <a:r>
              <a:rPr lang="en-US" dirty="0" err="1" smtClean="0"/>
              <a:t>Enlive</a:t>
            </a:r>
            <a:r>
              <a:rPr lang="en-US" dirty="0" smtClean="0"/>
              <a:t> are a popular library combination</a:t>
            </a:r>
            <a:r>
              <a:rPr lang="en-US" dirty="0"/>
              <a:t> </a:t>
            </a:r>
            <a:r>
              <a:rPr lang="en-US" dirty="0" smtClean="0"/>
              <a:t>for web development.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vendor support</a:t>
            </a:r>
          </a:p>
          <a:p>
            <a:pPr lvl="1"/>
            <a:r>
              <a:rPr lang="pt-BR" dirty="0" smtClean="0"/>
              <a:t>Usage</a:t>
            </a:r>
          </a:p>
          <a:p>
            <a:pPr lvl="2"/>
            <a:r>
              <a:rPr lang="pt-BR" dirty="0" smtClean="0"/>
              <a:t>Used by Akamai, Twitter, Harvard School of Public Health, BackType (bought by Twitter), Citibank, FlightCaster, WeatherBill, AltLaw, YieldBot, Factual, Prismatic, others</a:t>
            </a:r>
          </a:p>
          <a:p>
            <a:pPr lvl="2"/>
            <a:r>
              <a:rPr lang="pt-BR" dirty="0" smtClean="0"/>
              <a:t>Growing adoption by data scientists, fostered by libraries like Incanter (data analysis) and Cascalog (Hadoop processing and querying).  Several of the above are examples of use for Big Data.</a:t>
            </a:r>
          </a:p>
          <a:p>
            <a:pPr lvl="1"/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4098" name="Picture 2" descr="https://encrypted-tbn1.gstatic.com/images?q=tbn:ANd9GcQPjOOrKkG6p-6TtFUclNnZHYTN5FkWa8SFzZJa2JEcqBi7qhXE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1688" y="169863"/>
            <a:ext cx="8342312" cy="785812"/>
          </a:xfrm>
        </p:spPr>
        <p:txBody>
          <a:bodyPr/>
          <a:lstStyle/>
          <a:p>
            <a:r>
              <a:rPr lang="pt-BR" dirty="0" smtClean="0"/>
              <a:t>Language Summary Table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46431"/>
              </p:ext>
            </p:extLst>
          </p:nvPr>
        </p:nvGraphicFramePr>
        <p:xfrm>
          <a:off x="-50800" y="771525"/>
          <a:ext cx="9150350" cy="574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4" imgW="8953500" imgH="5619840" progId="Excel.Sheet.12">
                  <p:embed/>
                </p:oleObj>
              </mc:Choice>
              <mc:Fallback>
                <p:oleObj name="Worksheet" r:id="rId4" imgW="8953500" imgH="56198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0800" y="771525"/>
                        <a:ext cx="9150350" cy="574436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0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Establishing a strong capability in dynamic languages can position the enterprise for higher software delivery productivity and agility</a:t>
            </a:r>
          </a:p>
          <a:p>
            <a:pPr lvl="1"/>
            <a:r>
              <a:rPr lang="en-US" dirty="0" smtClean="0"/>
              <a:t>Alternative to heavy-weight traditional approaches</a:t>
            </a:r>
          </a:p>
          <a:p>
            <a:pPr lvl="1"/>
            <a:r>
              <a:rPr lang="en-US" dirty="0" smtClean="0"/>
              <a:t>Strong support for agility, possibility of dramatically better productivity and time-to-market</a:t>
            </a:r>
          </a:p>
          <a:p>
            <a:pPr lvl="1"/>
            <a:r>
              <a:rPr lang="pt-BR" dirty="0" smtClean="0"/>
              <a:t>Increased interest in browser-centric and asynchronous Web technologies</a:t>
            </a:r>
            <a:endParaRPr lang="en-US" dirty="0" smtClean="0"/>
          </a:p>
          <a:p>
            <a:pPr lvl="1"/>
            <a:r>
              <a:rPr lang="en-US" dirty="0" smtClean="0"/>
              <a:t>Many proven examples in industry</a:t>
            </a:r>
          </a:p>
          <a:p>
            <a:pPr lvl="1"/>
            <a:r>
              <a:rPr lang="en-US" dirty="0" smtClean="0"/>
              <a:t>New generation of developers considers them more fun and exciting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retention</a:t>
            </a:r>
          </a:p>
          <a:p>
            <a:pPr lvl="1"/>
            <a:r>
              <a:rPr lang="en-US" dirty="0" smtClean="0"/>
              <a:t>Growing support from industry analysts and thought leaders</a:t>
            </a:r>
          </a:p>
          <a:p>
            <a:pPr lvl="1"/>
            <a:r>
              <a:rPr lang="pt-BR" dirty="0" smtClean="0"/>
              <a:t>Some of our more innovative competitors have embraced dynamic languages </a:t>
            </a:r>
          </a:p>
          <a:p>
            <a:pPr lvl="1"/>
            <a:r>
              <a:rPr lang="pt-BR" dirty="0" smtClean="0"/>
              <a:t>Some of our clients are ahead of us, asking for support</a:t>
            </a:r>
            <a:endParaRPr lang="en-US" dirty="0" smtClean="0"/>
          </a:p>
          <a:p>
            <a:r>
              <a:rPr lang="en-CA" dirty="0" smtClean="0"/>
              <a:t>Need to augment our enterprise toolset</a:t>
            </a:r>
          </a:p>
          <a:p>
            <a:pPr lvl="1"/>
            <a:r>
              <a:rPr lang="en-US" dirty="0" smtClean="0"/>
              <a:t>Not a cure-all, but can have a tremendous positive impact in the right situations</a:t>
            </a:r>
          </a:p>
          <a:p>
            <a:pPr lvl="1"/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Why Are Dynamic Languages Important?</a:t>
            </a:r>
          </a:p>
        </p:txBody>
      </p:sp>
    </p:spTree>
    <p:extLst>
      <p:ext uri="{BB962C8B-B14F-4D97-AF65-F5344CB8AC3E}">
        <p14:creationId xmlns:p14="http://schemas.microsoft.com/office/powerpoint/2010/main" val="2334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languages have an established market position and are gaining in popularity and adoption</a:t>
            </a:r>
          </a:p>
          <a:p>
            <a:pPr lvl="1"/>
            <a:r>
              <a:rPr lang="en-US" dirty="0" smtClean="0"/>
              <a:t>Ruby, Python, JavaScript, and PHP are consistently ranked among the top 10 most popular languages by industry surveys</a:t>
            </a:r>
          </a:p>
          <a:p>
            <a:pPr lvl="1"/>
            <a:r>
              <a:rPr lang="pt-BR" dirty="0" smtClean="0"/>
              <a:t>Some </a:t>
            </a:r>
            <a:r>
              <a:rPr lang="pt-BR" dirty="0"/>
              <a:t>of our more innovative competitors have embraced dynamic languages </a:t>
            </a:r>
          </a:p>
          <a:p>
            <a:pPr lvl="1"/>
            <a:r>
              <a:rPr lang="en-US" dirty="0" smtClean="0"/>
              <a:t>Recent increase </a:t>
            </a:r>
            <a:r>
              <a:rPr lang="en-US" dirty="0"/>
              <a:t>in demand </a:t>
            </a:r>
            <a:r>
              <a:rPr lang="en-US" dirty="0" smtClean="0"/>
              <a:t>for Ruby, Python, Groovy, and PHP (Drupal) skills from some of our largest clients</a:t>
            </a:r>
            <a:endParaRPr lang="en-US" dirty="0"/>
          </a:p>
          <a:p>
            <a:pPr lvl="1"/>
            <a:r>
              <a:rPr lang="en-US" dirty="0" err="1" smtClean="0"/>
              <a:t>ThoughtWorks’s</a:t>
            </a:r>
            <a:r>
              <a:rPr lang="en-US" dirty="0" smtClean="0"/>
              <a:t> </a:t>
            </a:r>
            <a:r>
              <a:rPr lang="en-US" dirty="0" smtClean="0"/>
              <a:t>Oct </a:t>
            </a:r>
            <a:r>
              <a:rPr lang="en-US" dirty="0"/>
              <a:t>2012 Tech </a:t>
            </a:r>
            <a:r>
              <a:rPr lang="en-US" dirty="0" smtClean="0"/>
              <a:t>Radar moved Scala and </a:t>
            </a:r>
            <a:r>
              <a:rPr lang="en-US" dirty="0" err="1" smtClean="0"/>
              <a:t>Clojure</a:t>
            </a:r>
            <a:r>
              <a:rPr lang="en-US" dirty="0" smtClean="0"/>
              <a:t> from “Trial” to “Adopt”</a:t>
            </a:r>
          </a:p>
          <a:p>
            <a:pPr lvl="1"/>
            <a:r>
              <a:rPr lang="en-US" dirty="0" smtClean="0"/>
              <a:t>Industry thought leaders are supporting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languages are powerful enablers of agile delivery – methodology is not enough</a:t>
            </a:r>
          </a:p>
          <a:p>
            <a:pPr lvl="1"/>
            <a:r>
              <a:rPr lang="en-US" dirty="0" smtClean="0"/>
              <a:t>Cumbersome technology and heavy-weight architecture do not align well with agile</a:t>
            </a:r>
          </a:p>
          <a:p>
            <a:pPr lvl="1"/>
            <a:r>
              <a:rPr lang="en-US" dirty="0" smtClean="0"/>
              <a:t>Extraordinarily rapid code-test workflows is strong enabler of agile delivery</a:t>
            </a:r>
          </a:p>
          <a:p>
            <a:pPr lvl="1"/>
            <a:r>
              <a:rPr lang="en-US" dirty="0" smtClean="0"/>
              <a:t>High-productivity tools </a:t>
            </a:r>
            <a:r>
              <a:rPr lang="en-US" dirty="0"/>
              <a:t>and lightweight architectures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cases </a:t>
            </a:r>
            <a:r>
              <a:rPr lang="en-US" dirty="0" smtClean="0"/>
              <a:t>can be twice </a:t>
            </a:r>
            <a:r>
              <a:rPr lang="en-US" dirty="0"/>
              <a:t>as fast at half the cost </a:t>
            </a:r>
            <a:r>
              <a:rPr lang="en-US" dirty="0" smtClean="0"/>
              <a:t>as with </a:t>
            </a:r>
            <a:r>
              <a:rPr lang="en-US" dirty="0"/>
              <a:t>Java or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pPr lvl="1"/>
            <a:r>
              <a:rPr lang="en-US" dirty="0" smtClean="0"/>
              <a:t>Synergies with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technology for  development and production </a:t>
            </a:r>
            <a:r>
              <a:rPr lang="en-US" dirty="0" smtClean="0"/>
              <a:t>deployment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311275" y="2276475"/>
            <a:ext cx="7623175" cy="1982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oscar.renalias@accenture.com</a:t>
            </a:r>
          </a:p>
          <a:p>
            <a:pPr marL="0" indent="0">
              <a:buNone/>
            </a:pPr>
            <a:r>
              <a:rPr lang="en-US" sz="2400" dirty="0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1" y="17055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706942" y="227647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730085" y="2794793"/>
            <a:ext cx="325425" cy="355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20" y="3911489"/>
            <a:ext cx="318022" cy="227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3" y="3380619"/>
            <a:ext cx="257175" cy="247650"/>
          </a:xfrm>
          <a:prstGeom prst="rect">
            <a:avLst/>
          </a:prstGeom>
        </p:spPr>
      </p:pic>
      <p:pic>
        <p:nvPicPr>
          <p:cNvPr id="4100" name="Picture 4" descr="https://encrypted-tbn0.gstatic.com/images?q=tbn:ANd9GcRHjbIZj9CUlLq3rsgL9bkwOvJ3OUlRoiXvaLFE8YNtQmQxA-zq2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57" y="3879376"/>
            <a:ext cx="303462" cy="29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kinds of business applications are well-suited for development with dynamic languages</a:t>
            </a:r>
          </a:p>
          <a:p>
            <a:pPr lvl="1"/>
            <a:r>
              <a:rPr lang="en-US" dirty="0" smtClean="0"/>
              <a:t>Marketing websites</a:t>
            </a:r>
          </a:p>
          <a:p>
            <a:pPr lvl="1"/>
            <a:r>
              <a:rPr lang="en-US" dirty="0" smtClean="0"/>
              <a:t>Sports websites</a:t>
            </a:r>
          </a:p>
          <a:p>
            <a:pPr lvl="1"/>
            <a:r>
              <a:rPr lang="en-US" dirty="0" smtClean="0"/>
              <a:t>Shopping websites</a:t>
            </a:r>
          </a:p>
          <a:p>
            <a:pPr lvl="1"/>
            <a:r>
              <a:rPr lang="en-US" dirty="0" smtClean="0"/>
              <a:t>Collaborative websites</a:t>
            </a:r>
          </a:p>
          <a:p>
            <a:pPr lvl="1"/>
            <a:r>
              <a:rPr lang="en-US" dirty="0" smtClean="0"/>
              <a:t>Application pilots to test-market new services offered to customers</a:t>
            </a:r>
          </a:p>
          <a:p>
            <a:pPr lvl="1"/>
            <a:r>
              <a:rPr lang="en-US" dirty="0" smtClean="0"/>
              <a:t>Corporate intranet applications</a:t>
            </a:r>
          </a:p>
          <a:p>
            <a:pPr lvl="1"/>
            <a:r>
              <a:rPr lang="en-US" dirty="0" smtClean="0"/>
              <a:t>Situational apps</a:t>
            </a:r>
          </a:p>
          <a:p>
            <a:pPr lvl="1"/>
            <a:r>
              <a:rPr lang="en-US" dirty="0" smtClean="0"/>
              <a:t>Web frontend for back-end services -- consumer of web services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 APIs -- provider of web services</a:t>
            </a:r>
          </a:p>
          <a:p>
            <a:pPr lvl="1"/>
            <a:r>
              <a:rPr lang="pt-BR" dirty="0" smtClean="0"/>
              <a:t>Mobile applications</a:t>
            </a:r>
            <a:endParaRPr lang="en-US" dirty="0" smtClean="0"/>
          </a:p>
          <a:p>
            <a:pPr lvl="1"/>
            <a:r>
              <a:rPr lang="en-US" dirty="0" smtClean="0"/>
              <a:t>Scientific computing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1688" y="169863"/>
            <a:ext cx="8342312" cy="785812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24359" y="1492885"/>
          <a:ext cx="7521104" cy="510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4" imgW="6934205" imgH="4701456" progId="Excel.Sheet.12">
                  <p:embed/>
                </p:oleObj>
              </mc:Choice>
              <mc:Fallback>
                <p:oleObj name="Worksheet" r:id="rId4" imgW="6934205" imgH="47014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4359" y="1492885"/>
                        <a:ext cx="7521104" cy="510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7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:\Documents and Settings\a.yanak\Local Settings\Temporary Internet Files\Content.IE5\0Q2REULY\MP900433179[1].jpg"/>
          <p:cNvPicPr>
            <a:picLocks noChangeAspect="1" noChangeArrowheads="1"/>
          </p:cNvPicPr>
          <p:nvPr/>
        </p:nvPicPr>
        <p:blipFill>
          <a:blip r:embed="rId3" cstate="print"/>
          <a:srcRect l="11138" r="4329" b="8658"/>
          <a:stretch>
            <a:fillRect/>
          </a:stretch>
        </p:blipFill>
        <p:spPr bwMode="auto">
          <a:xfrm>
            <a:off x="8234570" y="72008"/>
            <a:ext cx="765413" cy="62068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Dynamic languages are an important enabler of software delivery for the enterprise</a:t>
            </a:r>
          </a:p>
          <a:p>
            <a:pPr lvl="1"/>
            <a:r>
              <a:rPr lang="en-US" dirty="0" smtClean="0"/>
              <a:t>Organizations depend </a:t>
            </a:r>
            <a:r>
              <a:rPr lang="en-US" dirty="0"/>
              <a:t>on </a:t>
            </a:r>
            <a:r>
              <a:rPr lang="en-US" dirty="0" smtClean="0"/>
              <a:t>dynamic languages</a:t>
            </a:r>
          </a:p>
          <a:p>
            <a:pPr lvl="1"/>
            <a:r>
              <a:rPr lang="en-US" dirty="0"/>
              <a:t>Large companies use dynamic languages</a:t>
            </a:r>
            <a:endParaRPr lang="en-US" dirty="0" smtClean="0"/>
          </a:p>
          <a:p>
            <a:pPr lvl="1"/>
            <a:r>
              <a:rPr lang="en-US" dirty="0" smtClean="0"/>
              <a:t>High productivity, agile development, fast time-to-market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Abundance </a:t>
            </a:r>
            <a:r>
              <a:rPr lang="en-US" dirty="0"/>
              <a:t>of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Mature </a:t>
            </a:r>
            <a:r>
              <a:rPr lang="en-US" dirty="0"/>
              <a:t>set of development tools </a:t>
            </a:r>
            <a:endParaRPr lang="en-US" dirty="0" smtClean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support </a:t>
            </a:r>
            <a:r>
              <a:rPr lang="en-US" dirty="0" smtClean="0"/>
              <a:t>ecosystem and </a:t>
            </a:r>
            <a:r>
              <a:rPr lang="en-US" dirty="0"/>
              <a:t>commercial vendor support</a:t>
            </a:r>
            <a:endParaRPr lang="en-US" dirty="0" smtClean="0"/>
          </a:p>
          <a:p>
            <a:pPr lvl="1"/>
            <a:r>
              <a:rPr lang="en-US" dirty="0" smtClean="0"/>
              <a:t>Performance ranges from acceptable to excellent</a:t>
            </a:r>
          </a:p>
          <a:p>
            <a:pPr lvl="1"/>
            <a:r>
              <a:rPr lang="en-US" dirty="0" smtClean="0"/>
              <a:t>Dynamic language skilled resources are harder to find</a:t>
            </a:r>
            <a:r>
              <a:rPr lang="en-US" dirty="0"/>
              <a:t> </a:t>
            </a:r>
            <a:r>
              <a:rPr lang="en-US" dirty="0" smtClean="0"/>
              <a:t>-- but developers can be trained and welcome the opportunity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for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Augmenting Java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faster development of web </a:t>
            </a:r>
            <a:r>
              <a:rPr lang="en-US" dirty="0" smtClean="0"/>
              <a:t>front-ends</a:t>
            </a:r>
            <a:endParaRPr lang="en-US" dirty="0"/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frameworks and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Continue leveraging </a:t>
            </a:r>
            <a:r>
              <a:rPr lang="en-US" dirty="0"/>
              <a:t>existing Java skills and </a:t>
            </a:r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196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for “New Web”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involving event-driven and highly responsive user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Gartner recommends </a:t>
            </a:r>
            <a:r>
              <a:rPr lang="en-US" dirty="0" smtClean="0"/>
              <a:t>dynamic </a:t>
            </a:r>
            <a:r>
              <a:rPr lang="en-US" dirty="0"/>
              <a:t>language </a:t>
            </a:r>
            <a:r>
              <a:rPr lang="en-US" dirty="0" smtClean="0"/>
              <a:t>frameworks, avoid </a:t>
            </a:r>
            <a:r>
              <a:rPr lang="en-US" dirty="0"/>
              <a:t>traditional </a:t>
            </a:r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98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</a:t>
            </a:r>
            <a:r>
              <a:rPr lang="en-US" b="1" dirty="0"/>
              <a:t>for mobile development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mobile web sites and </a:t>
            </a:r>
            <a:r>
              <a:rPr lang="en-US" dirty="0" err="1"/>
              <a:t>RESTful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JavaScript / </a:t>
            </a:r>
            <a:r>
              <a:rPr lang="en-US" dirty="0" smtClean="0"/>
              <a:t>HTML5 write-once-deploy-many, usability approaching that of native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808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Synergy </a:t>
            </a:r>
            <a:r>
              <a:rPr lang="en-US" b="1" dirty="0"/>
              <a:t>with </a:t>
            </a:r>
            <a:r>
              <a:rPr lang="en-US" b="1" dirty="0" err="1"/>
              <a:t>PaaS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Streamlined </a:t>
            </a:r>
            <a:r>
              <a:rPr lang="en-US" dirty="0" err="1" smtClean="0"/>
              <a:t>PaaS</a:t>
            </a:r>
            <a:r>
              <a:rPr lang="en-US" dirty="0" smtClean="0"/>
              <a:t> support, </a:t>
            </a:r>
            <a:r>
              <a:rPr lang="en-US" dirty="0"/>
              <a:t>further accelerating end-to-end solution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056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Development </a:t>
            </a:r>
            <a:r>
              <a:rPr lang="en-US" b="1" dirty="0"/>
              <a:t>architecture with </a:t>
            </a:r>
            <a:r>
              <a:rPr lang="en-US" b="1" dirty="0" err="1"/>
              <a:t>SaaS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Accelerate </a:t>
            </a:r>
            <a:r>
              <a:rPr lang="en-US" dirty="0"/>
              <a:t>the establishment of critical development architecture tools and processes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045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and Scalability</a:t>
            </a:r>
          </a:p>
          <a:p>
            <a:pPr lvl="1"/>
            <a:r>
              <a:rPr lang="en-US" dirty="0" smtClean="0"/>
              <a:t>Dynamic language performance can’t be ignored, but it is typically not an issue</a:t>
            </a:r>
          </a:p>
          <a:p>
            <a:pPr lvl="1"/>
            <a:r>
              <a:rPr lang="en-US" dirty="0" smtClean="0"/>
              <a:t>Dynamic language applications proven to scale up to very high transaction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Skills and Team Size</a:t>
            </a:r>
          </a:p>
          <a:p>
            <a:pPr lvl="1"/>
            <a:r>
              <a:rPr lang="en-US" dirty="0" smtClean="0"/>
              <a:t>Skills availability can be a challenge -- fewer developers than with Java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experience </a:t>
            </a:r>
            <a:r>
              <a:rPr lang="en-US" dirty="0" smtClean="0"/>
              <a:t>shows Java </a:t>
            </a:r>
            <a:r>
              <a:rPr lang="en-US" dirty="0"/>
              <a:t>developers </a:t>
            </a:r>
            <a:r>
              <a:rPr lang="en-US" dirty="0" smtClean="0"/>
              <a:t>can be rapidly trained to a </a:t>
            </a:r>
            <a:r>
              <a:rPr lang="en-US" dirty="0"/>
              <a:t>moderate level of proficiency in dynamic </a:t>
            </a:r>
            <a:r>
              <a:rPr lang="en-US" dirty="0" smtClean="0"/>
              <a:t>languages</a:t>
            </a:r>
            <a:endParaRPr lang="en-US" dirty="0"/>
          </a:p>
          <a:p>
            <a:pPr lvl="1"/>
            <a:r>
              <a:rPr lang="en-US" dirty="0" smtClean="0"/>
              <a:t>Scaling to very large applications with large teams is unproven for some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Code conciseness</a:t>
            </a:r>
          </a:p>
          <a:p>
            <a:pPr lvl="1"/>
            <a:r>
              <a:rPr lang="en-US" dirty="0" smtClean="0"/>
              <a:t>Support for the interactive REPL (read-evaluate-print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Dynamic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Adoption can be politically difficult due to prior investments</a:t>
            </a:r>
          </a:p>
          <a:p>
            <a:pPr lvl="1"/>
            <a:r>
              <a:rPr lang="en-US" dirty="0" smtClean="0"/>
              <a:t>Corporate IT departments reluctant to introduce additional languages</a:t>
            </a:r>
          </a:p>
          <a:p>
            <a:pPr lvl="1"/>
            <a:r>
              <a:rPr lang="en-US" dirty="0" smtClean="0"/>
              <a:t>Compatibility with existing corporate practices, standards, and tools can be a challenge</a:t>
            </a:r>
          </a:p>
          <a:p>
            <a:pPr lvl="1"/>
            <a:r>
              <a:rPr lang="en-US" dirty="0" smtClean="0"/>
              <a:t>In a Java shop, the introduction of JVM dynamic languages can be relatively smooth -- existing investments can be leveraged</a:t>
            </a:r>
          </a:p>
          <a:p>
            <a:pPr lvl="1"/>
            <a:r>
              <a:rPr lang="en-US" dirty="0" smtClean="0"/>
              <a:t>Complexity associated with introducing another required skill may be overrated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We care when we need to…</a:t>
            </a:r>
          </a:p>
          <a:p>
            <a:pPr lvl="1"/>
            <a:r>
              <a:rPr lang="en-CA" dirty="0" smtClean="0"/>
              <a:t>Compress timelines</a:t>
            </a:r>
          </a:p>
          <a:p>
            <a:pPr lvl="1"/>
            <a:r>
              <a:rPr lang="en-CA" dirty="0" smtClean="0"/>
              <a:t>Be more flexible</a:t>
            </a:r>
          </a:p>
          <a:p>
            <a:pPr lvl="1"/>
            <a:r>
              <a:rPr lang="en-CA" dirty="0" smtClean="0"/>
              <a:t>Increase creativity</a:t>
            </a:r>
          </a:p>
          <a:p>
            <a:pPr lvl="1"/>
            <a:r>
              <a:rPr lang="en-CA" dirty="0" smtClean="0"/>
              <a:t>Mitigate 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Take-away:  Why We Should Care About Dynamic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Lisp, Smalltalk have been around for a long time</a:t>
            </a:r>
          </a:p>
          <a:p>
            <a:pPr lvl="1"/>
            <a:r>
              <a:rPr lang="en-US" dirty="0" smtClean="0"/>
              <a:t>Python has been around longer than Java (pre-1995)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Languages Are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53975" lvl="1" indent="0">
              <a:buNone/>
            </a:pPr>
            <a:r>
              <a:rPr lang="en-US" dirty="0" smtClean="0"/>
              <a:t>We distinguish general-purpose dynamic languages from scripting and specialty languages.  Our focus:</a:t>
            </a:r>
          </a:p>
          <a:p>
            <a:pPr lvl="1"/>
            <a:r>
              <a:rPr lang="en-US" dirty="0" smtClean="0"/>
              <a:t>General purpose: Ruby, Groovy, </a:t>
            </a:r>
            <a:r>
              <a:rPr lang="en-US" dirty="0" err="1" smtClean="0"/>
              <a:t>Clojure</a:t>
            </a:r>
            <a:r>
              <a:rPr lang="en-US" dirty="0" smtClean="0"/>
              <a:t>, JavaScript, Python</a:t>
            </a:r>
          </a:p>
          <a:p>
            <a:pPr lvl="1"/>
            <a:r>
              <a:rPr lang="en-US" dirty="0" smtClean="0"/>
              <a:t>Web application: PHP </a:t>
            </a:r>
          </a:p>
          <a:p>
            <a:pPr marL="53975" lvl="1" indent="0">
              <a:buNone/>
            </a:pPr>
            <a:endParaRPr lang="en-US" dirty="0" smtClean="0"/>
          </a:p>
          <a:p>
            <a:pPr marL="53975" lvl="1" indent="0">
              <a:buNone/>
            </a:pPr>
            <a:r>
              <a:rPr lang="en-US" dirty="0" smtClean="0"/>
              <a:t>Also including statically-typed functional languages and frameworks which support the REPL style and achieve code conciseness through type inference</a:t>
            </a:r>
          </a:p>
          <a:p>
            <a:pPr lvl="1"/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smtClean="0"/>
              <a:t>Play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27983" y="1420684"/>
            <a:ext cx="2328339" cy="4308029"/>
            <a:chOff x="3160503" y="1410734"/>
            <a:chExt cx="2328339" cy="4308029"/>
          </a:xfrm>
        </p:grpSpPr>
        <p:sp>
          <p:nvSpPr>
            <p:cNvPr id="42" name="Rounded Rectangle 41"/>
            <p:cNvSpPr/>
            <p:nvPr/>
          </p:nvSpPr>
          <p:spPr>
            <a:xfrm>
              <a:off x="3160503" y="1410734"/>
              <a:ext cx="2290500" cy="188784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9176" y="3361196"/>
              <a:ext cx="2299666" cy="235756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323702" y="4460848"/>
              <a:ext cx="1233182" cy="560441"/>
              <a:chOff x="-1963305" y="1080324"/>
              <a:chExt cx="1233182" cy="560441"/>
            </a:xfrm>
            <a:solidFill>
              <a:srgbClr val="FF7C8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-1963305" y="1080324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 descr="C:\Users\duston.r.mounts\Documents\Accenture\1. Projects\1 - Current Projects\Architecture Innovation\Application Development\Heroku\Webinar\Need To Know\LanguageLogos\LanguageLogos\rub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81756" y="1126954"/>
                <a:ext cx="1070085" cy="46718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926260" y="5092437"/>
              <a:ext cx="1367407" cy="548736"/>
              <a:chOff x="-1845578" y="2619546"/>
              <a:chExt cx="1367407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-1845578" y="2619546"/>
                <a:ext cx="1367406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 descr="C:\Users\duston.r.mounts\Documents\Accenture\1. Projects\1 - Current Projects\Architecture Innovation\Application Development\Heroku\Webinar\Need To Know\LanguageLogos\LanguageLogos\python-logo.g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50977" y="2625371"/>
                <a:ext cx="1272806" cy="53708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289515" y="2105226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98533" y="3782784"/>
              <a:ext cx="1073679" cy="631900"/>
              <a:chOff x="-1852109" y="2694735"/>
              <a:chExt cx="1331813" cy="8968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1852109" y="2694735"/>
                <a:ext cx="1331813" cy="896847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70572" y="2836036"/>
                <a:ext cx="968740" cy="61424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138344" y="2541426"/>
              <a:ext cx="1141954" cy="548736"/>
              <a:chOff x="-1796475" y="245034"/>
              <a:chExt cx="1141954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-1796475" y="245034"/>
                <a:ext cx="1141954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52702" y="331193"/>
                <a:ext cx="854409" cy="376418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8344" y="1988138"/>
              <a:ext cx="1251053" cy="509173"/>
              <a:chOff x="-1928322" y="1301190"/>
              <a:chExt cx="1489831" cy="62142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-1928322" y="1301190"/>
                <a:ext cx="1489831" cy="621421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59524" y="1432912"/>
                <a:ext cx="1152234" cy="357975"/>
              </a:xfrm>
              <a:prstGeom prst="rect">
                <a:avLst/>
              </a:prstGeom>
            </p:spPr>
          </p:pic>
        </p:grpSp>
      </p:grp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74576" y="1410734"/>
            <a:ext cx="2633425" cy="4349547"/>
            <a:chOff x="395536" y="1410734"/>
            <a:chExt cx="2633425" cy="4349547"/>
          </a:xfrm>
        </p:grpSpPr>
        <p:sp>
          <p:nvSpPr>
            <p:cNvPr id="35" name="Rounded Rectangle 34"/>
            <p:cNvSpPr/>
            <p:nvPr/>
          </p:nvSpPr>
          <p:spPr>
            <a:xfrm>
              <a:off x="395536" y="1410734"/>
              <a:ext cx="2611521" cy="19074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256" y="3390583"/>
              <a:ext cx="2628705" cy="19466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9815" y="3807509"/>
              <a:ext cx="1224793" cy="750990"/>
              <a:chOff x="-1736522" y="1500994"/>
              <a:chExt cx="1224793" cy="75099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-1736522" y="1500994"/>
                <a:ext cx="1224793" cy="750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" name="Picture 2" descr="C:\Users\duston.r.mounts\Documents\Accenture\1. Projects\1 - Current Projects\Architecture Innovation\Application Development\Heroku\Webinar\Need To Know\LanguageLogos\LanguageLogos\groovy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67274" y="1608929"/>
                <a:ext cx="1086296" cy="53512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60270" y="1930987"/>
              <a:ext cx="1224793" cy="609773"/>
              <a:chOff x="-2175883" y="3127397"/>
              <a:chExt cx="1224793" cy="60977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-2175883" y="3127397"/>
                <a:ext cx="1224793" cy="6097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16805" y="3219588"/>
                <a:ext cx="1106636" cy="42539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91049" y="2643411"/>
              <a:ext cx="1325348" cy="521634"/>
              <a:chOff x="-1643472" y="1624298"/>
              <a:chExt cx="1325348" cy="52163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-1643472" y="1624298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4" descr="http://www.playframework.org/public/images/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9893" y="1697948"/>
                <a:ext cx="1018191" cy="37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" descr="https://encrypted-tbn1.gstatic.com/images?q=tbn:ANd9GcQPjOOrKkG6p-6TtFUclNnZHYTN5FkWa8SFzZJa2JEcqBi7qhXEdw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63" y="4271657"/>
              <a:ext cx="450437" cy="45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844875" y="4783762"/>
              <a:ext cx="1137913" cy="494474"/>
              <a:chOff x="-1819423" y="2691256"/>
              <a:chExt cx="1233182" cy="560441"/>
            </a:xfrm>
            <a:solidFill>
              <a:srgbClr val="FF7C80"/>
            </a:solidFill>
          </p:grpSpPr>
          <p:sp>
            <p:nvSpPr>
              <p:cNvPr id="67" name="Rounded Rectangle 66"/>
              <p:cNvSpPr/>
              <p:nvPr/>
            </p:nvSpPr>
            <p:spPr>
              <a:xfrm>
                <a:off x="-1819423" y="2691256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05360" y="2770465"/>
                <a:ext cx="1005056" cy="402022"/>
              </a:xfrm>
              <a:prstGeom prst="rect">
                <a:avLst/>
              </a:prstGeom>
              <a:grpFill/>
            </p:spPr>
          </p:pic>
        </p:grpSp>
        <p:sp>
          <p:nvSpPr>
            <p:cNvPr id="49" name="Rounded Rectangle 4"/>
            <p:cNvSpPr/>
            <p:nvPr/>
          </p:nvSpPr>
          <p:spPr>
            <a:xfrm>
              <a:off x="422686" y="5455001"/>
              <a:ext cx="2584371" cy="30528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FFFFFF"/>
                  </a:solidFill>
                </a:rPr>
                <a:t>JVM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2262" y="3666137"/>
              <a:ext cx="941468" cy="548736"/>
              <a:chOff x="-1805534" y="2739343"/>
              <a:chExt cx="941468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-1805534" y="2739343"/>
                <a:ext cx="941468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81461" y="2823047"/>
                <a:ext cx="693323" cy="381328"/>
              </a:xfrm>
              <a:prstGeom prst="rect">
                <a:avLst/>
              </a:prstGeom>
              <a:grpFill/>
            </p:spPr>
          </p:pic>
        </p:grpSp>
        <p:sp>
          <p:nvSpPr>
            <p:cNvPr id="59" name="Rounded Rectangle 58"/>
            <p:cNvSpPr/>
            <p:nvPr/>
          </p:nvSpPr>
          <p:spPr>
            <a:xfrm>
              <a:off x="1770802" y="1719491"/>
              <a:ext cx="1141954" cy="548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4575" y="1805650"/>
              <a:ext cx="854409" cy="376418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987102" y="2369432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72378" y="4653725"/>
              <a:ext cx="1325348" cy="521634"/>
              <a:chOff x="-2133666" y="2703431"/>
              <a:chExt cx="1325348" cy="52163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-2133666" y="2703431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71741" y="2776227"/>
                <a:ext cx="1201499" cy="376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Major Dynamic Language </a:t>
            </a:r>
            <a:r>
              <a:rPr lang="pt-BR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Mature language released in 1996</a:t>
            </a:r>
          </a:p>
          <a:p>
            <a:pPr lvl="2"/>
            <a:r>
              <a:rPr lang="en-US" dirty="0" smtClean="0"/>
              <a:t>Object-oriented, with advanced meta-programming features</a:t>
            </a:r>
          </a:p>
          <a:p>
            <a:pPr lvl="2"/>
            <a:r>
              <a:rPr lang="en-US" dirty="0" smtClean="0"/>
              <a:t>Powerful built-in collections</a:t>
            </a:r>
          </a:p>
          <a:p>
            <a:pPr lvl="2"/>
            <a:r>
              <a:rPr lang="en-US" dirty="0"/>
              <a:t>Functional programming support includes closures, </a:t>
            </a:r>
            <a:r>
              <a:rPr lang="en-US" dirty="0" smtClean="0"/>
              <a:t>nested blocks, comprehensions</a:t>
            </a:r>
            <a:endParaRPr lang="en-US" dirty="0"/>
          </a:p>
          <a:p>
            <a:pPr lvl="2"/>
            <a:r>
              <a:rPr lang="en-US" dirty="0" smtClean="0"/>
              <a:t>Modularity supported by modules, gems</a:t>
            </a:r>
          </a:p>
          <a:p>
            <a:pPr lvl="2"/>
            <a:r>
              <a:rPr lang="en-US" dirty="0" smtClean="0"/>
              <a:t>Extensive library covering almost any conceivable software capability</a:t>
            </a:r>
          </a:p>
          <a:p>
            <a:pPr lvl="3"/>
            <a:r>
              <a:rPr lang="en-US" dirty="0" smtClean="0"/>
              <a:t>Ruby gems framework and repositories</a:t>
            </a:r>
          </a:p>
          <a:p>
            <a:pPr lvl="2"/>
            <a:r>
              <a:rPr lang="en-US" dirty="0" smtClean="0"/>
              <a:t>Strong documentation frameworks</a:t>
            </a:r>
          </a:p>
          <a:p>
            <a:pPr lvl="2"/>
            <a:r>
              <a:rPr lang="en-US" dirty="0" smtClean="0"/>
              <a:t>Powerful testing frameworks</a:t>
            </a:r>
          </a:p>
          <a:p>
            <a:pPr lvl="2"/>
            <a:r>
              <a:rPr lang="en-US" dirty="0" smtClean="0"/>
              <a:t>Syntax enables great support for internal DSLs</a:t>
            </a:r>
          </a:p>
          <a:p>
            <a:pPr lvl="2"/>
            <a:r>
              <a:rPr lang="en-US" dirty="0" smtClean="0"/>
              <a:t>Lots of good books and training available</a:t>
            </a:r>
          </a:p>
          <a:p>
            <a:pPr lvl="2"/>
            <a:r>
              <a:rPr lang="en-US" dirty="0" smtClean="0"/>
              <a:t>Short learning curve for Java developers</a:t>
            </a:r>
          </a:p>
          <a:p>
            <a:pPr lvl="2"/>
            <a:r>
              <a:rPr lang="en-US" dirty="0" smtClean="0"/>
              <a:t>JRuby is a fully-compliant Ruby implementation that runs on the JVM</a:t>
            </a:r>
          </a:p>
          <a:p>
            <a:pPr lvl="2"/>
            <a:r>
              <a:rPr lang="en-US" dirty="0" smtClean="0"/>
              <a:t>Major web frameworks written in Ruby are Rails (see slide below) and Sinatra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/>
              <a:t>Chef and Puppet, </a:t>
            </a:r>
            <a:r>
              <a:rPr lang="en-US" dirty="0" smtClean="0"/>
              <a:t>frameworks </a:t>
            </a:r>
            <a:r>
              <a:rPr lang="en-US" dirty="0"/>
              <a:t>for infrastructure deployment automation written in Ruby, are used by hundreds of </a:t>
            </a:r>
            <a:r>
              <a:rPr lang="en-US" dirty="0" smtClean="0"/>
              <a:t>companies</a:t>
            </a:r>
          </a:p>
          <a:p>
            <a:pPr lvl="2"/>
            <a:r>
              <a:rPr lang="en-US" dirty="0" smtClean="0"/>
              <a:t>Cucumber, a Ruby-based behavior-driven-design (BDD) framework, is popular for functional testing of applications written in other languages</a:t>
            </a:r>
            <a:endParaRPr lang="en-US" dirty="0"/>
          </a:p>
          <a:p>
            <a:pPr lvl="2"/>
            <a:r>
              <a:rPr lang="en-US" dirty="0" smtClean="0"/>
              <a:t>See also Rails below.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1026" name="Picture 2" descr="C:\Users\duston.r.mounts\Documents\Accenture\1. Projects\1 - Current Projects\Architecture Innovation\Application Development\Heroku\Webinar\Need To Know\LanguageLogos\LanguageLogos\rub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32" y="116632"/>
            <a:ext cx="1685364" cy="60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Overview</a:t>
            </a:r>
          </a:p>
          <a:p>
            <a:pPr lvl="2"/>
            <a:r>
              <a:rPr lang="en-US" dirty="0" smtClean="0"/>
              <a:t>One of the most </a:t>
            </a:r>
            <a:r>
              <a:rPr lang="en-CA" dirty="0" smtClean="0"/>
              <a:t>productive web application frameworks available.  </a:t>
            </a:r>
            <a:r>
              <a:rPr lang="en-US" dirty="0" smtClean="0"/>
              <a:t>In our experience, Rails development can be better than twice as fast and twice as cheap as equivalent Java development.</a:t>
            </a:r>
            <a:endParaRPr lang="en-CA" dirty="0" smtClean="0"/>
          </a:p>
          <a:p>
            <a:pPr lvl="2"/>
            <a:r>
              <a:rPr lang="en-US" dirty="0" smtClean="0"/>
              <a:t>Rails was the “killer application” for Ruby.  Ruby’s popularity exploded after Rails was introduced in 2004.</a:t>
            </a:r>
          </a:p>
          <a:p>
            <a:pPr lvl="2"/>
            <a:r>
              <a:rPr lang="en-US" dirty="0" smtClean="0"/>
              <a:t>Provides standard application structure and code generation to jump-start development</a:t>
            </a:r>
          </a:p>
          <a:p>
            <a:pPr lvl="2"/>
            <a:r>
              <a:rPr lang="en-US" dirty="0" smtClean="0"/>
              <a:t>Extensive set of Rails libraries, leveraging Ruby libraries, support enterprise use</a:t>
            </a:r>
          </a:p>
          <a:p>
            <a:pPr lvl="2"/>
            <a:r>
              <a:rPr lang="en-US" dirty="0" smtClean="0"/>
              <a:t>There is a mature set of development tools available for Rails, covering the entire software development lifecycle.</a:t>
            </a:r>
          </a:p>
          <a:p>
            <a:pPr lvl="2"/>
            <a:r>
              <a:rPr lang="en-US" dirty="0" smtClean="0"/>
              <a:t>Lots of good books and training available</a:t>
            </a:r>
          </a:p>
          <a:p>
            <a:pPr lvl="2"/>
            <a:r>
              <a:rPr lang="en-US" dirty="0" smtClean="0"/>
              <a:t>We can train Java developers into junior Rails developers in 2-3 weeks</a:t>
            </a:r>
          </a:p>
          <a:p>
            <a:pPr lvl="2"/>
            <a:r>
              <a:rPr lang="en-US" dirty="0" smtClean="0"/>
              <a:t>There is an active ecosystem of people and companies who contribute to the development of libraries and tools, and can also provide professional support.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There are businesses </a:t>
            </a:r>
            <a:r>
              <a:rPr lang="en-US" dirty="0"/>
              <a:t>whose </a:t>
            </a:r>
            <a:r>
              <a:rPr lang="en-US" dirty="0" smtClean="0"/>
              <a:t>core, mission-critical </a:t>
            </a:r>
            <a:r>
              <a:rPr lang="en-US" dirty="0"/>
              <a:t>applications depend on </a:t>
            </a:r>
            <a:r>
              <a:rPr lang="en-US" dirty="0" smtClean="0"/>
              <a:t>Rails</a:t>
            </a:r>
          </a:p>
          <a:p>
            <a:pPr lvl="3"/>
            <a:r>
              <a:rPr lang="en-US" dirty="0"/>
              <a:t>GOV.UK, </a:t>
            </a:r>
            <a:r>
              <a:rPr lang="en-US" dirty="0" err="1"/>
              <a:t>GitHub</a:t>
            </a:r>
            <a:r>
              <a:rPr lang="en-US" dirty="0" smtClean="0"/>
              <a:t>, Twitter, </a:t>
            </a:r>
            <a:r>
              <a:rPr lang="en-US" dirty="0" err="1" smtClean="0"/>
              <a:t>Hulu</a:t>
            </a:r>
            <a:r>
              <a:rPr lang="en-US" dirty="0" smtClean="0"/>
              <a:t>, Yellow Pages, </a:t>
            </a:r>
            <a:r>
              <a:rPr lang="en-US" dirty="0" err="1" smtClean="0"/>
              <a:t>Groupon</a:t>
            </a:r>
            <a:r>
              <a:rPr lang="en-US" dirty="0" smtClean="0"/>
              <a:t>, 37 Signals</a:t>
            </a:r>
            <a:r>
              <a:rPr lang="en-US" dirty="0"/>
              <a:t>,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Used by large organizations for small-medium applications</a:t>
            </a:r>
          </a:p>
          <a:p>
            <a:pPr lvl="3"/>
            <a:r>
              <a:rPr lang="en-US" dirty="0" smtClean="0"/>
              <a:t>AT&amp;T, ESPN, others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84" y="311170"/>
            <a:ext cx="507947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6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Overview</a:t>
            </a:r>
            <a:endParaRPr lang="en-CA" dirty="0" smtClean="0"/>
          </a:p>
          <a:p>
            <a:pPr lvl="2"/>
            <a:r>
              <a:rPr lang="en-CA" dirty="0" smtClean="0"/>
              <a:t>Mature, arguably the most widely-used web development language</a:t>
            </a:r>
          </a:p>
          <a:p>
            <a:pPr lvl="2"/>
            <a:r>
              <a:rPr lang="en-CA" dirty="0" smtClean="0"/>
              <a:t>Oriented towards web application development, not as well-suited for other use cases</a:t>
            </a:r>
          </a:p>
          <a:p>
            <a:pPr lvl="2"/>
            <a:r>
              <a:rPr lang="en-US" dirty="0" smtClean="0"/>
              <a:t>Ubiquitous ISP support</a:t>
            </a:r>
          </a:p>
          <a:p>
            <a:pPr lvl="3"/>
            <a:r>
              <a:rPr lang="en-US" dirty="0" smtClean="0"/>
              <a:t>Shared-nothing architecture greatly facilitates multi-tenant deployment</a:t>
            </a:r>
          </a:p>
          <a:p>
            <a:pPr lvl="3"/>
            <a:r>
              <a:rPr lang="en-US" dirty="0" smtClean="0"/>
              <a:t>But can make resource pooling, session management, and performance engineering more challenging</a:t>
            </a:r>
          </a:p>
          <a:p>
            <a:pPr lvl="2"/>
            <a:r>
              <a:rPr lang="en-CA" dirty="0" smtClean="0"/>
              <a:t>PHP 5.x is a powerful, fully object-oriented language</a:t>
            </a:r>
            <a:endParaRPr lang="en-US" dirty="0" smtClean="0"/>
          </a:p>
          <a:p>
            <a:pPr lvl="2"/>
            <a:r>
              <a:rPr lang="en-US" dirty="0" smtClean="0"/>
              <a:t>Vast library: if you need to do something, it probably already exist, e.g. the PEAR repository</a:t>
            </a:r>
          </a:p>
          <a:p>
            <a:pPr lvl="2"/>
            <a:r>
              <a:rPr lang="en-US" dirty="0" smtClean="0"/>
              <a:t>Short learning curve to reach intermediate skill level</a:t>
            </a:r>
          </a:p>
          <a:p>
            <a:pPr lvl="2"/>
            <a:r>
              <a:rPr lang="en-US" dirty="0" smtClean="0"/>
              <a:t>Still very popular but not as powerful or as clean as the other major dynamic languages</a:t>
            </a:r>
          </a:p>
          <a:p>
            <a:pPr lvl="2"/>
            <a:r>
              <a:rPr lang="en-US" dirty="0"/>
              <a:t>Open-source but also has strong commercial backing (</a:t>
            </a:r>
            <a:r>
              <a:rPr lang="en-US" dirty="0" err="1"/>
              <a:t>Zend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Drupal, a popular, very powerful, and easy-to-use web content management software, is written in PHP</a:t>
            </a:r>
          </a:p>
          <a:p>
            <a:pPr lvl="2"/>
            <a:r>
              <a:rPr lang="pt-BR" dirty="0" smtClean="0"/>
              <a:t>While recognizing the importance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Drupal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Wordpress</a:t>
            </a:r>
            <a:r>
              <a:rPr lang="pt-BR" dirty="0" smtClean="0"/>
              <a:t> for enterprise clients, we don’t advocate the use of PHP in isolation</a:t>
            </a:r>
            <a:endParaRPr lang="en-US" dirty="0" smtClean="0"/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Flickr, Friendster, Yahoo, </a:t>
            </a:r>
            <a:r>
              <a:rPr lang="en-US" dirty="0" err="1" smtClean="0"/>
              <a:t>FaceBook</a:t>
            </a:r>
            <a:r>
              <a:rPr lang="en-US" dirty="0" smtClean="0"/>
              <a:t>, Wikipedia, </a:t>
            </a:r>
            <a:r>
              <a:rPr lang="en-US" dirty="0" err="1" smtClean="0"/>
              <a:t>Digg</a:t>
            </a:r>
            <a:r>
              <a:rPr lang="en-US" dirty="0" smtClean="0"/>
              <a:t>, and thousands of other sites on the Internet</a:t>
            </a:r>
          </a:p>
          <a:p>
            <a:pPr lvl="2"/>
            <a:r>
              <a:rPr lang="en-US" dirty="0" smtClean="0"/>
              <a:t>Major Accenture client has adopted PHP as a standard technology for presentation layer development of web applications</a:t>
            </a:r>
          </a:p>
          <a:p>
            <a:pPr lvl="2"/>
            <a:r>
              <a:rPr lang="en-US" dirty="0" smtClean="0"/>
              <a:t>A number of large Accenture clients use Drupal</a:t>
            </a:r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050" name="Picture 2" descr="C:\Users\duston.r.mounts\Documents\Accenture\1. Projects\1 - Current Projects\Architecture Innovation\Application Development\Heroku\Webinar\Need To Know\LanguageLogos\LanguageLogos\ph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6632"/>
            <a:ext cx="918882" cy="5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53FA75-22F8-42FF-B769-9F48A5E319F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bc841b31-d549-43ed-bc47-0086310aa7e9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1545</TotalTime>
  <Words>3405</Words>
  <Application>Microsoft Office PowerPoint</Application>
  <PresentationFormat>On-screen Show (4:3)</PresentationFormat>
  <Paragraphs>394</Paragraphs>
  <Slides>31</Slides>
  <Notes>31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Agfa Rotis Sans Serif</vt:lpstr>
      <vt:lpstr>Arial</vt:lpstr>
      <vt:lpstr>Calibri</vt:lpstr>
      <vt:lpstr>Courier New</vt:lpstr>
      <vt:lpstr>Webdings</vt:lpstr>
      <vt:lpstr>Wingdings</vt:lpstr>
      <vt:lpstr>Innovation_Ad_02_2012</vt:lpstr>
      <vt:lpstr>Worksheet</vt:lpstr>
      <vt:lpstr>PowerPoint Presentation</vt:lpstr>
      <vt:lpstr>PowerPoint Presentation</vt:lpstr>
      <vt:lpstr>Key characteristics of Dynamic Languages</vt:lpstr>
      <vt:lpstr>Dynamic Languages Are Not New</vt:lpstr>
      <vt:lpstr>Our Focus</vt:lpstr>
      <vt:lpstr>Major Dynamic Language Technologies</vt:lpstr>
      <vt:lpstr>Ruby</vt:lpstr>
      <vt:lpstr>Rails</vt:lpstr>
      <vt:lpstr>PHP</vt:lpstr>
      <vt:lpstr>Python</vt:lpstr>
      <vt:lpstr>JavaScript</vt:lpstr>
      <vt:lpstr>Groovy</vt:lpstr>
      <vt:lpstr>Scala</vt:lpstr>
      <vt:lpstr>Play</vt:lpstr>
      <vt:lpstr>Clojure</vt:lpstr>
      <vt:lpstr>Language Summary Table</vt:lpstr>
      <vt:lpstr>Why Are Dynamic Languages Important?</vt:lpstr>
      <vt:lpstr>Industry Trends</vt:lpstr>
      <vt:lpstr>Agility</vt:lpstr>
      <vt:lpstr>Business Application Scenarios</vt:lpstr>
      <vt:lpstr>Use Cases</vt:lpstr>
      <vt:lpstr>Fit for Enterprise</vt:lpstr>
      <vt:lpstr>Synergy with Other Technologies</vt:lpstr>
      <vt:lpstr>Synergy with Other Technologies</vt:lpstr>
      <vt:lpstr>Synergy with Other Technologies</vt:lpstr>
      <vt:lpstr>Synergy with Other Technologies</vt:lpstr>
      <vt:lpstr>Synergy with Other Technologies</vt:lpstr>
      <vt:lpstr>Challenges and Concerns – Performance </vt:lpstr>
      <vt:lpstr>Challenges and Concerns – Skills </vt:lpstr>
      <vt:lpstr>Challenges and Concerns – Adoption</vt:lpstr>
      <vt:lpstr>Take-away:  Why We Should Care About Dynamic Languages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Renalias, Oscar</cp:lastModifiedBy>
  <cp:revision>109</cp:revision>
  <dcterms:created xsi:type="dcterms:W3CDTF">2013-02-15T20:47:25Z</dcterms:created>
  <dcterms:modified xsi:type="dcterms:W3CDTF">2013-09-09T08:18:41Z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