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4"/>
  </p:sldMasterIdLst>
  <p:notesMasterIdLst>
    <p:notesMasterId r:id="rId36"/>
  </p:notesMasterIdLst>
  <p:handoutMasterIdLst>
    <p:handoutMasterId r:id="rId37"/>
  </p:handoutMasterIdLst>
  <p:sldIdLst>
    <p:sldId id="419" r:id="rId5"/>
    <p:sldId id="420" r:id="rId6"/>
    <p:sldId id="408" r:id="rId7"/>
    <p:sldId id="317" r:id="rId8"/>
    <p:sldId id="371" r:id="rId9"/>
    <p:sldId id="321" r:id="rId10"/>
    <p:sldId id="378" r:id="rId11"/>
    <p:sldId id="380" r:id="rId12"/>
    <p:sldId id="381" r:id="rId13"/>
    <p:sldId id="382" r:id="rId14"/>
    <p:sldId id="413" r:id="rId15"/>
    <p:sldId id="384" r:id="rId16"/>
    <p:sldId id="415" r:id="rId17"/>
    <p:sldId id="386" r:id="rId18"/>
    <p:sldId id="387" r:id="rId19"/>
    <p:sldId id="418" r:id="rId20"/>
    <p:sldId id="389" r:id="rId21"/>
    <p:sldId id="390" r:id="rId22"/>
    <p:sldId id="391" r:id="rId23"/>
    <p:sldId id="392" r:id="rId24"/>
    <p:sldId id="394" r:id="rId25"/>
    <p:sldId id="395" r:id="rId26"/>
    <p:sldId id="396" r:id="rId27"/>
    <p:sldId id="397" r:id="rId28"/>
    <p:sldId id="398" r:id="rId29"/>
    <p:sldId id="399" r:id="rId30"/>
    <p:sldId id="400" r:id="rId31"/>
    <p:sldId id="401" r:id="rId32"/>
    <p:sldId id="402" r:id="rId33"/>
    <p:sldId id="407" r:id="rId34"/>
    <p:sldId id="421" r:id="rId35"/>
  </p:sldIdLst>
  <p:sldSz cx="9144000" cy="6858000" type="screen4x3"/>
  <p:notesSz cx="6858000" cy="9144000"/>
  <p:embeddedFontLst>
    <p:embeddedFont>
      <p:font typeface="Webdings" panose="05030102010509060703" pitchFamily="18" charset="2"/>
      <p:regular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</p:embeddedFontLst>
  <p:custDataLst>
    <p:tags r:id="rId4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2">
          <p15:clr>
            <a:srgbClr val="A4A3A4"/>
          </p15:clr>
        </p15:guide>
        <p15:guide id="2" orient="horz" pos="4043">
          <p15:clr>
            <a:srgbClr val="A4A3A4"/>
          </p15:clr>
        </p15:guide>
        <p15:guide id="3" orient="horz" pos="2935">
          <p15:clr>
            <a:srgbClr val="A4A3A4"/>
          </p15:clr>
        </p15:guide>
        <p15:guide id="4" orient="horz" pos="4233">
          <p15:clr>
            <a:srgbClr val="A4A3A4"/>
          </p15:clr>
        </p15:guide>
        <p15:guide id="5" orient="horz" pos="801">
          <p15:clr>
            <a:srgbClr val="A4A3A4"/>
          </p15:clr>
        </p15:guide>
        <p15:guide id="6" orient="horz" pos="738">
          <p15:clr>
            <a:srgbClr val="A4A3A4"/>
          </p15:clr>
        </p15:guide>
        <p15:guide id="7" pos="2880">
          <p15:clr>
            <a:srgbClr val="A4A3A4"/>
          </p15:clr>
        </p15:guide>
        <p15:guide id="8" pos="288">
          <p15:clr>
            <a:srgbClr val="A4A3A4"/>
          </p15:clr>
        </p15:guide>
        <p15:guide id="9" pos="5501">
          <p15:clr>
            <a:srgbClr val="A4A3A4"/>
          </p15:clr>
        </p15:guide>
        <p15:guide id="10" pos="2824">
          <p15:clr>
            <a:srgbClr val="A4A3A4"/>
          </p15:clr>
        </p15:guide>
        <p15:guide id="11" pos="2936">
          <p15:clr>
            <a:srgbClr val="A4A3A4"/>
          </p15:clr>
        </p15:guide>
        <p15:guide id="12" pos="4172">
          <p15:clr>
            <a:srgbClr val="A4A3A4"/>
          </p15:clr>
        </p15:guide>
        <p15:guide id="13" pos="15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yJ" initials="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4411"/>
    <a:srgbClr val="003344"/>
    <a:srgbClr val="557799"/>
    <a:srgbClr val="000000"/>
    <a:srgbClr val="FF0000"/>
    <a:srgbClr val="EDCAED"/>
    <a:srgbClr val="C85FC8"/>
    <a:srgbClr val="722772"/>
    <a:srgbClr val="869ECC"/>
    <a:srgbClr val="AAAC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75536" autoAdjust="0"/>
  </p:normalViewPr>
  <p:slideViewPr>
    <p:cSldViewPr snapToGrid="0" snapToObjects="1" showGuides="1">
      <p:cViewPr varScale="1">
        <p:scale>
          <a:sx n="67" d="100"/>
          <a:sy n="67" d="100"/>
        </p:scale>
        <p:origin x="1458" y="66"/>
      </p:cViewPr>
      <p:guideLst>
        <p:guide orient="horz" pos="602"/>
        <p:guide orient="horz" pos="4043"/>
        <p:guide orient="horz" pos="2935"/>
        <p:guide orient="horz" pos="4233"/>
        <p:guide orient="horz" pos="801"/>
        <p:guide orient="horz" pos="738"/>
        <p:guide pos="2880"/>
        <p:guide pos="288"/>
        <p:guide pos="5501"/>
        <p:guide pos="2824"/>
        <p:guide pos="2936"/>
        <p:guide pos="4172"/>
        <p:guide pos="1585"/>
      </p:guideLst>
    </p:cSldViewPr>
  </p:slideViewPr>
  <p:outlineViewPr>
    <p:cViewPr>
      <p:scale>
        <a:sx n="33" d="100"/>
        <a:sy n="33" d="100"/>
      </p:scale>
      <p:origin x="0" y="-1386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-1566"/>
    </p:cViewPr>
  </p:sorterViewPr>
  <p:notesViewPr>
    <p:cSldViewPr snapToGrid="0" snapToObjects="1" showGuides="1">
      <p:cViewPr>
        <p:scale>
          <a:sx n="112" d="100"/>
          <a:sy n="112" d="100"/>
        </p:scale>
        <p:origin x="2262" y="-117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2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5.fntdata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1.fntdata"/><Relationship Id="rId46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gs" Target="tags/tag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FA3CA-5725-4BA7-A851-72A62AC5A8EE}" type="datetimeFigureOut">
              <a:rPr lang="en-CA" smtClean="0"/>
              <a:pPr/>
              <a:t>30/09/2013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54703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58700-9FA2-48CE-AC88-D71D45EB490A}" type="datetimeFigureOut">
              <a:rPr lang="en-US" smtClean="0"/>
              <a:pPr/>
              <a:t>9/30/2013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BC4E5-2BC1-4F43-85DD-A1B8F74CB7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04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7F595-67E2-4395-A9B6-787F6D5785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15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800" dirty="0" smtClean="0"/>
              <a:t>Integration with Java is supported on the server side but is not as natural as with Groovy or even as with </a:t>
            </a:r>
            <a:r>
              <a:rPr lang="en-CA" sz="800" dirty="0" err="1" smtClean="0"/>
              <a:t>JRuby</a:t>
            </a:r>
            <a:r>
              <a:rPr lang="en-CA" sz="800" dirty="0" smtClean="0"/>
              <a:t> or </a:t>
            </a:r>
            <a:r>
              <a:rPr lang="en-CA" sz="800" dirty="0" err="1" smtClean="0"/>
              <a:t>Jython</a:t>
            </a:r>
            <a:r>
              <a:rPr lang="en-CA" sz="800" dirty="0" smtClean="0"/>
              <a:t>. This will change with </a:t>
            </a:r>
            <a:r>
              <a:rPr lang="en-CA" sz="800" dirty="0" err="1" smtClean="0"/>
              <a:t>Nashorn</a:t>
            </a:r>
            <a:r>
              <a:rPr lang="en-CA" sz="800" dirty="0" smtClean="0"/>
              <a:t> in Java 8.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700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700" dirty="0" smtClean="0"/>
              <a:t>Some new languages use </a:t>
            </a:r>
            <a:r>
              <a:rPr lang="en-CA" sz="700" dirty="0" err="1" smtClean="0"/>
              <a:t>Javascript</a:t>
            </a:r>
            <a:r>
              <a:rPr lang="en-CA" sz="700" dirty="0" smtClean="0"/>
              <a:t> as their target compilation language: </a:t>
            </a:r>
            <a:r>
              <a:rPr lang="en-CA" sz="700" dirty="0" err="1" smtClean="0"/>
              <a:t>CoffeeScript</a:t>
            </a:r>
            <a:r>
              <a:rPr lang="en-CA" sz="700" dirty="0" smtClean="0"/>
              <a:t>. </a:t>
            </a:r>
            <a:r>
              <a:rPr lang="en-CA" sz="700" dirty="0" err="1" smtClean="0"/>
              <a:t>TypeScript</a:t>
            </a:r>
            <a:r>
              <a:rPr lang="en-CA" sz="700" dirty="0" smtClean="0"/>
              <a:t>, </a:t>
            </a:r>
            <a:r>
              <a:rPr lang="en-CA" sz="700" dirty="0" err="1" smtClean="0"/>
              <a:t>ClojureScript</a:t>
            </a:r>
            <a:r>
              <a:rPr lang="en-CA" sz="700" dirty="0" smtClean="0"/>
              <a:t>, Dart</a:t>
            </a:r>
          </a:p>
          <a:p>
            <a:endParaRPr lang="es-ES_tradnl" baseline="0" dirty="0" smtClean="0"/>
          </a:p>
          <a:p>
            <a:r>
              <a:rPr lang="es-ES_tradnl" baseline="0" dirty="0" err="1" smtClean="0"/>
              <a:t>Perceived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limitations</a:t>
            </a:r>
            <a:r>
              <a:rPr lang="es-ES_tradnl" baseline="0" dirty="0" smtClean="0"/>
              <a:t>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CA" sz="700" dirty="0" smtClean="0"/>
              <a:t>Lack of support</a:t>
            </a:r>
            <a:r>
              <a:rPr lang="en-CA" sz="700" baseline="0" dirty="0" smtClean="0"/>
              <a:t> for modules – can be emulated with closures</a:t>
            </a:r>
            <a:endParaRPr lang="en-CA" sz="7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CA" sz="700" dirty="0" smtClean="0"/>
              <a:t>Limited built-in language capabilities, though they can be augmented by many open-source libraries (</a:t>
            </a:r>
            <a:r>
              <a:rPr lang="en-CA" sz="700" dirty="0" err="1" smtClean="0"/>
              <a:t>jQuery</a:t>
            </a:r>
            <a:r>
              <a:rPr lang="en-CA" sz="700" dirty="0" smtClean="0"/>
              <a:t>, Dojo, etc.)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CA" sz="700" dirty="0" smtClean="0"/>
              <a:t>Easy to write poorly structured, unreadable code in the absence of strictly enforced coding standards</a:t>
            </a:r>
            <a:endParaRPr lang="en-US" sz="7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700" dirty="0" smtClean="0"/>
              <a:t>Lacks widely-adopted documentation frameworks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700" dirty="0" smtClean="0"/>
              <a:t>Testing and debugging are more challenging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CA" sz="700" dirty="0" smtClean="0"/>
              <a:t>No multi-threading or concurrency support, requires </a:t>
            </a:r>
            <a:r>
              <a:rPr lang="en-US" sz="700" dirty="0" smtClean="0"/>
              <a:t>less natural </a:t>
            </a:r>
            <a:r>
              <a:rPr lang="en-CA" sz="700" dirty="0" smtClean="0"/>
              <a:t>coding with cooperating </a:t>
            </a:r>
            <a:r>
              <a:rPr lang="en-CA" sz="700" dirty="0" err="1" smtClean="0"/>
              <a:t>callbacks</a:t>
            </a:r>
            <a:r>
              <a:rPr lang="en-CA" sz="700" dirty="0" smtClean="0"/>
              <a:t> within a single event loop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CA" sz="700" dirty="0" smtClean="0"/>
              <a:t>Comparatively limited availability of tooling across the development lifecycle</a:t>
            </a:r>
          </a:p>
          <a:p>
            <a:pPr marL="171450" indent="-171450">
              <a:buFont typeface="Arial" pitchFamily="34" charset="0"/>
              <a:buChar char="•"/>
            </a:pPr>
            <a:endParaRPr lang="en-CA" sz="700" dirty="0" smtClean="0"/>
          </a:p>
          <a:p>
            <a:pPr marL="0" indent="0">
              <a:buFont typeface="Arial" pitchFamily="34" charset="0"/>
              <a:buNone/>
            </a:pPr>
            <a:r>
              <a:rPr lang="en-CA" sz="700" dirty="0" smtClean="0"/>
              <a:t>Node.js</a:t>
            </a:r>
            <a:r>
              <a:rPr lang="en-CA" sz="700" baseline="0" dirty="0" smtClean="0"/>
              <a:t> is driving a lot of the adoption of </a:t>
            </a:r>
            <a:r>
              <a:rPr lang="en-CA" sz="700" baseline="0" dirty="0" err="1" smtClean="0"/>
              <a:t>Javascript</a:t>
            </a:r>
            <a:r>
              <a:rPr lang="en-CA" sz="700" baseline="0" dirty="0" smtClean="0"/>
              <a:t>, due to its lightweight and asynchronous nature.</a:t>
            </a:r>
            <a:r>
              <a:rPr lang="en-US" sz="1200" baseline="0" dirty="0" smtClean="0"/>
              <a:t> </a:t>
            </a:r>
          </a:p>
          <a:p>
            <a:pPr marL="0" indent="0">
              <a:buFont typeface="Arial" pitchFamily="34" charset="0"/>
              <a:buNone/>
            </a:pPr>
            <a:endParaRPr lang="es-ES_tradnl" sz="1200" baseline="0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CA" sz="1100" dirty="0" smtClean="0"/>
              <a:t>Vendor support from </a:t>
            </a:r>
            <a:r>
              <a:rPr lang="en-CA" sz="1100" dirty="0" err="1" smtClean="0"/>
              <a:t>Joyent</a:t>
            </a:r>
            <a:r>
              <a:rPr lang="en-CA" sz="1100" dirty="0" smtClean="0"/>
              <a:t> for server-side JavaScript (Node.js)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87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 smtClean="0"/>
              <a:t>Easier to learn than Ruby or Python for Java developers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Groovy/Grails ecosystem not as vibrant as that of Ruby/Rails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59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Syntax and type inference enable code conciseness and readability</a:t>
            </a:r>
            <a:endParaRPr lang="en-US" dirty="0"/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Performance comparable to that of Java with seamless interoperation with Java, effectively leverages all of Java’s capabilities and ecosystem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55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Promotes “convention over configuration”, XML-free experience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 based on the servlet API environment – does not require an application server or JEE stack to run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000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 smtClean="0"/>
              <a:t>Promotes even greater code conciseness than the other major dynamic languages, without sacrificing readability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Vibrant community, though the language’s creator is a dominant voice (not unlike Python)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Powerful hygienic macro facility which enables powerful yet simple </a:t>
            </a:r>
            <a:r>
              <a:rPr lang="en-US" dirty="0" err="1" smtClean="0"/>
              <a:t>metaprogramming</a:t>
            </a:r>
            <a:r>
              <a:rPr lang="en-US" dirty="0" smtClean="0"/>
              <a:t>, including great support for internal domain-specific languages (DSLs)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Modularity: leverages Java packages, augmented by the namespace concept</a:t>
            </a:r>
            <a:r>
              <a:rPr lang="en-US" baseline="0" dirty="0"/>
              <a:t> </a:t>
            </a:r>
            <a:r>
              <a:rPr lang="en-US" baseline="0" dirty="0" smtClean="0"/>
              <a:t>– full integration with Java code and libraries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smtClean="0"/>
              <a:t>Lightweight web development libraries enable even more streamlined and agile web development than that provided by Rails, Grails, or Play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There are several lightweight web libraries for </a:t>
            </a:r>
            <a:r>
              <a:rPr lang="en-US" dirty="0" err="1" smtClean="0"/>
              <a:t>Clojure</a:t>
            </a:r>
            <a:r>
              <a:rPr lang="en-US" dirty="0" smtClean="0"/>
              <a:t> as well as a few end-to-end web frameworks.  Ring, </a:t>
            </a:r>
            <a:r>
              <a:rPr lang="en-US" dirty="0" err="1" smtClean="0"/>
              <a:t>Compojure</a:t>
            </a:r>
            <a:r>
              <a:rPr lang="en-US" dirty="0" smtClean="0"/>
              <a:t>, and </a:t>
            </a:r>
            <a:r>
              <a:rPr lang="en-US" dirty="0" err="1" smtClean="0"/>
              <a:t>Enlive</a:t>
            </a:r>
            <a:r>
              <a:rPr lang="en-US" dirty="0" smtClean="0"/>
              <a:t> are a popular library combination for web development.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840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Key:</a:t>
            </a:r>
            <a:r>
              <a:rPr lang="en-US" baseline="0" dirty="0" smtClean="0"/>
              <a:t> High productivity and agility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baseline="0" dirty="0" smtClean="0"/>
              <a:t>Alternative to traditional approach:  JEE slowly crushed under its own weight gain in past 15 years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baseline="0" dirty="0" smtClean="0"/>
              <a:t>Strong support for Agile methodology:  Support for code-test workflow naturally.  Code conciseness and easy to deploy makes 2-week sprint possible.  REPL console is an easy way for developers to test their thoughts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baseline="0" dirty="0" smtClean="0"/>
              <a:t>Increasing interests at browser centric and asynchronous web technologies bring in more focus on dynamic language</a:t>
            </a:r>
            <a:endParaRPr lang="en-US" dirty="0" smtClean="0"/>
          </a:p>
          <a:p>
            <a:pPr marL="171450" lvl="0" indent="-171450">
              <a:buFont typeface="Wingdings" panose="05000000000000000000" pitchFamily="2" charset="2"/>
              <a:buChar char="q"/>
            </a:pPr>
            <a:r>
              <a:rPr lang="en-US" dirty="0" smtClean="0"/>
              <a:t>Recognitions</a:t>
            </a:r>
            <a:r>
              <a:rPr lang="en-US" baseline="0" dirty="0" smtClean="0"/>
              <a:t> from industry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baseline="0" dirty="0" smtClean="0"/>
              <a:t>Growing support from industry thought leaderships:  Garter recommend dynamic language for new web development.  TIOBE survey shows Dynamic Languages are getting popular recently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baseline="0" dirty="0" smtClean="0"/>
              <a:t>Our clients is asking for our support.  Start up strategy influence to traditional enterprise application development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baseline="0" dirty="0" smtClean="0"/>
              <a:t>Our competitors are ahead of us</a:t>
            </a:r>
          </a:p>
          <a:p>
            <a:pPr marL="171450" lvl="0" indent="-171450">
              <a:buFont typeface="Wingdings" panose="05000000000000000000" pitchFamily="2" charset="2"/>
              <a:buChar char="q"/>
            </a:pPr>
            <a:r>
              <a:rPr lang="en-US" baseline="0" dirty="0" smtClean="0"/>
              <a:t>Developers are enjoying dynamic languages coding.  Fun to work with and easy to show their product to others</a:t>
            </a: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baseline="0" dirty="0" smtClean="0"/>
              <a:t>Not cure for all but have positive impact in the right direction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>
                <a:solidFill>
                  <a:srgbClr val="000000"/>
                </a:solidFill>
              </a:rPr>
              <a:pPr/>
              <a:t>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3872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0" eaLnBrk="0" fontAlgn="base" hangingPunct="0">
              <a:lnSpc>
                <a:spcPct val="90000"/>
              </a:lnSpc>
              <a:spcBef>
                <a:spcPts val="3000"/>
              </a:spcBef>
              <a:spcAft>
                <a:spcPct val="40000"/>
              </a:spcAft>
              <a:buClr>
                <a:srgbClr val="FFFFFF"/>
              </a:buClr>
            </a:pPr>
            <a:r>
              <a:rPr lang="en-US" sz="1400" b="1" kern="0" dirty="0">
                <a:solidFill>
                  <a:srgbClr val="292929"/>
                </a:solidFill>
                <a:latin typeface="Arial"/>
              </a:rPr>
              <a:t>Dynamic languages have an established market position and are gaining in popularity and adoption</a:t>
            </a: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kern="0" dirty="0" smtClean="0">
                <a:solidFill>
                  <a:srgbClr val="000000"/>
                </a:solidFill>
                <a:latin typeface="Arial"/>
              </a:rPr>
              <a:t>Ruby, Python, JavaScript, and PHP are consistently ranked among the top 10 most popular languages by industry surveys</a:t>
            </a:r>
          </a:p>
          <a:p>
            <a:pPr marL="952500" lvl="2" indent="-2794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ebdings" pitchFamily="18" charset="2"/>
              <a:buChar char="="/>
            </a:pPr>
            <a:r>
              <a:rPr lang="en-US" sz="1100" kern="0" dirty="0" err="1" smtClean="0">
                <a:solidFill>
                  <a:srgbClr val="000000"/>
                </a:solidFill>
                <a:latin typeface="Arial"/>
              </a:rPr>
              <a:t>RedMonk</a:t>
            </a:r>
            <a:r>
              <a:rPr lang="en-US" sz="1100" kern="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kern="0" dirty="0">
                <a:solidFill>
                  <a:srgbClr val="000000"/>
                </a:solidFill>
                <a:latin typeface="Arial"/>
              </a:rPr>
              <a:t>Programming Language Rankings – ranks language popularity with developers based on activity on </a:t>
            </a:r>
            <a:r>
              <a:rPr lang="en-US" sz="1100" kern="0" dirty="0" err="1">
                <a:solidFill>
                  <a:srgbClr val="000000"/>
                </a:solidFill>
                <a:latin typeface="Arial"/>
              </a:rPr>
              <a:t>GitHub</a:t>
            </a:r>
            <a:r>
              <a:rPr lang="en-US" sz="1100" kern="0" dirty="0">
                <a:solidFill>
                  <a:srgbClr val="000000"/>
                </a:solidFill>
                <a:latin typeface="Arial"/>
              </a:rPr>
              <a:t> and </a:t>
            </a:r>
            <a:r>
              <a:rPr lang="en-US" sz="1100" kern="0" dirty="0" err="1">
                <a:solidFill>
                  <a:srgbClr val="000000"/>
                </a:solidFill>
                <a:latin typeface="Arial"/>
              </a:rPr>
              <a:t>StackOverflow</a:t>
            </a:r>
            <a:r>
              <a:rPr lang="en-US" sz="1100" kern="0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952500" lvl="2" indent="-2794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ebdings" pitchFamily="18" charset="2"/>
              <a:buChar char="="/>
            </a:pPr>
            <a:r>
              <a:rPr lang="en-US" sz="1100" kern="0" dirty="0">
                <a:solidFill>
                  <a:srgbClr val="000000"/>
                </a:solidFill>
                <a:latin typeface="Arial"/>
              </a:rPr>
              <a:t>TIOBE Programming Community Index – ranks language popularity based on search results from search engines Google, Bing, Yahoo!, Wikipedia, Amazon, YouTube, and </a:t>
            </a:r>
            <a:r>
              <a:rPr lang="en-US" sz="1100" kern="0" dirty="0" err="1">
                <a:solidFill>
                  <a:srgbClr val="000000"/>
                </a:solidFill>
                <a:latin typeface="Arial"/>
              </a:rPr>
              <a:t>Baidu</a:t>
            </a:r>
            <a:r>
              <a:rPr lang="en-US" sz="1100" kern="0" dirty="0" smtClean="0">
                <a:solidFill>
                  <a:srgbClr val="000000"/>
                </a:solidFill>
                <a:latin typeface="Arial"/>
              </a:rPr>
              <a:t>.</a:t>
            </a:r>
            <a:endParaRPr lang="en-US" kern="0" dirty="0" smtClean="0">
              <a:solidFill>
                <a:srgbClr val="000000"/>
              </a:solidFill>
              <a:latin typeface="Arial"/>
            </a:endParaRP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kern="0" dirty="0" smtClean="0">
                <a:solidFill>
                  <a:srgbClr val="000000"/>
                </a:solidFill>
                <a:latin typeface="Arial"/>
              </a:rPr>
              <a:t>Gartner reports endorse the adoption of dynamic languages</a:t>
            </a: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kern="0" dirty="0" err="1" smtClean="0">
                <a:solidFill>
                  <a:srgbClr val="000000"/>
                </a:solidFill>
                <a:latin typeface="Arial"/>
              </a:rPr>
              <a:t>ThoughtWorks’s</a:t>
            </a:r>
            <a:r>
              <a:rPr lang="en-US" kern="0" dirty="0" smtClean="0">
                <a:solidFill>
                  <a:srgbClr val="000000"/>
                </a:solidFill>
                <a:latin typeface="Arial"/>
              </a:rPr>
              <a:t> influential Tech Radar moved Scala and </a:t>
            </a:r>
            <a:r>
              <a:rPr lang="en-US" kern="0" dirty="0" err="1" smtClean="0">
                <a:solidFill>
                  <a:srgbClr val="000000"/>
                </a:solidFill>
                <a:latin typeface="Arial"/>
              </a:rPr>
              <a:t>Clojure</a:t>
            </a:r>
            <a:r>
              <a:rPr lang="en-US" kern="0" dirty="0" smtClean="0">
                <a:solidFill>
                  <a:srgbClr val="000000"/>
                </a:solidFill>
                <a:latin typeface="Arial"/>
              </a:rPr>
              <a:t> from “Trial” to “Adopt” in Oct 2012</a:t>
            </a: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kern="0" dirty="0" smtClean="0">
                <a:solidFill>
                  <a:srgbClr val="000000"/>
                </a:solidFill>
                <a:latin typeface="Arial"/>
              </a:rPr>
              <a:t>Industry thought leaders are supporting dynamic languages</a:t>
            </a:r>
          </a:p>
          <a:p>
            <a:pPr marL="952500" lvl="2" indent="-2794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ebdings" pitchFamily="18" charset="2"/>
              <a:buChar char="="/>
            </a:pPr>
            <a:r>
              <a:rPr lang="en-US" sz="1100" kern="0" dirty="0" smtClean="0">
                <a:solidFill>
                  <a:srgbClr val="000000"/>
                </a:solidFill>
                <a:latin typeface="Arial"/>
              </a:rPr>
              <a:t>Martin </a:t>
            </a:r>
            <a:r>
              <a:rPr lang="en-US" sz="1100" kern="0" dirty="0">
                <a:solidFill>
                  <a:srgbClr val="000000"/>
                </a:solidFill>
                <a:latin typeface="Arial"/>
              </a:rPr>
              <a:t>Fowler, famous for groundbreaking work in many areas of software engineering, including patterns, refactoring, and continuous integration, has stated that “</a:t>
            </a:r>
            <a:r>
              <a:rPr lang="en-US" sz="1100" i="1" kern="0" dirty="0">
                <a:solidFill>
                  <a:srgbClr val="000000"/>
                </a:solidFill>
                <a:latin typeface="Arial"/>
              </a:rPr>
              <a:t>Ruby is a viable platform that should be seriously considered for many forms of applications - in particular web applications using Ruby on Rails</a:t>
            </a:r>
            <a:r>
              <a:rPr lang="en-US" sz="1100" kern="0" dirty="0">
                <a:solidFill>
                  <a:srgbClr val="000000"/>
                </a:solidFill>
                <a:latin typeface="Arial"/>
              </a:rPr>
              <a:t>”.</a:t>
            </a:r>
          </a:p>
          <a:p>
            <a:pPr marL="952500" lvl="2" indent="-2794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ebdings" pitchFamily="18" charset="2"/>
              <a:buChar char="="/>
            </a:pPr>
            <a:r>
              <a:rPr lang="en-US" sz="1100" kern="0" dirty="0">
                <a:solidFill>
                  <a:srgbClr val="000000"/>
                </a:solidFill>
                <a:latin typeface="Arial"/>
              </a:rPr>
              <a:t>Spring framework creator Rob Johnson has joined </a:t>
            </a:r>
            <a:r>
              <a:rPr lang="en-US" sz="1100" kern="0" dirty="0" err="1">
                <a:solidFill>
                  <a:srgbClr val="000000"/>
                </a:solidFill>
                <a:latin typeface="Arial"/>
              </a:rPr>
              <a:t>Typesafe’s</a:t>
            </a:r>
            <a:r>
              <a:rPr lang="en-US" sz="1100" kern="0" dirty="0">
                <a:solidFill>
                  <a:srgbClr val="000000"/>
                </a:solidFill>
                <a:latin typeface="Arial"/>
              </a:rPr>
              <a:t> board, bringing additional credibility to </a:t>
            </a:r>
            <a:r>
              <a:rPr lang="en-US" sz="1100" kern="0" dirty="0" err="1">
                <a:solidFill>
                  <a:srgbClr val="000000"/>
                </a:solidFill>
                <a:latin typeface="Arial"/>
              </a:rPr>
              <a:t>Scala</a:t>
            </a:r>
            <a:r>
              <a:rPr lang="en-US" sz="1100" kern="0" dirty="0">
                <a:solidFill>
                  <a:srgbClr val="000000"/>
                </a:solidFill>
                <a:latin typeface="Arial"/>
              </a:rPr>
              <a:t> and Play.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>
                <a:solidFill>
                  <a:srgbClr val="000000"/>
                </a:solidFill>
              </a:rPr>
              <a:pPr/>
              <a:t>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837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>
                <a:solidFill>
                  <a:srgbClr val="000000"/>
                </a:solidFill>
              </a:rPr>
              <a:pPr/>
              <a:t>19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6019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lvl="0" eaLnBrk="0" fontAlgn="base" hangingPunct="0">
              <a:lnSpc>
                <a:spcPct val="90000"/>
              </a:lnSpc>
              <a:spcBef>
                <a:spcPts val="3000"/>
              </a:spcBef>
              <a:spcAft>
                <a:spcPct val="40000"/>
              </a:spcAft>
              <a:buClr>
                <a:srgbClr val="FFFFFF"/>
              </a:buClr>
            </a:pPr>
            <a:r>
              <a:rPr lang="en-US" sz="1700" b="1" kern="0" dirty="0">
                <a:solidFill>
                  <a:srgbClr val="292929"/>
                </a:solidFill>
                <a:latin typeface="Arial"/>
              </a:rPr>
              <a:t>Many kinds of business applications align with the previously-listed use cases and are well-suited for development with dynamic languages</a:t>
            </a: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sz="1500" kern="0" dirty="0">
                <a:solidFill>
                  <a:srgbClr val="000000"/>
                </a:solidFill>
                <a:latin typeface="Arial"/>
              </a:rPr>
              <a:t>Marketing websites</a:t>
            </a:r>
          </a:p>
          <a:p>
            <a:pPr marL="952500" lvl="2" indent="-2794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ebdings" pitchFamily="18" charset="2"/>
              <a:buChar char="="/>
            </a:pPr>
            <a:r>
              <a:rPr lang="en-US" sz="1300" kern="0" dirty="0">
                <a:solidFill>
                  <a:srgbClr val="000000"/>
                </a:solidFill>
                <a:latin typeface="Arial"/>
              </a:rPr>
              <a:t>Websites that provide product catalogs, user registration, search, social networking, content targeting</a:t>
            </a: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sz="1500" kern="0" dirty="0">
                <a:solidFill>
                  <a:srgbClr val="000000"/>
                </a:solidFill>
                <a:latin typeface="Arial"/>
              </a:rPr>
              <a:t>Sports websites</a:t>
            </a: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sz="1500" kern="0" dirty="0">
                <a:solidFill>
                  <a:srgbClr val="000000"/>
                </a:solidFill>
                <a:latin typeface="Arial"/>
              </a:rPr>
              <a:t>Shopping websites</a:t>
            </a:r>
          </a:p>
          <a:p>
            <a:pPr marL="952500" lvl="2" indent="-2794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ebdings" pitchFamily="18" charset="2"/>
              <a:buChar char="="/>
            </a:pPr>
            <a:r>
              <a:rPr lang="en-US" sz="1300" kern="0" dirty="0">
                <a:solidFill>
                  <a:srgbClr val="000000"/>
                </a:solidFill>
                <a:latin typeface="Arial"/>
              </a:rPr>
              <a:t>Integrating with external payment services</a:t>
            </a: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sz="1500" kern="0" dirty="0">
                <a:solidFill>
                  <a:srgbClr val="000000"/>
                </a:solidFill>
                <a:latin typeface="Arial"/>
              </a:rPr>
              <a:t>Collaborative websites</a:t>
            </a: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sz="1500" kern="0" dirty="0">
                <a:solidFill>
                  <a:srgbClr val="000000"/>
                </a:solidFill>
                <a:latin typeface="Arial"/>
              </a:rPr>
              <a:t>Application pilots to test-market new services offered to customers</a:t>
            </a:r>
          </a:p>
          <a:p>
            <a:pPr marL="952500" lvl="2" indent="-2794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ebdings" pitchFamily="18" charset="2"/>
              <a:buChar char="="/>
            </a:pPr>
            <a:r>
              <a:rPr lang="en-US" sz="1300" kern="0" dirty="0">
                <a:solidFill>
                  <a:srgbClr val="000000"/>
                </a:solidFill>
                <a:latin typeface="Arial"/>
              </a:rPr>
              <a:t>The pilot can very well become the final application </a:t>
            </a:r>
            <a:r>
              <a:rPr lang="en-US" sz="1300" kern="0" dirty="0">
                <a:solidFill>
                  <a:srgbClr val="000000"/>
                </a:solidFill>
                <a:latin typeface="Arial"/>
                <a:sym typeface="Wingdings" pitchFamily="2" charset="2"/>
              </a:rPr>
              <a:t></a:t>
            </a:r>
            <a:endParaRPr lang="en-US" sz="1300" kern="0" dirty="0">
              <a:solidFill>
                <a:srgbClr val="000000"/>
              </a:solidFill>
              <a:latin typeface="Arial"/>
            </a:endParaRP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sz="1500" kern="0" dirty="0">
                <a:solidFill>
                  <a:srgbClr val="000000"/>
                </a:solidFill>
                <a:latin typeface="Arial"/>
              </a:rPr>
              <a:t>Corporate intranet applications</a:t>
            </a: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sz="1500" kern="0" dirty="0">
                <a:solidFill>
                  <a:srgbClr val="000000"/>
                </a:solidFill>
                <a:latin typeface="Arial"/>
              </a:rPr>
              <a:t>Situational apps</a:t>
            </a:r>
          </a:p>
          <a:p>
            <a:pPr marL="952500" lvl="2" indent="-2794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ebdings" pitchFamily="18" charset="2"/>
              <a:buChar char="="/>
            </a:pPr>
            <a:r>
              <a:rPr lang="en-US" sz="1300" kern="0" dirty="0">
                <a:solidFill>
                  <a:srgbClr val="000000"/>
                </a:solidFill>
                <a:latin typeface="Arial"/>
              </a:rPr>
              <a:t>“Good enough" software created for a narrow group of users with a unique set of needs</a:t>
            </a: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sz="1500" kern="0" dirty="0">
                <a:solidFill>
                  <a:srgbClr val="000000"/>
                </a:solidFill>
                <a:latin typeface="Arial"/>
              </a:rPr>
              <a:t>Web frontend for back-end services -- consumer of web services</a:t>
            </a:r>
          </a:p>
          <a:p>
            <a:pPr marL="952500" lvl="2" indent="-2794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ebdings" pitchFamily="18" charset="2"/>
              <a:buChar char="="/>
            </a:pPr>
            <a:r>
              <a:rPr lang="en-US" sz="1300" kern="0" dirty="0">
                <a:solidFill>
                  <a:srgbClr val="000000"/>
                </a:solidFill>
                <a:latin typeface="Arial"/>
              </a:rPr>
              <a:t>E.g., applications that provide improved user experience around legacy services</a:t>
            </a: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sz="1500" kern="0" dirty="0" err="1">
                <a:solidFill>
                  <a:srgbClr val="000000"/>
                </a:solidFill>
                <a:latin typeface="Arial"/>
              </a:rPr>
              <a:t>RESTful</a:t>
            </a:r>
            <a:r>
              <a:rPr lang="en-US" sz="1500" kern="0" dirty="0">
                <a:solidFill>
                  <a:srgbClr val="000000"/>
                </a:solidFill>
                <a:latin typeface="Arial"/>
              </a:rPr>
              <a:t> service APIs -- provider of web services</a:t>
            </a:r>
          </a:p>
          <a:p>
            <a:pPr marL="952500" lvl="2" indent="-2794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ebdings" pitchFamily="18" charset="2"/>
              <a:buChar char="="/>
            </a:pPr>
            <a:r>
              <a:rPr lang="en-US" sz="1300" kern="0" dirty="0">
                <a:solidFill>
                  <a:srgbClr val="000000"/>
                </a:solidFill>
                <a:latin typeface="Arial"/>
              </a:rPr>
              <a:t>E.g., supporting rich client social and mobile apps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>
                <a:solidFill>
                  <a:srgbClr val="000000"/>
                </a:solidFill>
              </a:rPr>
              <a:pPr/>
              <a:t>20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1160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3D54D-DEB2-44DD-8C29-97A45BDAAA3D}" type="slidenum">
              <a:rPr lang="en-US" smtClean="0">
                <a:solidFill>
                  <a:srgbClr val="000000"/>
                </a:solidFill>
              </a:rPr>
              <a:pPr/>
              <a:t>21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38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B02A6-44A8-594C-8023-D31DDC0C27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057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762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566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550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679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751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8070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277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934846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>
                <a:solidFill>
                  <a:srgbClr val="000000"/>
                </a:solidFill>
              </a:rPr>
              <a:pPr/>
              <a:t>30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340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sz="1600" kern="0" dirty="0" smtClean="0">
                <a:solidFill>
                  <a:srgbClr val="000000"/>
                </a:solidFill>
                <a:latin typeface="Arial"/>
              </a:rPr>
              <a:t>Key characteristics: dynamic typing, interpreted,</a:t>
            </a:r>
            <a:r>
              <a:rPr lang="en-US" sz="1600" kern="0" baseline="0" dirty="0" smtClean="0">
                <a:solidFill>
                  <a:srgbClr val="000000"/>
                </a:solidFill>
                <a:latin typeface="Arial"/>
              </a:rPr>
              <a:t> code conciseness and REPL interactive console</a:t>
            </a: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sz="1600" kern="0" baseline="0" dirty="0" smtClean="0">
                <a:solidFill>
                  <a:srgbClr val="000000"/>
                </a:solidFill>
                <a:latin typeface="Arial"/>
              </a:rPr>
              <a:t>Dynamic language with long history: Lisp and Python</a:t>
            </a: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sz="1600" kern="0" baseline="0" dirty="0" smtClean="0">
                <a:solidFill>
                  <a:srgbClr val="000000"/>
                </a:solidFill>
                <a:latin typeface="Arial"/>
              </a:rPr>
              <a:t>Our focus: Generic Language like Groovy, Ruby, Python, </a:t>
            </a:r>
            <a:r>
              <a:rPr lang="en-US" sz="1600" kern="0" baseline="0" dirty="0" err="1" smtClean="0">
                <a:solidFill>
                  <a:srgbClr val="000000"/>
                </a:solidFill>
                <a:latin typeface="Arial"/>
              </a:rPr>
              <a:t>Clojure</a:t>
            </a:r>
            <a:r>
              <a:rPr lang="en-US" sz="1600" kern="0" baseline="0" dirty="0" smtClean="0">
                <a:solidFill>
                  <a:srgbClr val="000000"/>
                </a:solidFill>
                <a:latin typeface="Arial"/>
              </a:rPr>
              <a:t> and JavaScript + PHP for web application</a:t>
            </a: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sz="1600" kern="0" baseline="0" dirty="0" smtClean="0">
                <a:solidFill>
                  <a:srgbClr val="000000"/>
                </a:solidFill>
                <a:latin typeface="Arial"/>
              </a:rPr>
              <a:t>Our focus also including strong type functional languages and framework like Scala and Play </a:t>
            </a:r>
            <a:endParaRPr lang="en-US" sz="1400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>
                <a:solidFill>
                  <a:srgbClr val="000000"/>
                </a:solidFill>
              </a:rPr>
              <a:pPr/>
              <a:t>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612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>
                <a:solidFill>
                  <a:srgbClr val="000000"/>
                </a:solidFill>
              </a:rPr>
              <a:pPr/>
              <a:t>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612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b="1" dirty="0" err="1" smtClean="0"/>
              <a:t>Dynamic</a:t>
            </a:r>
            <a:r>
              <a:rPr lang="es-ES_tradnl" b="1" dirty="0" smtClean="0"/>
              <a:t> </a:t>
            </a:r>
            <a:r>
              <a:rPr lang="es-ES_tradnl" b="1" dirty="0" err="1" smtClean="0"/>
              <a:t>languages</a:t>
            </a:r>
            <a:r>
              <a:rPr lang="es-ES_tradnl" b="1" dirty="0" smtClean="0"/>
              <a:t> are </a:t>
            </a:r>
            <a:r>
              <a:rPr lang="es-ES_tradnl" b="1" dirty="0" err="1" smtClean="0"/>
              <a:t>not</a:t>
            </a:r>
            <a:r>
              <a:rPr lang="es-ES_tradnl" b="1" dirty="0" smtClean="0"/>
              <a:t> new</a:t>
            </a:r>
            <a:endParaRPr lang="en-US" b="1" dirty="0" smtClean="0"/>
          </a:p>
          <a:p>
            <a:r>
              <a:rPr lang="en-US" dirty="0" smtClean="0"/>
              <a:t>Lisp, Smalltalk have been around for a long time</a:t>
            </a:r>
          </a:p>
          <a:p>
            <a:r>
              <a:rPr lang="en-US" dirty="0" smtClean="0"/>
              <a:t>Python has been around longer than Java (pre-1995)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57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 smtClean="0"/>
              <a:t>Modularity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via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gems</a:t>
            </a:r>
            <a:r>
              <a:rPr lang="en-US" baseline="0" dirty="0" smtClean="0"/>
              <a:t> – http://rubygems.org</a:t>
            </a:r>
            <a:endParaRPr lang="es-ES_tradn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3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AT&amp;T: http://www.slideshare.net/randquistcp/att-interactive-the-many-facets-of-ruby-presentation</a:t>
            </a:r>
            <a:endParaRPr lang="es-ES_tradnl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ESPN: http://www.gunnertech.com/2011/06/espn-ruby-on-rails-case-study/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43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3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12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0" y="1381124"/>
            <a:ext cx="8345155" cy="5181815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DD4411"/>
                </a:solidFill>
              </a:defRPr>
            </a:lvl1pPr>
            <a:lvl2pPr marL="457200" indent="-403225">
              <a:spcBef>
                <a:spcPts val="1150"/>
              </a:spcBef>
              <a:spcAft>
                <a:spcPts val="200"/>
              </a:spcAft>
              <a:buFont typeface="Wingdings" panose="05000000000000000000" pitchFamily="2" charset="2"/>
              <a:buChar char="q"/>
              <a:defRPr sz="1800"/>
            </a:lvl2pPr>
            <a:lvl3pPr marL="914400" indent="-457200">
              <a:buFont typeface="Arial" pitchFamily="34" charset="0"/>
              <a:buChar char="–"/>
              <a:defRPr sz="1600"/>
            </a:lvl3pPr>
            <a:lvl4pPr marL="1492250" indent="-346075">
              <a:buFont typeface="Arial" pitchFamily="34" charset="0"/>
              <a:buChar char="•"/>
              <a:defRPr sz="1400"/>
            </a:lvl4pPr>
            <a:lvl5pPr marL="1946275" indent="-344488">
              <a:buFont typeface="Arial" pitchFamily="34" charset="0"/>
              <a:buChar char="–"/>
              <a:tabLst/>
              <a:defRPr sz="12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DD44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61035" y="170122"/>
            <a:ext cx="8341320" cy="78555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85878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2013 </a:t>
            </a: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Paragraph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0" y="1381124"/>
            <a:ext cx="8345155" cy="5181815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800" b="1">
                <a:solidFill>
                  <a:srgbClr val="DD4411"/>
                </a:solidFill>
              </a:defRPr>
            </a:lvl1pPr>
            <a:lvl2pPr marL="457200" indent="-403225">
              <a:spcBef>
                <a:spcPts val="1150"/>
              </a:spcBef>
              <a:spcAft>
                <a:spcPts val="200"/>
              </a:spcAft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</a:defRPr>
            </a:lvl2pPr>
            <a:lvl3pPr marL="914400" indent="-457200">
              <a:buFont typeface="Arial" pitchFamily="34" charset="0"/>
              <a:buChar char="–"/>
              <a:defRPr sz="2000">
                <a:solidFill>
                  <a:schemeClr val="tx1"/>
                </a:solidFill>
              </a:defRPr>
            </a:lvl3pPr>
            <a:lvl4pPr marL="1492250" indent="-346075"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4pPr>
            <a:lvl5pPr marL="1946275" indent="-344488">
              <a:buFont typeface="Arial" pitchFamily="34" charset="0"/>
              <a:buChar char="–"/>
              <a:tabLst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DD44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61035" y="170122"/>
            <a:ext cx="8341320" cy="78555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Master Title Slide Headline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38460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9293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3440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13"/>
          <a:stretch/>
        </p:blipFill>
        <p:spPr bwMode="auto">
          <a:xfrm>
            <a:off x="0" y="0"/>
            <a:ext cx="9144000" cy="558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931" y="274095"/>
            <a:ext cx="2341549" cy="2505458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5" t="21591" r="3101" b="16856"/>
          <a:stretch/>
        </p:blipFill>
        <p:spPr bwMode="auto">
          <a:xfrm>
            <a:off x="1763688" y="6055306"/>
            <a:ext cx="2020144" cy="75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547" y="5877302"/>
            <a:ext cx="1222176" cy="6966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6000541"/>
            <a:ext cx="1241576" cy="553863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5" y="5774272"/>
            <a:ext cx="1915760" cy="1066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279" y="5877842"/>
            <a:ext cx="1791305" cy="904699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162134" y="5589240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Organizers</a:t>
            </a:r>
            <a:endParaRPr lang="sk-SK" sz="1400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3851920" y="5589240"/>
            <a:ext cx="19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Top Media Partner</a:t>
            </a:r>
            <a:endParaRPr lang="sk-SK" sz="1400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5580112" y="5589240"/>
            <a:ext cx="1515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Media Partner</a:t>
            </a:r>
            <a:endParaRPr lang="sk-SK" sz="1400" dirty="0"/>
          </a:p>
        </p:txBody>
      </p:sp>
      <p:sp>
        <p:nvSpPr>
          <p:cNvPr id="21" name="TextBox 20"/>
          <p:cNvSpPr txBox="1"/>
          <p:nvPr userDrawn="1"/>
        </p:nvSpPr>
        <p:spPr>
          <a:xfrm>
            <a:off x="7521169" y="5589240"/>
            <a:ext cx="1515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Supporter</a:t>
            </a:r>
            <a:endParaRPr lang="sk-SK" sz="1400" dirty="0"/>
          </a:p>
        </p:txBody>
      </p:sp>
    </p:spTree>
    <p:extLst>
      <p:ext uri="{BB962C8B-B14F-4D97-AF65-F5344CB8AC3E}">
        <p14:creationId xmlns:p14="http://schemas.microsoft.com/office/powerpoint/2010/main" val="615129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381125"/>
            <a:ext cx="8228012" cy="48244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  <a:endParaRPr lang="en-US" dirty="0" smtClean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153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8" r:id="rId2"/>
    <p:sldLayoutId id="2147483656" r:id="rId3"/>
    <p:sldLayoutId id="2147483659" r:id="rId4"/>
    <p:sldLayoutId id="2147483660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600" b="1" kern="1200">
          <a:solidFill>
            <a:srgbClr val="00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6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31775" algn="l" defTabSz="914400" rtl="0" eaLnBrk="1" latinLnBrk="0" hangingPunct="1">
        <a:lnSpc>
          <a:spcPct val="100000"/>
        </a:lnSpc>
        <a:spcBef>
          <a:spcPts val="624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24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defTabSz="914400" rtl="0" eaLnBrk="1" latinLnBrk="0" hangingPunct="1">
        <a:lnSpc>
          <a:spcPct val="100000"/>
        </a:lnSpc>
        <a:spcBef>
          <a:spcPts val="576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0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914400" indent="-225425" algn="l" defTabSz="914400" rtl="0" eaLnBrk="1" latinLnBrk="0" hangingPunct="1">
        <a:lnSpc>
          <a:spcPct val="100000"/>
        </a:lnSpc>
        <a:spcBef>
          <a:spcPts val="528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18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1146175" indent="-231775" algn="l" defTabSz="914400" rtl="0" eaLnBrk="1" latinLnBrk="0" hangingPunct="1">
        <a:lnSpc>
          <a:spcPct val="100000"/>
        </a:lnSpc>
        <a:spcBef>
          <a:spcPts val="48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16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.do/openslav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9.png"/><Relationship Id="rId9" Type="http://schemas.openxmlformats.org/officeDocument/2006/relationships/image" Target="../media/image1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.do/openslav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21" Type="http://schemas.openxmlformats.org/officeDocument/2006/relationships/image" Target="../media/image32.png"/><Relationship Id="rId7" Type="http://schemas.openxmlformats.org/officeDocument/2006/relationships/image" Target="../media/image18.gif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7.jpe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gif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120114"/>
            <a:ext cx="5040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Oscar Renalias</a:t>
            </a:r>
          </a:p>
          <a:p>
            <a:r>
              <a:rPr lang="en-US" sz="2400" dirty="0">
                <a:solidFill>
                  <a:schemeClr val="bg1"/>
                </a:solidFill>
              </a:rPr>
              <a:t>Using Dynamic Languages to Achieve Higher Development Productivity and Agility</a:t>
            </a:r>
          </a:p>
          <a:p>
            <a:r>
              <a:rPr lang="en-US" baseline="0" dirty="0" smtClean="0">
                <a:solidFill>
                  <a:schemeClr val="bg1"/>
                </a:solidFill>
              </a:rPr>
              <a:t>October 11, 2013</a:t>
            </a:r>
            <a:endParaRPr lang="sk-S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59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indent="-403225"/>
            <a:r>
              <a:rPr lang="en-CA" dirty="0" smtClean="0"/>
              <a:t>Clean, well-designed language that enforces readable code</a:t>
            </a:r>
          </a:p>
          <a:p>
            <a:pPr lvl="1"/>
            <a:r>
              <a:rPr lang="en-CA" dirty="0" smtClean="0"/>
              <a:t>Predates Java</a:t>
            </a:r>
            <a:endParaRPr lang="en-CA" dirty="0" smtClean="0"/>
          </a:p>
          <a:p>
            <a:pPr lvl="1"/>
            <a:r>
              <a:rPr lang="en-US" dirty="0" smtClean="0"/>
              <a:t>Object-oriented with functional programming support</a:t>
            </a:r>
          </a:p>
          <a:p>
            <a:pPr lvl="1"/>
            <a:r>
              <a:rPr lang="en-CA" dirty="0" smtClean="0"/>
              <a:t>Extensive library</a:t>
            </a:r>
          </a:p>
          <a:p>
            <a:pPr lvl="1"/>
            <a:r>
              <a:rPr lang="en-CA" dirty="0" smtClean="0"/>
              <a:t>Readable structure promotes maintainable code</a:t>
            </a:r>
            <a:endParaRPr lang="en-US" dirty="0" smtClean="0"/>
          </a:p>
          <a:p>
            <a:pPr lvl="1"/>
            <a:r>
              <a:rPr lang="en-CA" dirty="0" smtClean="0"/>
              <a:t>Easy to integrate with and wrap C/C++ code</a:t>
            </a:r>
          </a:p>
          <a:p>
            <a:pPr lvl="1"/>
            <a:r>
              <a:rPr lang="en-CA" dirty="0" smtClean="0"/>
              <a:t>No commercial vendor support</a:t>
            </a:r>
          </a:p>
          <a:p>
            <a:pPr lvl="1"/>
            <a:r>
              <a:rPr lang="en-US" dirty="0" err="1" smtClean="0"/>
              <a:t>Jython</a:t>
            </a:r>
            <a:r>
              <a:rPr lang="en-US" dirty="0" smtClean="0"/>
              <a:t> is a fully-compliant Python implementation that runs on the JVM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pic>
        <p:nvPicPr>
          <p:cNvPr id="3078" name="Picture 6" descr="http://digitizor.com/wp-content/uploads/2011/07/pylogo.png?dur=5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500" b="92143" l="7143" r="92143">
                        <a14:foregroundMark x1="58571" y1="34286" x2="31071" y2="32857"/>
                        <a14:foregroundMark x1="23214" y1="42857" x2="18214" y2="56786"/>
                        <a14:foregroundMark x1="42857" y1="12857" x2="59643" y2="15714"/>
                        <a14:foregroundMark x1="84286" y1="49286" x2="50357" y2="59643"/>
                        <a14:foregroundMark x1="39286" y1="76786" x2="54286" y2="81071"/>
                        <a14:foregroundMark x1="49286" y1="40357" x2="15000" y2="36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109" y="0"/>
            <a:ext cx="1072891" cy="107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08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CA" dirty="0" smtClean="0"/>
              <a:t>Ubiquitous client-side language that has been recently gaining acceptance as a server-side language too</a:t>
            </a:r>
          </a:p>
          <a:p>
            <a:pPr lvl="1"/>
            <a:r>
              <a:rPr lang="en-CA" dirty="0" smtClean="0"/>
              <a:t>Mature language, </a:t>
            </a:r>
            <a:r>
              <a:rPr lang="es-ES_tradnl" dirty="0" err="1" smtClean="0"/>
              <a:t>created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web browsers in 1995</a:t>
            </a:r>
            <a:endParaRPr lang="en-US" dirty="0" smtClean="0"/>
          </a:p>
          <a:p>
            <a:pPr lvl="1"/>
            <a:r>
              <a:rPr lang="en-CA" dirty="0" smtClean="0"/>
              <a:t>Interest in </a:t>
            </a:r>
            <a:r>
              <a:rPr lang="en-CA" dirty="0" err="1" smtClean="0"/>
              <a:t>Javascript</a:t>
            </a:r>
            <a:r>
              <a:rPr lang="en-CA" dirty="0" smtClean="0"/>
              <a:t> boosted by Ajax and frameworks like jQuery</a:t>
            </a:r>
          </a:p>
          <a:p>
            <a:pPr lvl="1"/>
            <a:r>
              <a:rPr lang="en-US" dirty="0" smtClean="0"/>
              <a:t>Prototype-based object-oriented language with support for functional programming</a:t>
            </a:r>
          </a:p>
          <a:p>
            <a:pPr lvl="1"/>
            <a:r>
              <a:rPr lang="en-CA" dirty="0" smtClean="0"/>
              <a:t>Easy to learn, a bit quirky in some areas</a:t>
            </a:r>
          </a:p>
          <a:p>
            <a:pPr lvl="1"/>
            <a:r>
              <a:rPr lang="en-CA" dirty="0" smtClean="0"/>
              <a:t>Node.js has accelerated the adoption of JavaScript for server-side development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19574"/>
          <a:stretch/>
        </p:blipFill>
        <p:spPr>
          <a:xfrm>
            <a:off x="8072436" y="141815"/>
            <a:ext cx="1120500" cy="90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18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indent="-403225"/>
            <a:r>
              <a:rPr lang="es-ES_tradnl" dirty="0" smtClean="0"/>
              <a:t>Ruby-</a:t>
            </a:r>
            <a:r>
              <a:rPr lang="es-ES_tradnl" dirty="0" err="1" smtClean="0"/>
              <a:t>like</a:t>
            </a:r>
            <a:r>
              <a:rPr lang="es-ES_tradnl" dirty="0" smtClean="0"/>
              <a:t> </a:t>
            </a:r>
            <a:r>
              <a:rPr lang="es-ES_tradnl" dirty="0" err="1" smtClean="0"/>
              <a:t>language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JVM</a:t>
            </a:r>
            <a:endParaRPr lang="en-US" dirty="0" smtClean="0"/>
          </a:p>
          <a:p>
            <a:pPr lvl="1"/>
            <a:r>
              <a:rPr lang="en-US" dirty="0" smtClean="0"/>
              <a:t>Mature </a:t>
            </a:r>
            <a:r>
              <a:rPr lang="en-US" dirty="0" err="1" smtClean="0"/>
              <a:t>dyamic</a:t>
            </a:r>
            <a:r>
              <a:rPr lang="en-US" dirty="0" smtClean="0"/>
              <a:t> capabilities on the JVM </a:t>
            </a:r>
            <a:endParaRPr lang="en-US" dirty="0" smtClean="0"/>
          </a:p>
          <a:p>
            <a:pPr lvl="1"/>
            <a:r>
              <a:rPr lang="en-US" dirty="0" smtClean="0"/>
              <a:t>Integrates seamlessly with Java, effectively leverages all of Java’s capabilities and ecosystem </a:t>
            </a:r>
          </a:p>
          <a:p>
            <a:pPr lvl="1"/>
            <a:r>
              <a:rPr lang="en-US" dirty="0" smtClean="0"/>
              <a:t>Object-oriented, advanced meta-programming and functional programming features</a:t>
            </a:r>
          </a:p>
          <a:p>
            <a:pPr lvl="1"/>
            <a:r>
              <a:rPr lang="en-CA" dirty="0" smtClean="0"/>
              <a:t>Promotes code conciseness, comparable to that of Ruby</a:t>
            </a:r>
            <a:endParaRPr lang="en-US" dirty="0" smtClean="0"/>
          </a:p>
          <a:p>
            <a:pPr lvl="1"/>
            <a:r>
              <a:rPr lang="en-US" dirty="0" smtClean="0"/>
              <a:t>Strong support for domain-specific languages</a:t>
            </a:r>
          </a:p>
          <a:p>
            <a:pPr lvl="1"/>
            <a:r>
              <a:rPr lang="en-US" dirty="0" smtClean="0"/>
              <a:t>Vendor support from VMware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Groovy</a:t>
            </a:r>
            <a:endParaRPr lang="en-US" dirty="0"/>
          </a:p>
        </p:txBody>
      </p:sp>
      <p:pic>
        <p:nvPicPr>
          <p:cNvPr id="4098" name="Picture 2" descr="http://groovy.codehaus.org/images/groovy-logo-medium.png?dur=11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680" y="84395"/>
            <a:ext cx="1947895" cy="9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69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indent="-403225"/>
            <a:r>
              <a:rPr lang="es-ES_tradnl" dirty="0" err="1" smtClean="0"/>
              <a:t>Powerful</a:t>
            </a:r>
            <a:r>
              <a:rPr lang="es-ES_tradnl" dirty="0" smtClean="0"/>
              <a:t> </a:t>
            </a:r>
            <a:r>
              <a:rPr lang="es-ES_tradnl" dirty="0" err="1" smtClean="0"/>
              <a:t>functional</a:t>
            </a:r>
            <a:r>
              <a:rPr lang="es-ES_tradnl" dirty="0" smtClean="0"/>
              <a:t> </a:t>
            </a:r>
            <a:r>
              <a:rPr lang="es-ES_tradnl" dirty="0" err="1" smtClean="0"/>
              <a:t>programming</a:t>
            </a:r>
            <a:r>
              <a:rPr lang="es-ES_tradnl" dirty="0" smtClean="0"/>
              <a:t> </a:t>
            </a:r>
            <a:r>
              <a:rPr lang="es-ES_tradnl" dirty="0" err="1" smtClean="0"/>
              <a:t>language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JVM</a:t>
            </a:r>
            <a:endParaRPr lang="en-US" dirty="0" smtClean="0"/>
          </a:p>
          <a:p>
            <a:pPr lvl="1"/>
            <a:r>
              <a:rPr lang="en-US" dirty="0" smtClean="0"/>
              <a:t>Strong </a:t>
            </a:r>
            <a:r>
              <a:rPr lang="en-US" dirty="0" smtClean="0"/>
              <a:t>following</a:t>
            </a:r>
          </a:p>
          <a:p>
            <a:pPr lvl="1"/>
            <a:r>
              <a:rPr lang="en-US" dirty="0" smtClean="0"/>
              <a:t>Hybrid object-oriented and functional programming language</a:t>
            </a:r>
          </a:p>
          <a:p>
            <a:pPr lvl="1"/>
            <a:r>
              <a:rPr lang="en-US" dirty="0" smtClean="0"/>
              <a:t>Compiled, runs on the JVM, </a:t>
            </a:r>
            <a:r>
              <a:rPr lang="es-ES_tradnl" dirty="0" err="1" smtClean="0"/>
              <a:t>Steep</a:t>
            </a:r>
            <a:r>
              <a:rPr lang="es-ES_tradnl" dirty="0" smtClean="0"/>
              <a:t> </a:t>
            </a:r>
            <a:r>
              <a:rPr lang="es-ES_tradnl" dirty="0" err="1" smtClean="0"/>
              <a:t>learning</a:t>
            </a:r>
            <a:r>
              <a:rPr lang="es-ES_tradnl" dirty="0" smtClean="0"/>
              <a:t> curve</a:t>
            </a:r>
            <a:endParaRPr lang="en-US" dirty="0" smtClean="0"/>
          </a:p>
          <a:p>
            <a:pPr lvl="1"/>
            <a:r>
              <a:rPr lang="en-US" dirty="0" smtClean="0"/>
              <a:t>Well-suited for high-productivity development of quality-critical, complex logic</a:t>
            </a:r>
          </a:p>
          <a:p>
            <a:pPr lvl="1"/>
            <a:r>
              <a:rPr lang="en-US" dirty="0" smtClean="0"/>
              <a:t>Excellent support for Domain Specific Languages</a:t>
            </a:r>
          </a:p>
          <a:p>
            <a:pPr lvl="1"/>
            <a:r>
              <a:rPr lang="en-US" dirty="0" err="1" smtClean="0"/>
              <a:t>Proomotes</a:t>
            </a:r>
            <a:r>
              <a:rPr lang="en-US" dirty="0" smtClean="0"/>
              <a:t> concurrency through the Actor framework</a:t>
            </a:r>
          </a:p>
          <a:p>
            <a:pPr lvl="1"/>
            <a:r>
              <a:rPr lang="en-US" dirty="0" smtClean="0"/>
              <a:t>Vendor support from </a:t>
            </a:r>
            <a:r>
              <a:rPr lang="en-US" dirty="0" err="1" smtClean="0"/>
              <a:t>Typesafe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endParaRPr lang="en-US" dirty="0"/>
          </a:p>
        </p:txBody>
      </p:sp>
      <p:pic>
        <p:nvPicPr>
          <p:cNvPr id="5124" name="Picture 4" descr="http://www.scala-lang.org/resources/img/smooth-spir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088" y="58072"/>
            <a:ext cx="685414" cy="100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27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Lightweight web </a:t>
            </a:r>
            <a:r>
              <a:rPr lang="en-US" dirty="0"/>
              <a:t>application </a:t>
            </a:r>
            <a:r>
              <a:rPr lang="en-US" dirty="0" smtClean="0"/>
              <a:t>framework bringing Rails-like development to the JVM</a:t>
            </a:r>
          </a:p>
          <a:p>
            <a:pPr lvl="1"/>
            <a:r>
              <a:rPr lang="en-US" dirty="0" smtClean="0"/>
              <a:t>Built on </a:t>
            </a:r>
            <a:r>
              <a:rPr lang="en-US" dirty="0" err="1" smtClean="0"/>
              <a:t>Akka</a:t>
            </a:r>
            <a:r>
              <a:rPr lang="en-US" dirty="0" smtClean="0"/>
              <a:t>, fully asynchronous</a:t>
            </a:r>
          </a:p>
          <a:p>
            <a:pPr lvl="1"/>
            <a:r>
              <a:rPr lang="en-US" dirty="0" smtClean="0"/>
              <a:t>Written in </a:t>
            </a:r>
            <a:r>
              <a:rPr lang="en-US" dirty="0" err="1" smtClean="0"/>
              <a:t>Scala</a:t>
            </a:r>
            <a:r>
              <a:rPr lang="en-US" dirty="0" smtClean="0"/>
              <a:t> provides both a Java and </a:t>
            </a:r>
            <a:r>
              <a:rPr lang="en-US" dirty="0" err="1" smtClean="0"/>
              <a:t>Scala</a:t>
            </a:r>
            <a:r>
              <a:rPr lang="en-US" dirty="0" smtClean="0"/>
              <a:t> API</a:t>
            </a:r>
            <a:endParaRPr lang="en-US" dirty="0"/>
          </a:p>
          <a:p>
            <a:pPr lvl="1"/>
            <a:r>
              <a:rPr lang="en-US" dirty="0" err="1" smtClean="0"/>
              <a:t>RESTful</a:t>
            </a:r>
            <a:r>
              <a:rPr lang="en-US" dirty="0" smtClean="0"/>
              <a:t> out of the box</a:t>
            </a:r>
            <a:endParaRPr lang="en-US" dirty="0"/>
          </a:p>
          <a:p>
            <a:pPr lvl="1"/>
            <a:r>
              <a:rPr lang="es-ES_tradnl" dirty="0" smtClean="0"/>
              <a:t>“Cloud </a:t>
            </a:r>
            <a:r>
              <a:rPr lang="es-ES_tradnl" dirty="0" err="1" smtClean="0"/>
              <a:t>ready</a:t>
            </a:r>
            <a:r>
              <a:rPr lang="es-ES_tradnl" dirty="0" smtClean="0"/>
              <a:t>”, </a:t>
            </a:r>
            <a:r>
              <a:rPr lang="es-ES_tradnl" dirty="0" err="1" smtClean="0"/>
              <a:t>enforces</a:t>
            </a:r>
            <a:r>
              <a:rPr lang="es-ES_tradnl" dirty="0" smtClean="0"/>
              <a:t> </a:t>
            </a:r>
            <a:r>
              <a:rPr lang="es-ES_tradnl" dirty="0" err="1" smtClean="0"/>
              <a:t>shared</a:t>
            </a:r>
            <a:r>
              <a:rPr lang="es-ES_tradnl" dirty="0" smtClean="0"/>
              <a:t> </a:t>
            </a:r>
            <a:r>
              <a:rPr lang="es-ES_tradnl" dirty="0" err="1" smtClean="0"/>
              <a:t>nothing</a:t>
            </a:r>
            <a:r>
              <a:rPr lang="es-ES_tradnl" dirty="0" smtClean="0"/>
              <a:t> </a:t>
            </a:r>
            <a:r>
              <a:rPr lang="es-ES_tradnl" dirty="0" err="1" smtClean="0"/>
              <a:t>architecture</a:t>
            </a:r>
            <a:endParaRPr lang="en-US" dirty="0"/>
          </a:p>
          <a:p>
            <a:pPr lvl="1"/>
            <a:r>
              <a:rPr lang="en-US" dirty="0" smtClean="0"/>
              <a:t>Vendor </a:t>
            </a:r>
            <a:r>
              <a:rPr lang="en-US" dirty="0"/>
              <a:t>support from </a:t>
            </a:r>
            <a:r>
              <a:rPr lang="en-US" dirty="0" err="1" smtClean="0"/>
              <a:t>Typesafe</a:t>
            </a:r>
            <a:endParaRPr lang="en-US" dirty="0" smtClean="0"/>
          </a:p>
          <a:p>
            <a:pPr lvl="3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</a:t>
            </a:r>
            <a:endParaRPr lang="en-US" dirty="0"/>
          </a:p>
        </p:txBody>
      </p:sp>
      <p:pic>
        <p:nvPicPr>
          <p:cNvPr id="3076" name="Picture 4" descr="http://www.playframework.org/public/images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5" y="287305"/>
            <a:ext cx="1817967" cy="66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62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indent="-403225"/>
            <a:r>
              <a:rPr lang="es-ES_tradnl" dirty="0" err="1" smtClean="0"/>
              <a:t>Strongly</a:t>
            </a:r>
            <a:r>
              <a:rPr lang="es-ES_tradnl" dirty="0" smtClean="0"/>
              <a:t> </a:t>
            </a:r>
            <a:r>
              <a:rPr lang="es-ES_tradnl" dirty="0" err="1" smtClean="0"/>
              <a:t>opinionated</a:t>
            </a:r>
            <a:r>
              <a:rPr lang="es-ES_tradnl" dirty="0" smtClean="0"/>
              <a:t> </a:t>
            </a:r>
            <a:r>
              <a:rPr lang="es-ES_tradnl" dirty="0" err="1" smtClean="0"/>
              <a:t>Lisp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JVM</a:t>
            </a:r>
          </a:p>
          <a:p>
            <a:pPr lvl="1"/>
            <a:r>
              <a:rPr lang="es-ES_tradnl" dirty="0" err="1" smtClean="0"/>
              <a:t>Lisp</a:t>
            </a:r>
            <a:r>
              <a:rPr lang="es-ES_tradnl" dirty="0" smtClean="0"/>
              <a:t> </a:t>
            </a:r>
            <a:r>
              <a:rPr lang="es-ES_tradnl" dirty="0" err="1" smtClean="0"/>
              <a:t>compiled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JVM</a:t>
            </a:r>
            <a:endParaRPr lang="en-US" dirty="0" smtClean="0"/>
          </a:p>
          <a:p>
            <a:pPr lvl="1"/>
            <a:r>
              <a:rPr lang="es-ES_tradnl" dirty="0" err="1" smtClean="0"/>
              <a:t>Fully</a:t>
            </a:r>
            <a:r>
              <a:rPr lang="es-ES_tradnl" dirty="0" smtClean="0"/>
              <a:t> </a:t>
            </a:r>
            <a:r>
              <a:rPr lang="es-ES_tradnl" dirty="0" err="1" smtClean="0"/>
              <a:t>functional</a:t>
            </a:r>
            <a:r>
              <a:rPr lang="es-ES_tradnl" dirty="0" smtClean="0"/>
              <a:t> </a:t>
            </a:r>
            <a:r>
              <a:rPr lang="es-ES_tradnl" dirty="0" err="1" smtClean="0"/>
              <a:t>oriented</a:t>
            </a:r>
            <a:endParaRPr lang="en-US" dirty="0" smtClean="0"/>
          </a:p>
          <a:p>
            <a:pPr lvl="1"/>
            <a:r>
              <a:rPr lang="en-US" dirty="0" smtClean="0"/>
              <a:t>Designed to dramatically simplify concurrent programming and leverage multi-core processor architectures</a:t>
            </a:r>
          </a:p>
          <a:p>
            <a:pPr lvl="1"/>
            <a:r>
              <a:rPr lang="en-US" dirty="0" smtClean="0"/>
              <a:t>Philosophy is that of smaller </a:t>
            </a:r>
            <a:r>
              <a:rPr lang="en-US" dirty="0" err="1" smtClean="0"/>
              <a:t>composable</a:t>
            </a:r>
            <a:r>
              <a:rPr lang="en-US" dirty="0" smtClean="0"/>
              <a:t> libraries as opposed to monolithic frameworks</a:t>
            </a:r>
          </a:p>
          <a:p>
            <a:pPr lvl="1"/>
            <a:r>
              <a:rPr lang="es-ES_tradnl" dirty="0" err="1" smtClean="0"/>
              <a:t>Easier</a:t>
            </a:r>
            <a:r>
              <a:rPr lang="es-ES_tradnl" dirty="0" smtClean="0"/>
              <a:t> </a:t>
            </a:r>
            <a:r>
              <a:rPr lang="es-ES_tradnl" dirty="0" err="1" smtClean="0"/>
              <a:t>than</a:t>
            </a:r>
            <a:r>
              <a:rPr lang="es-ES_tradnl" dirty="0" smtClean="0"/>
              <a:t>  Scala, </a:t>
            </a:r>
            <a:r>
              <a:rPr lang="es-ES_tradnl" dirty="0" err="1" smtClean="0"/>
              <a:t>just</a:t>
            </a:r>
            <a:r>
              <a:rPr lang="es-ES_tradnl" dirty="0" smtClean="0"/>
              <a:t> as </a:t>
            </a:r>
            <a:r>
              <a:rPr lang="es-ES_tradnl" dirty="0" err="1" smtClean="0"/>
              <a:t>weird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Java </a:t>
            </a:r>
            <a:r>
              <a:rPr lang="es-ES_tradnl" dirty="0" err="1" smtClean="0"/>
              <a:t>developers</a:t>
            </a:r>
            <a:endParaRPr lang="en-US" dirty="0"/>
          </a:p>
          <a:p>
            <a:pPr lvl="1"/>
            <a:r>
              <a:rPr lang="en-US" dirty="0" smtClean="0"/>
              <a:t>No </a:t>
            </a:r>
            <a:r>
              <a:rPr lang="en-US" dirty="0"/>
              <a:t>vendor </a:t>
            </a:r>
            <a:r>
              <a:rPr lang="en-US" dirty="0" smtClean="0"/>
              <a:t>support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Clojure</a:t>
            </a:r>
            <a:endParaRPr lang="en-US" dirty="0"/>
          </a:p>
        </p:txBody>
      </p:sp>
      <p:pic>
        <p:nvPicPr>
          <p:cNvPr id="6146" name="Picture 2" descr="http://pupeno.files.wordpress.com/2011/07/clojure-logo1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337" y="85060"/>
            <a:ext cx="955675" cy="95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61508"/>
              </p:ext>
            </p:extLst>
          </p:nvPr>
        </p:nvGraphicFramePr>
        <p:xfrm>
          <a:off x="461035" y="1171578"/>
          <a:ext cx="8682964" cy="5686422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2018693"/>
                <a:gridCol w="3093519"/>
                <a:gridCol w="3570752"/>
              </a:tblGrid>
              <a:tr h="812346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Ruby, </a:t>
                      </a:r>
                      <a:r>
                        <a:rPr lang="es-ES_tradnl" dirty="0" err="1" smtClean="0"/>
                        <a:t>Rails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Chef, </a:t>
                      </a:r>
                      <a:r>
                        <a:rPr lang="es-ES_tradnl" dirty="0" err="1" smtClean="0"/>
                        <a:t>Puppet</a:t>
                      </a:r>
                      <a:r>
                        <a:rPr lang="es-ES_tradnl" dirty="0" smtClean="0"/>
                        <a:t>,</a:t>
                      </a:r>
                      <a:r>
                        <a:rPr lang="es-ES_tradnl" baseline="0" dirty="0" smtClean="0"/>
                        <a:t> </a:t>
                      </a:r>
                      <a:r>
                        <a:rPr lang="es-ES_tradnl" baseline="0" dirty="0" err="1" smtClean="0"/>
                        <a:t>Cucumber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GOV.UK,</a:t>
                      </a:r>
                      <a:r>
                        <a:rPr lang="es-ES_tradnl" baseline="0" dirty="0" smtClean="0"/>
                        <a:t> </a:t>
                      </a:r>
                      <a:r>
                        <a:rPr lang="es-ES_tradnl" baseline="0" dirty="0" err="1" smtClean="0"/>
                        <a:t>Github</a:t>
                      </a:r>
                      <a:r>
                        <a:rPr lang="es-ES_tradnl" baseline="0" dirty="0" smtClean="0"/>
                        <a:t>, Twitter, </a:t>
                      </a:r>
                      <a:r>
                        <a:rPr lang="es-ES_tradnl" baseline="0" dirty="0" err="1" smtClean="0"/>
                        <a:t>Hulu</a:t>
                      </a:r>
                      <a:r>
                        <a:rPr lang="es-ES_tradnl" baseline="0" dirty="0" smtClean="0"/>
                        <a:t>, ESPN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12346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PHP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Drupal</a:t>
                      </a:r>
                      <a:r>
                        <a:rPr lang="es-ES_tradnl" dirty="0" smtClean="0"/>
                        <a:t>, </a:t>
                      </a:r>
                      <a:r>
                        <a:rPr lang="es-ES_tradnl" dirty="0" err="1" smtClean="0"/>
                        <a:t>Wordpress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Flickr</a:t>
                      </a:r>
                      <a:r>
                        <a:rPr lang="es-ES_tradnl" dirty="0" smtClean="0"/>
                        <a:t>, Yahoo,</a:t>
                      </a:r>
                      <a:r>
                        <a:rPr lang="es-ES_tradnl" baseline="0" dirty="0" smtClean="0"/>
                        <a:t> Facebook, Wikipedia, </a:t>
                      </a:r>
                      <a:r>
                        <a:rPr lang="es-ES_tradnl" baseline="0" dirty="0" err="1" smtClean="0"/>
                        <a:t>Digg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12346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Python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Django, Google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Big data </a:t>
                      </a:r>
                      <a:r>
                        <a:rPr lang="es-ES_tradnl" dirty="0" err="1" smtClean="0"/>
                        <a:t>projects</a:t>
                      </a:r>
                      <a:r>
                        <a:rPr lang="es-ES_tradnl" dirty="0" smtClean="0"/>
                        <a:t>, Washington</a:t>
                      </a:r>
                      <a:r>
                        <a:rPr lang="es-ES_tradnl" baseline="0" dirty="0" smtClean="0"/>
                        <a:t> Post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12346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JavaScript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jQuery</a:t>
                      </a:r>
                      <a:r>
                        <a:rPr lang="es-ES_tradnl" dirty="0" smtClean="0"/>
                        <a:t>,</a:t>
                      </a:r>
                      <a:r>
                        <a:rPr lang="es-ES_tradnl" baseline="0" dirty="0" smtClean="0"/>
                        <a:t> Node.js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Virtually</a:t>
                      </a:r>
                      <a:r>
                        <a:rPr lang="es-ES_tradnl" dirty="0" smtClean="0"/>
                        <a:t> </a:t>
                      </a:r>
                      <a:r>
                        <a:rPr lang="es-ES_tradnl" dirty="0" err="1" smtClean="0"/>
                        <a:t>every</a:t>
                      </a:r>
                      <a:r>
                        <a:rPr lang="es-ES_tradnl" dirty="0" smtClean="0"/>
                        <a:t> web Application, </a:t>
                      </a:r>
                      <a:r>
                        <a:rPr lang="es-ES_tradnl" dirty="0" err="1" smtClean="0"/>
                        <a:t>LinkedIn</a:t>
                      </a:r>
                      <a:r>
                        <a:rPr lang="es-ES_tradnl" dirty="0" smtClean="0"/>
                        <a:t>,</a:t>
                      </a:r>
                      <a:r>
                        <a:rPr lang="es-ES_tradnl" baseline="0" dirty="0" smtClean="0"/>
                        <a:t> </a:t>
                      </a:r>
                      <a:r>
                        <a:rPr lang="es-ES_tradnl" baseline="0" dirty="0" err="1" smtClean="0"/>
                        <a:t>Yammer</a:t>
                      </a:r>
                      <a:r>
                        <a:rPr lang="es-ES_tradnl" baseline="0" dirty="0" smtClean="0"/>
                        <a:t>, Yahoo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12346"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Groovy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Grails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Sky.com, wired.com,</a:t>
                      </a:r>
                      <a:r>
                        <a:rPr lang="es-ES_tradnl" baseline="0" dirty="0" smtClean="0"/>
                        <a:t> Canoo.com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12346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Scala, Play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Akka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Twitter, </a:t>
                      </a:r>
                      <a:r>
                        <a:rPr lang="es-ES_tradnl" dirty="0" err="1" smtClean="0"/>
                        <a:t>FourSquare</a:t>
                      </a:r>
                      <a:r>
                        <a:rPr lang="es-ES_tradnl" dirty="0" smtClean="0"/>
                        <a:t>,</a:t>
                      </a:r>
                      <a:r>
                        <a:rPr lang="es-ES_tradnl" baseline="0" dirty="0" smtClean="0"/>
                        <a:t> </a:t>
                      </a:r>
                      <a:r>
                        <a:rPr lang="es-ES_tradnl" baseline="0" dirty="0" err="1" smtClean="0"/>
                        <a:t>The</a:t>
                      </a:r>
                      <a:r>
                        <a:rPr lang="es-ES_tradnl" baseline="0" dirty="0" smtClean="0"/>
                        <a:t> </a:t>
                      </a:r>
                      <a:r>
                        <a:rPr lang="es-ES_tradnl" baseline="0" dirty="0" err="1" smtClean="0"/>
                        <a:t>Guardian</a:t>
                      </a:r>
                      <a:r>
                        <a:rPr lang="es-ES_tradnl" baseline="0" dirty="0" smtClean="0"/>
                        <a:t>, </a:t>
                      </a:r>
                      <a:r>
                        <a:rPr lang="es-ES_tradnl" baseline="0" dirty="0" err="1" smtClean="0"/>
                        <a:t>LinkedIn</a:t>
                      </a:r>
                      <a:r>
                        <a:rPr lang="es-ES_tradnl" baseline="0" dirty="0" smtClean="0"/>
                        <a:t>, </a:t>
                      </a:r>
                      <a:r>
                        <a:rPr lang="es-ES_tradnl" baseline="0" dirty="0" err="1" smtClean="0"/>
                        <a:t>Klout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12346"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Clojure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Compojure</a:t>
                      </a:r>
                      <a:r>
                        <a:rPr lang="es-ES_tradnl" dirty="0" smtClean="0"/>
                        <a:t>, </a:t>
                      </a:r>
                      <a:r>
                        <a:rPr lang="es-ES_tradnl" dirty="0" err="1" smtClean="0"/>
                        <a:t>Cascalog</a:t>
                      </a:r>
                      <a:r>
                        <a:rPr lang="es-ES_tradnl" dirty="0" smtClean="0"/>
                        <a:t>, Pallet, Riemann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Twitter,</a:t>
                      </a:r>
                      <a:r>
                        <a:rPr lang="es-ES_tradnl" baseline="0" dirty="0" smtClean="0"/>
                        <a:t> </a:t>
                      </a:r>
                      <a:r>
                        <a:rPr lang="es-ES_tradnl" baseline="0" dirty="0" err="1" smtClean="0"/>
                        <a:t>Akamai</a:t>
                      </a:r>
                      <a:r>
                        <a:rPr lang="es-ES_tradnl" baseline="0" dirty="0" smtClean="0"/>
                        <a:t>, </a:t>
                      </a:r>
                      <a:r>
                        <a:rPr lang="es-ES_tradnl" baseline="0" dirty="0" err="1" smtClean="0"/>
                        <a:t>Prismatic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Who’s</a:t>
            </a:r>
            <a:r>
              <a:rPr lang="es-ES_tradnl" dirty="0" smtClean="0"/>
              <a:t> </a:t>
            </a:r>
            <a:r>
              <a:rPr lang="es-ES_tradnl" dirty="0" err="1" smtClean="0"/>
              <a:t>using</a:t>
            </a:r>
            <a:r>
              <a:rPr lang="es-ES_tradnl" dirty="0" smtClean="0"/>
              <a:t> </a:t>
            </a:r>
            <a:r>
              <a:rPr lang="es-ES_tradnl" dirty="0" err="1" smtClean="0"/>
              <a:t>what</a:t>
            </a:r>
            <a:r>
              <a:rPr lang="es-ES_tradnl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43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Establishing a strong capability in dynamic languages can position the enterprise for higher software delivery productivity and agility</a:t>
            </a:r>
          </a:p>
          <a:p>
            <a:pPr lvl="1"/>
            <a:r>
              <a:rPr lang="en-US" dirty="0" smtClean="0"/>
              <a:t>Alternative to heavy-weight traditional approaches</a:t>
            </a:r>
          </a:p>
          <a:p>
            <a:pPr lvl="1"/>
            <a:r>
              <a:rPr lang="en-US" dirty="0" smtClean="0"/>
              <a:t>Strong support for agility, possibility of dramatically better productivity and time-to-market</a:t>
            </a:r>
          </a:p>
          <a:p>
            <a:pPr lvl="1"/>
            <a:r>
              <a:rPr lang="pt-BR" dirty="0" smtClean="0"/>
              <a:t>Increased interest in browser-centric and asynchronous Web technologies</a:t>
            </a:r>
            <a:endParaRPr lang="en-US" dirty="0" smtClean="0"/>
          </a:p>
          <a:p>
            <a:pPr lvl="1"/>
            <a:r>
              <a:rPr lang="en-US" dirty="0" smtClean="0"/>
              <a:t>Many proven examples in industry</a:t>
            </a:r>
          </a:p>
          <a:p>
            <a:pPr lvl="1"/>
            <a:r>
              <a:rPr lang="en-US" dirty="0" smtClean="0"/>
              <a:t>New generation of developers considers them more fun and exciting Growing support from industry analysts and thought leaders</a:t>
            </a:r>
          </a:p>
          <a:p>
            <a:r>
              <a:rPr lang="en-CA" dirty="0" smtClean="0"/>
              <a:t>Need to augment enterprise toolset</a:t>
            </a:r>
          </a:p>
          <a:p>
            <a:pPr lvl="1"/>
            <a:r>
              <a:rPr lang="en-US" dirty="0" smtClean="0"/>
              <a:t>Not a cure-all, but can have a tremendous positive impact in the right situations</a:t>
            </a:r>
          </a:p>
          <a:p>
            <a:pPr lvl="1"/>
            <a:endParaRPr lang="en-CA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b" anchorCtr="0">
            <a:normAutofit/>
          </a:bodyPr>
          <a:lstStyle/>
          <a:p>
            <a:pPr lvl="1"/>
            <a:r>
              <a:rPr lang="en-US" sz="3200" b="1" dirty="0">
                <a:solidFill>
                  <a:schemeClr val="tx1"/>
                </a:solidFill>
              </a:rPr>
              <a:t>Why Are Dynamic Languages Important?</a:t>
            </a:r>
          </a:p>
        </p:txBody>
      </p:sp>
    </p:spTree>
    <p:extLst>
      <p:ext uri="{BB962C8B-B14F-4D97-AF65-F5344CB8AC3E}">
        <p14:creationId xmlns:p14="http://schemas.microsoft.com/office/powerpoint/2010/main" val="233457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languages have an established market position and are gaining in popularity and adoption</a:t>
            </a:r>
          </a:p>
          <a:p>
            <a:pPr lvl="1"/>
            <a:r>
              <a:rPr lang="en-US" dirty="0" smtClean="0"/>
              <a:t>Ruby, Python, JavaScript, and PHP are consistently ranked among the top 10 most popular languages by industry surveys</a:t>
            </a:r>
          </a:p>
          <a:p>
            <a:pPr lvl="1"/>
            <a:r>
              <a:rPr lang="en-US" dirty="0" smtClean="0"/>
              <a:t>Recent increase </a:t>
            </a:r>
            <a:r>
              <a:rPr lang="en-US" dirty="0"/>
              <a:t>in demand </a:t>
            </a:r>
            <a:r>
              <a:rPr lang="en-US" dirty="0" smtClean="0"/>
              <a:t>for Ruby, Python, Groovy, and PHP (Drupal) skills from some of our largest clients</a:t>
            </a:r>
            <a:endParaRPr lang="en-US" dirty="0"/>
          </a:p>
          <a:p>
            <a:pPr lvl="1"/>
            <a:r>
              <a:rPr lang="en-US" dirty="0" err="1" smtClean="0"/>
              <a:t>ThoughtWorks’s</a:t>
            </a:r>
            <a:r>
              <a:rPr lang="en-US" dirty="0" smtClean="0"/>
              <a:t> Oct </a:t>
            </a:r>
            <a:r>
              <a:rPr lang="en-US" dirty="0"/>
              <a:t>2012 Tech </a:t>
            </a:r>
            <a:r>
              <a:rPr lang="en-US" dirty="0" smtClean="0"/>
              <a:t>Radar moved Scala and </a:t>
            </a:r>
            <a:r>
              <a:rPr lang="en-US" dirty="0" err="1" smtClean="0"/>
              <a:t>Clojure</a:t>
            </a:r>
            <a:r>
              <a:rPr lang="en-US" dirty="0" smtClean="0"/>
              <a:t> from “Trial” to “Adopt”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Industry Trends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26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languages are powerful enablers of agile delivery – methodology is not enough</a:t>
            </a:r>
          </a:p>
          <a:p>
            <a:pPr lvl="1"/>
            <a:r>
              <a:rPr lang="en-US" dirty="0" smtClean="0"/>
              <a:t>Cumbersome technology and heavy-weight architecture do not align well with agile</a:t>
            </a:r>
          </a:p>
          <a:p>
            <a:pPr lvl="1"/>
            <a:r>
              <a:rPr lang="en-US" dirty="0" smtClean="0"/>
              <a:t>Extraordinarily rapid code-test workflows is strong enabler of agile delivery</a:t>
            </a:r>
          </a:p>
          <a:p>
            <a:pPr lvl="1"/>
            <a:r>
              <a:rPr lang="en-US" dirty="0" smtClean="0"/>
              <a:t>High-productivity tools </a:t>
            </a:r>
            <a:r>
              <a:rPr lang="en-US" dirty="0"/>
              <a:t>and lightweight architectures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some cases </a:t>
            </a:r>
            <a:r>
              <a:rPr lang="en-US" dirty="0" smtClean="0"/>
              <a:t>can be twice </a:t>
            </a:r>
            <a:r>
              <a:rPr lang="en-US" dirty="0"/>
              <a:t>as fast at half the cost </a:t>
            </a:r>
            <a:r>
              <a:rPr lang="en-US" dirty="0" smtClean="0"/>
              <a:t>as with </a:t>
            </a:r>
            <a:r>
              <a:rPr lang="en-US" dirty="0"/>
              <a:t>Java or </a:t>
            </a:r>
            <a:r>
              <a:rPr lang="en-US" dirty="0" err="1"/>
              <a:t>.</a:t>
            </a:r>
            <a:r>
              <a:rPr lang="en-US" dirty="0" err="1" smtClean="0"/>
              <a:t>Net</a:t>
            </a:r>
            <a:endParaRPr lang="en-US" dirty="0" smtClean="0"/>
          </a:p>
          <a:p>
            <a:pPr lvl="1"/>
            <a:r>
              <a:rPr lang="en-US" dirty="0" smtClean="0"/>
              <a:t>Synergies with </a:t>
            </a:r>
            <a:r>
              <a:rPr lang="en-US" dirty="0" err="1" smtClean="0"/>
              <a:t>PaaS</a:t>
            </a:r>
            <a:r>
              <a:rPr lang="en-US" dirty="0" smtClean="0"/>
              <a:t>/</a:t>
            </a:r>
            <a:r>
              <a:rPr lang="en-US" dirty="0" err="1" smtClean="0"/>
              <a:t>SaaS</a:t>
            </a:r>
            <a:r>
              <a:rPr lang="en-US" dirty="0" smtClean="0"/>
              <a:t> </a:t>
            </a:r>
            <a:r>
              <a:rPr lang="en-US" dirty="0"/>
              <a:t>technology for  development and production </a:t>
            </a:r>
            <a:r>
              <a:rPr lang="en-US" dirty="0" smtClean="0"/>
              <a:t>deployment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76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200782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hlinkClick r:id="rId3"/>
              </a:rPr>
              <a:t>www.sli.do/openslava</a:t>
            </a:r>
            <a:endParaRPr lang="en-US" sz="6600" dirty="0"/>
          </a:p>
        </p:txBody>
      </p:sp>
      <p:sp>
        <p:nvSpPr>
          <p:cNvPr id="2" name="TextBox 1"/>
          <p:cNvSpPr txBox="1"/>
          <p:nvPr/>
        </p:nvSpPr>
        <p:spPr>
          <a:xfrm>
            <a:off x="755576" y="2492896"/>
            <a:ext cx="44605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Ask questions online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8898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kinds of business applications are well-suited for development with dynamic languages</a:t>
            </a:r>
          </a:p>
          <a:p>
            <a:pPr lvl="1"/>
            <a:r>
              <a:rPr lang="en-US" dirty="0" smtClean="0"/>
              <a:t>Media, marketing and e-commerce sites</a:t>
            </a:r>
          </a:p>
          <a:p>
            <a:pPr lvl="1"/>
            <a:r>
              <a:rPr lang="en-US" dirty="0" smtClean="0"/>
              <a:t>Application pilots</a:t>
            </a:r>
          </a:p>
          <a:p>
            <a:pPr lvl="1"/>
            <a:r>
              <a:rPr lang="en-US" dirty="0" smtClean="0"/>
              <a:t>Location-based, mobile web applications</a:t>
            </a:r>
          </a:p>
          <a:p>
            <a:pPr lvl="1"/>
            <a:r>
              <a:rPr lang="en-US" dirty="0" smtClean="0"/>
              <a:t>Web frontend for back-end services</a:t>
            </a:r>
          </a:p>
          <a:p>
            <a:pPr lvl="1"/>
            <a:r>
              <a:rPr lang="en-US" dirty="0" err="1" smtClean="0"/>
              <a:t>RESTful</a:t>
            </a:r>
            <a:r>
              <a:rPr lang="en-US" dirty="0" smtClean="0"/>
              <a:t> service APIs</a:t>
            </a:r>
          </a:p>
          <a:p>
            <a:pPr lvl="1"/>
            <a:r>
              <a:rPr lang="en-US" dirty="0" smtClean="0"/>
              <a:t>Scientific computing</a:t>
            </a:r>
          </a:p>
          <a:p>
            <a:pPr lvl="1"/>
            <a:r>
              <a:rPr lang="en-US" dirty="0" smtClean="0"/>
              <a:t>Big Data</a:t>
            </a:r>
          </a:p>
          <a:p>
            <a:pPr lvl="1"/>
            <a:r>
              <a:rPr lang="en-US" dirty="0" err="1" smtClean="0"/>
              <a:t>Dev</a:t>
            </a:r>
            <a:r>
              <a:rPr lang="en-US" dirty="0" smtClean="0"/>
              <a:t> Ops</a:t>
            </a:r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Application Scenarios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16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languages are an important enabler of software delivery for the enterprise</a:t>
            </a:r>
          </a:p>
          <a:p>
            <a:pPr lvl="1"/>
            <a:r>
              <a:rPr lang="en-US" dirty="0" smtClean="0"/>
              <a:t>Organizations and large companies use dynamic languages</a:t>
            </a:r>
          </a:p>
          <a:p>
            <a:pPr lvl="1"/>
            <a:r>
              <a:rPr lang="en-US" dirty="0" smtClean="0"/>
              <a:t>High productivity, agile development, fast time-to-market</a:t>
            </a:r>
          </a:p>
          <a:p>
            <a:pPr lvl="1"/>
            <a:r>
              <a:rPr lang="en-US" dirty="0" smtClean="0"/>
              <a:t>Reliability</a:t>
            </a:r>
          </a:p>
          <a:p>
            <a:pPr lvl="1"/>
            <a:r>
              <a:rPr lang="en-US" dirty="0" smtClean="0"/>
              <a:t>Abundance </a:t>
            </a:r>
            <a:r>
              <a:rPr lang="en-US" dirty="0"/>
              <a:t>of </a:t>
            </a:r>
            <a:r>
              <a:rPr lang="en-US" dirty="0" smtClean="0"/>
              <a:t>libraries</a:t>
            </a:r>
          </a:p>
          <a:p>
            <a:pPr lvl="1"/>
            <a:r>
              <a:rPr lang="en-US" dirty="0" smtClean="0"/>
              <a:t>Multi-platform</a:t>
            </a:r>
          </a:p>
          <a:p>
            <a:pPr lvl="1"/>
            <a:r>
              <a:rPr lang="en-US" dirty="0" smtClean="0"/>
              <a:t>Mature </a:t>
            </a:r>
            <a:r>
              <a:rPr lang="en-US" dirty="0"/>
              <a:t>set of development tools </a:t>
            </a:r>
            <a:endParaRPr lang="en-US" dirty="0" smtClean="0"/>
          </a:p>
          <a:p>
            <a:pPr lvl="1"/>
            <a:r>
              <a:rPr lang="en-US" dirty="0" smtClean="0"/>
              <a:t>Strong </a:t>
            </a:r>
            <a:r>
              <a:rPr lang="en-US" dirty="0"/>
              <a:t>support </a:t>
            </a:r>
            <a:r>
              <a:rPr lang="en-US" dirty="0" smtClean="0"/>
              <a:t>ecosystem and </a:t>
            </a:r>
            <a:r>
              <a:rPr lang="en-US" dirty="0"/>
              <a:t>commercial vendor support</a:t>
            </a:r>
            <a:endParaRPr lang="en-US" dirty="0" smtClean="0"/>
          </a:p>
          <a:p>
            <a:pPr lvl="1"/>
            <a:r>
              <a:rPr lang="en-US" dirty="0" smtClean="0"/>
              <a:t>Performance ranges from acceptable to excellent</a:t>
            </a:r>
          </a:p>
          <a:p>
            <a:pPr lvl="1"/>
            <a:r>
              <a:rPr lang="es-ES_tradnl" dirty="0" err="1" smtClean="0"/>
              <a:t>Synergies</a:t>
            </a:r>
            <a:r>
              <a:rPr lang="es-ES_tradnl" dirty="0" smtClean="0"/>
              <a:t> </a:t>
            </a:r>
            <a:r>
              <a:rPr lang="es-ES_tradnl" dirty="0" err="1" smtClean="0"/>
              <a:t>with</a:t>
            </a:r>
            <a:r>
              <a:rPr lang="es-ES_tradnl" dirty="0" smtClean="0"/>
              <a:t> </a:t>
            </a:r>
            <a:r>
              <a:rPr lang="es-ES_tradnl" dirty="0" err="1" smtClean="0"/>
              <a:t>existing</a:t>
            </a:r>
            <a:r>
              <a:rPr lang="es-ES_tradnl" dirty="0" smtClean="0"/>
              <a:t> </a:t>
            </a:r>
            <a:r>
              <a:rPr lang="es-ES_tradnl" dirty="0" err="1" smtClean="0"/>
              <a:t>technologies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for Enterprise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15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Augmenting Java</a:t>
            </a:r>
          </a:p>
          <a:p>
            <a:pPr lvl="1"/>
            <a:r>
              <a:rPr lang="en-US" dirty="0" smtClean="0"/>
              <a:t>Significantly </a:t>
            </a:r>
            <a:r>
              <a:rPr lang="en-US" dirty="0"/>
              <a:t>faster development of web </a:t>
            </a:r>
            <a:r>
              <a:rPr lang="en-US" dirty="0" smtClean="0"/>
              <a:t>front-ends</a:t>
            </a:r>
            <a:endParaRPr lang="en-US" dirty="0"/>
          </a:p>
          <a:p>
            <a:pPr lvl="1"/>
            <a:r>
              <a:rPr lang="en-US" dirty="0" smtClean="0"/>
              <a:t>Development </a:t>
            </a:r>
            <a:r>
              <a:rPr lang="en-US" dirty="0"/>
              <a:t>of frameworks and complex </a:t>
            </a:r>
            <a:r>
              <a:rPr lang="en-US" dirty="0" smtClean="0"/>
              <a:t>logic</a:t>
            </a:r>
          </a:p>
          <a:p>
            <a:pPr lvl="1"/>
            <a:r>
              <a:rPr lang="en-US" dirty="0" smtClean="0"/>
              <a:t>Continue leveraging </a:t>
            </a:r>
            <a:r>
              <a:rPr lang="en-US" dirty="0"/>
              <a:t>existing Java skills and </a:t>
            </a:r>
            <a:r>
              <a:rPr lang="en-US" dirty="0" smtClean="0"/>
              <a:t>tooling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Synergy with Other Technologies</a:t>
            </a:r>
          </a:p>
        </p:txBody>
      </p:sp>
    </p:spTree>
    <p:extLst>
      <p:ext uri="{BB962C8B-B14F-4D97-AF65-F5344CB8AC3E}">
        <p14:creationId xmlns:p14="http://schemas.microsoft.com/office/powerpoint/2010/main" val="141966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Agility for “New Web” applications</a:t>
            </a:r>
          </a:p>
          <a:p>
            <a:pPr lvl="1"/>
            <a:r>
              <a:rPr lang="en-US" dirty="0" smtClean="0"/>
              <a:t>Applications </a:t>
            </a:r>
            <a:r>
              <a:rPr lang="en-US" dirty="0"/>
              <a:t>involving event-driven and highly responsive user </a:t>
            </a:r>
            <a:r>
              <a:rPr lang="en-US" dirty="0" smtClean="0"/>
              <a:t>interfaces</a:t>
            </a:r>
            <a:endParaRPr lang="en-US" dirty="0"/>
          </a:p>
          <a:p>
            <a:pPr lvl="1"/>
            <a:r>
              <a:rPr lang="en-US" dirty="0"/>
              <a:t>Gartner recommends </a:t>
            </a:r>
            <a:r>
              <a:rPr lang="en-US" dirty="0" smtClean="0"/>
              <a:t>dynamic </a:t>
            </a:r>
            <a:r>
              <a:rPr lang="en-US" dirty="0"/>
              <a:t>language </a:t>
            </a:r>
            <a:r>
              <a:rPr lang="en-US" dirty="0" smtClean="0"/>
              <a:t>frameworks, avoid </a:t>
            </a:r>
            <a:r>
              <a:rPr lang="en-US" dirty="0"/>
              <a:t>traditional </a:t>
            </a:r>
            <a:r>
              <a:rPr lang="en-US" dirty="0" smtClean="0"/>
              <a:t>MVC frameworks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Synergy with Existing Technologies</a:t>
            </a:r>
          </a:p>
        </p:txBody>
      </p:sp>
    </p:spTree>
    <p:extLst>
      <p:ext uri="{BB962C8B-B14F-4D97-AF65-F5344CB8AC3E}">
        <p14:creationId xmlns:p14="http://schemas.microsoft.com/office/powerpoint/2010/main" val="189889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Agility </a:t>
            </a:r>
            <a:r>
              <a:rPr lang="en-US" b="1" dirty="0"/>
              <a:t>for mobile development</a:t>
            </a:r>
          </a:p>
          <a:p>
            <a:pPr lvl="1"/>
            <a:r>
              <a:rPr lang="en-US" dirty="0" smtClean="0"/>
              <a:t>Develop </a:t>
            </a:r>
            <a:r>
              <a:rPr lang="en-US" dirty="0"/>
              <a:t>mobile web sites and </a:t>
            </a:r>
            <a:r>
              <a:rPr lang="en-US" dirty="0" err="1"/>
              <a:t>RESTful</a:t>
            </a:r>
            <a:r>
              <a:rPr lang="en-US" dirty="0"/>
              <a:t> APIs</a:t>
            </a:r>
          </a:p>
          <a:p>
            <a:pPr lvl="1"/>
            <a:r>
              <a:rPr lang="en-US" dirty="0"/>
              <a:t>JavaScript / </a:t>
            </a:r>
            <a:r>
              <a:rPr lang="en-US" dirty="0" smtClean="0"/>
              <a:t>HTML5 write-once-deploy-many, usability approaching that of native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Synergy with Existing Technologies</a:t>
            </a:r>
          </a:p>
        </p:txBody>
      </p:sp>
    </p:spTree>
    <p:extLst>
      <p:ext uri="{BB962C8B-B14F-4D97-AF65-F5344CB8AC3E}">
        <p14:creationId xmlns:p14="http://schemas.microsoft.com/office/powerpoint/2010/main" val="258089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Synergy </a:t>
            </a:r>
            <a:r>
              <a:rPr lang="en-US" b="1" dirty="0"/>
              <a:t>with </a:t>
            </a:r>
            <a:r>
              <a:rPr lang="en-US" b="1" dirty="0" err="1"/>
              <a:t>PaaS</a:t>
            </a:r>
            <a:r>
              <a:rPr lang="en-US" b="1" dirty="0"/>
              <a:t> technology</a:t>
            </a:r>
          </a:p>
          <a:p>
            <a:pPr lvl="1"/>
            <a:r>
              <a:rPr lang="en-US" dirty="0" smtClean="0"/>
              <a:t>Streamlined </a:t>
            </a:r>
            <a:r>
              <a:rPr lang="en-US" dirty="0" err="1" smtClean="0"/>
              <a:t>PaaS</a:t>
            </a:r>
            <a:r>
              <a:rPr lang="en-US" dirty="0" smtClean="0"/>
              <a:t> support, </a:t>
            </a:r>
            <a:r>
              <a:rPr lang="en-US" dirty="0"/>
              <a:t>further accelerating end-to-end solution </a:t>
            </a:r>
            <a:r>
              <a:rPr lang="en-US" dirty="0" smtClean="0"/>
              <a:t>delivery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Synergy with Existing Technologies</a:t>
            </a:r>
          </a:p>
        </p:txBody>
      </p:sp>
    </p:spTree>
    <p:extLst>
      <p:ext uri="{BB962C8B-B14F-4D97-AF65-F5344CB8AC3E}">
        <p14:creationId xmlns:p14="http://schemas.microsoft.com/office/powerpoint/2010/main" val="220569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Development </a:t>
            </a:r>
            <a:r>
              <a:rPr lang="en-US" b="1" dirty="0"/>
              <a:t>architecture with </a:t>
            </a:r>
            <a:r>
              <a:rPr lang="en-US" b="1" dirty="0" err="1"/>
              <a:t>SaaS</a:t>
            </a:r>
            <a:r>
              <a:rPr lang="en-US" b="1" dirty="0"/>
              <a:t> technology</a:t>
            </a:r>
          </a:p>
          <a:p>
            <a:pPr lvl="1"/>
            <a:r>
              <a:rPr lang="en-US" dirty="0" smtClean="0"/>
              <a:t>Accelerate </a:t>
            </a:r>
            <a:r>
              <a:rPr lang="en-US" dirty="0"/>
              <a:t>the establishment of critical development architecture tools and processes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Synergy with Existing Technologies</a:t>
            </a:r>
          </a:p>
        </p:txBody>
      </p:sp>
    </p:spTree>
    <p:extLst>
      <p:ext uri="{BB962C8B-B14F-4D97-AF65-F5344CB8AC3E}">
        <p14:creationId xmlns:p14="http://schemas.microsoft.com/office/powerpoint/2010/main" val="240459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Performance and Scalability</a:t>
            </a:r>
          </a:p>
          <a:p>
            <a:pPr lvl="1"/>
            <a:r>
              <a:rPr lang="en-US" dirty="0" smtClean="0"/>
              <a:t>Dynamic language performance can’t be ignored, but it is typically not an issue</a:t>
            </a:r>
          </a:p>
          <a:p>
            <a:pPr lvl="1"/>
            <a:r>
              <a:rPr lang="en-US" dirty="0" smtClean="0"/>
              <a:t>Dynamic language applications proven to scale up to very high transaction volumes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and Concerns – Performance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71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Skills and Team Size</a:t>
            </a:r>
          </a:p>
          <a:p>
            <a:pPr lvl="1"/>
            <a:r>
              <a:rPr lang="en-US" dirty="0" smtClean="0"/>
              <a:t>Skills availability can be a challenge -- fewer developers than with Java</a:t>
            </a:r>
          </a:p>
          <a:p>
            <a:pPr lvl="1"/>
            <a:r>
              <a:rPr lang="en-US" dirty="0" smtClean="0"/>
              <a:t>Our </a:t>
            </a:r>
            <a:r>
              <a:rPr lang="en-US" dirty="0"/>
              <a:t>experience </a:t>
            </a:r>
            <a:r>
              <a:rPr lang="en-US" dirty="0" smtClean="0"/>
              <a:t>shows Java </a:t>
            </a:r>
            <a:r>
              <a:rPr lang="en-US" dirty="0"/>
              <a:t>developers </a:t>
            </a:r>
            <a:r>
              <a:rPr lang="en-US" dirty="0" smtClean="0"/>
              <a:t>can be rapidly trained to a </a:t>
            </a:r>
            <a:r>
              <a:rPr lang="en-US" dirty="0"/>
              <a:t>moderate level of proficiency </a:t>
            </a:r>
            <a:endParaRPr lang="en-US" dirty="0" smtClean="0"/>
          </a:p>
          <a:p>
            <a:pPr lvl="1"/>
            <a:r>
              <a:rPr lang="en-US" dirty="0" smtClean="0"/>
              <a:t>Scaling to very large applications with large teams is unproven for some dynamic languages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and Concerns – Skills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14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Adoption can be politically difficult due to prior investments</a:t>
            </a:r>
          </a:p>
          <a:p>
            <a:pPr lvl="1"/>
            <a:r>
              <a:rPr lang="en-US" dirty="0" smtClean="0"/>
              <a:t>Corporate IT departments reluctant to introduce additional languages</a:t>
            </a:r>
          </a:p>
          <a:p>
            <a:pPr lvl="1"/>
            <a:r>
              <a:rPr lang="en-US" dirty="0" smtClean="0"/>
              <a:t>Compatibility with existing corporate practices, standards, and tools can be a challenge</a:t>
            </a:r>
          </a:p>
          <a:p>
            <a:pPr lvl="1"/>
            <a:r>
              <a:rPr lang="en-US" dirty="0" smtClean="0"/>
              <a:t>In a Java shop, the introduction of JVM dynamic languages can be relatively smooth -- existing investments can be leveraged</a:t>
            </a:r>
          </a:p>
          <a:p>
            <a:pPr lvl="1"/>
            <a:r>
              <a:rPr lang="en-US" dirty="0" smtClean="0"/>
              <a:t>Complexity associated with introducing another required skill may be overrated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and Concerns – Adoption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71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4294967295"/>
          </p:nvPr>
        </p:nvSpPr>
        <p:spPr>
          <a:xfrm>
            <a:off x="1311275" y="2276475"/>
            <a:ext cx="7623175" cy="19827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@</a:t>
            </a:r>
            <a:r>
              <a:rPr lang="en-US" sz="2400" dirty="0" err="1" smtClean="0"/>
              <a:t>oscarrenalias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github.com/</a:t>
            </a:r>
            <a:r>
              <a:rPr lang="en-US" sz="2400" dirty="0" err="1" smtClean="0"/>
              <a:t>oscarrenalias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oscar.renalias@accenture.com</a:t>
            </a:r>
          </a:p>
          <a:p>
            <a:pPr marL="0" indent="0">
              <a:buNone/>
            </a:pPr>
            <a:r>
              <a:rPr lang="en-US" sz="2400" dirty="0" smtClean="0"/>
              <a:t>oscar@renalias.net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731" y="1705540"/>
            <a:ext cx="2054932" cy="27363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1746" b="77947" l="23942" r="75217"/>
                    </a14:imgEffect>
                  </a14:imgLayer>
                </a14:imgProps>
              </a:ext>
            </a:extLst>
          </a:blip>
          <a:srcRect l="17533" t="14721" r="18374" b="15028"/>
          <a:stretch/>
        </p:blipFill>
        <p:spPr>
          <a:xfrm>
            <a:off x="706942" y="2276475"/>
            <a:ext cx="350822" cy="2880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/>
          <a:srcRect l="20127" t="9094" r="1059" b="4798"/>
          <a:stretch/>
        </p:blipFill>
        <p:spPr>
          <a:xfrm>
            <a:off x="730085" y="2794793"/>
            <a:ext cx="325425" cy="3555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920" y="3911489"/>
            <a:ext cx="318022" cy="2273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1933" y="3380619"/>
            <a:ext cx="257175" cy="247650"/>
          </a:xfrm>
          <a:prstGeom prst="rect">
            <a:avLst/>
          </a:prstGeom>
        </p:spPr>
      </p:pic>
      <p:pic>
        <p:nvPicPr>
          <p:cNvPr id="4100" name="Picture 4" descr="https://encrypted-tbn0.gstatic.com/images?q=tbn:ANd9GcRHjbIZj9CUlLq3rsgL9bkwOvJ3OUlRoiXvaLFE8YNtQmQxA-zq2w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621" y="3879377"/>
            <a:ext cx="252000" cy="24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32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CA" dirty="0" smtClean="0"/>
              <a:t>We care when we need to…</a:t>
            </a:r>
          </a:p>
          <a:p>
            <a:pPr lvl="1"/>
            <a:r>
              <a:rPr lang="en-CA" dirty="0" smtClean="0"/>
              <a:t>Compress timelines</a:t>
            </a:r>
          </a:p>
          <a:p>
            <a:pPr lvl="1"/>
            <a:r>
              <a:rPr lang="en-CA" dirty="0" smtClean="0"/>
              <a:t>Be more flexible</a:t>
            </a:r>
          </a:p>
          <a:p>
            <a:pPr lvl="1"/>
            <a:r>
              <a:rPr lang="en-CA" dirty="0" smtClean="0"/>
              <a:t>Increase creativity</a:t>
            </a:r>
          </a:p>
          <a:p>
            <a:pPr lvl="1"/>
            <a:r>
              <a:rPr lang="en-CA" dirty="0" smtClean="0"/>
              <a:t>Mitigate risk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Take-away:  Why We Should Care About Dynamic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82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11554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hlinkClick r:id="rId2"/>
              </a:rPr>
              <a:t>www.sli.do/openslava</a:t>
            </a:r>
            <a:endParaRPr lang="en-US" sz="6600" dirty="0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461035" y="170122"/>
            <a:ext cx="8341320" cy="785553"/>
          </a:xfrm>
        </p:spPr>
        <p:txBody>
          <a:bodyPr/>
          <a:lstStyle/>
          <a:p>
            <a:r>
              <a:rPr lang="es-ES_tradnl" dirty="0" err="1" smtClean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19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Dynamic typing</a:t>
            </a:r>
          </a:p>
          <a:p>
            <a:pPr lvl="1"/>
            <a:r>
              <a:rPr lang="en-US" dirty="0" smtClean="0"/>
              <a:t>Interpreted</a:t>
            </a:r>
          </a:p>
          <a:p>
            <a:pPr lvl="1"/>
            <a:r>
              <a:rPr lang="en-US" dirty="0" smtClean="0"/>
              <a:t>Code conciseness</a:t>
            </a:r>
          </a:p>
          <a:p>
            <a:pPr lvl="1"/>
            <a:r>
              <a:rPr lang="en-US" dirty="0" smtClean="0"/>
              <a:t>Support for the interactive REPL (read-evaluate-print loop)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characteristics of Dynamic </a:t>
            </a:r>
            <a:r>
              <a:rPr lang="en-US" dirty="0" smtClean="0"/>
              <a:t>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79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53975" lvl="1" indent="0">
              <a:buNone/>
            </a:pPr>
            <a:r>
              <a:rPr lang="en-US" dirty="0" smtClean="0"/>
              <a:t>We distinguish general-purpose dynamic languages from scripting and specialty languages.  Our focus:</a:t>
            </a:r>
          </a:p>
          <a:p>
            <a:pPr lvl="1"/>
            <a:r>
              <a:rPr lang="en-US" dirty="0" smtClean="0"/>
              <a:t>General purpose: Ruby, Groovy, </a:t>
            </a:r>
            <a:r>
              <a:rPr lang="en-US" dirty="0" err="1" smtClean="0"/>
              <a:t>Clojure</a:t>
            </a:r>
            <a:r>
              <a:rPr lang="en-US" dirty="0" smtClean="0"/>
              <a:t>, JavaScript, Python</a:t>
            </a:r>
          </a:p>
          <a:p>
            <a:pPr lvl="1"/>
            <a:r>
              <a:rPr lang="en-US" dirty="0" smtClean="0"/>
              <a:t>Web application: PHP </a:t>
            </a:r>
          </a:p>
          <a:p>
            <a:pPr marL="53975" lvl="1" indent="0">
              <a:buNone/>
            </a:pPr>
            <a:endParaRPr lang="en-US" dirty="0" smtClean="0"/>
          </a:p>
          <a:p>
            <a:pPr marL="53975" lvl="1" indent="0">
              <a:buNone/>
            </a:pPr>
            <a:r>
              <a:rPr lang="en-US" dirty="0" smtClean="0"/>
              <a:t>Also including statically-typed functional languages and frameworks which support the REPL style and achieve code conciseness through type inference</a:t>
            </a:r>
          </a:p>
          <a:p>
            <a:pPr lvl="1"/>
            <a:r>
              <a:rPr lang="en-US" dirty="0" err="1" smtClean="0"/>
              <a:t>Scala</a:t>
            </a:r>
            <a:endParaRPr lang="en-US" dirty="0"/>
          </a:p>
          <a:p>
            <a:pPr lvl="1"/>
            <a:r>
              <a:rPr lang="en-US" dirty="0" smtClean="0"/>
              <a:t>Play framework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Focus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09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>
            <a:off x="7244901" y="1410734"/>
            <a:ext cx="1468148" cy="1887842"/>
          </a:xfrm>
          <a:prstGeom prst="roundRect">
            <a:avLst>
              <a:gd name="adj" fmla="val 100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</a:rPr>
              <a:t>Framework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5638540" y="4549484"/>
            <a:ext cx="1461054" cy="1203893"/>
          </a:xfrm>
          <a:prstGeom prst="roundRect">
            <a:avLst>
              <a:gd name="adj" fmla="val 100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</a:rPr>
              <a:t>Platform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928" y="5182315"/>
            <a:ext cx="1048278" cy="39162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7016" y="2546547"/>
            <a:ext cx="791455" cy="35334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9598" y="2099333"/>
            <a:ext cx="1086289" cy="255213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427983" y="1420684"/>
            <a:ext cx="2328339" cy="4308029"/>
            <a:chOff x="3160503" y="1410734"/>
            <a:chExt cx="2328339" cy="4308029"/>
          </a:xfrm>
        </p:grpSpPr>
        <p:sp>
          <p:nvSpPr>
            <p:cNvPr id="42" name="Rounded Rectangle 41"/>
            <p:cNvSpPr/>
            <p:nvPr/>
          </p:nvSpPr>
          <p:spPr>
            <a:xfrm>
              <a:off x="3160503" y="1410734"/>
              <a:ext cx="2290500" cy="1887842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rgbClr val="000000"/>
                  </a:solidFill>
                </a:rPr>
                <a:t>Framework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189176" y="3361196"/>
              <a:ext cx="2299666" cy="2357567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rgbClr val="000000"/>
                  </a:solidFill>
                </a:rPr>
                <a:t>Language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3323702" y="4460848"/>
              <a:ext cx="1233182" cy="560441"/>
              <a:chOff x="-1963305" y="1080324"/>
              <a:chExt cx="1233182" cy="560441"/>
            </a:xfrm>
            <a:solidFill>
              <a:srgbClr val="FF7C80"/>
            </a:solidFill>
          </p:grpSpPr>
          <p:sp>
            <p:nvSpPr>
              <p:cNvPr id="7" name="Rounded Rectangle 6"/>
              <p:cNvSpPr/>
              <p:nvPr/>
            </p:nvSpPr>
            <p:spPr>
              <a:xfrm>
                <a:off x="-1963305" y="1080324"/>
                <a:ext cx="1233182" cy="56044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14" name="Picture 13" descr="C:\Users\duston.r.mounts\Documents\Accenture\1. Projects\1 - Current Projects\Architecture Innovation\Application Development\Heroku\Webinar\Need To Know\LanguageLogos\LanguageLogos\ruby.gi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881756" y="1126954"/>
                <a:ext cx="1070085" cy="467181"/>
              </a:xfrm>
              <a:prstGeom prst="rect">
                <a:avLst/>
              </a:prstGeom>
              <a:grpFill/>
              <a:extLst/>
            </p:spPr>
          </p:pic>
        </p:grpSp>
        <p:grpSp>
          <p:nvGrpSpPr>
            <p:cNvPr id="23" name="Group 22"/>
            <p:cNvGrpSpPr/>
            <p:nvPr/>
          </p:nvGrpSpPr>
          <p:grpSpPr>
            <a:xfrm>
              <a:off x="3926260" y="5092437"/>
              <a:ext cx="1367407" cy="548736"/>
              <a:chOff x="-1845578" y="2619546"/>
              <a:chExt cx="1367407" cy="548736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22" name="Rounded Rectangle 21"/>
              <p:cNvSpPr/>
              <p:nvPr/>
            </p:nvSpPr>
            <p:spPr>
              <a:xfrm>
                <a:off x="-1845578" y="2619546"/>
                <a:ext cx="1367406" cy="548736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15" name="Picture 14" descr="C:\Users\duston.r.mounts\Documents\Accenture\1. Projects\1 - Current Projects\Architecture Innovation\Application Development\Heroku\Webinar\Need To Know\LanguageLogos\LanguageLogos\python-logo.gif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750977" y="2625371"/>
                <a:ext cx="1272806" cy="537086"/>
              </a:xfrm>
              <a:prstGeom prst="rect">
                <a:avLst/>
              </a:prstGeom>
              <a:grpFill/>
              <a:extLst/>
            </p:spPr>
          </p:pic>
        </p:grpSp>
        <p:grpSp>
          <p:nvGrpSpPr>
            <p:cNvPr id="18" name="Group 17"/>
            <p:cNvGrpSpPr/>
            <p:nvPr/>
          </p:nvGrpSpPr>
          <p:grpSpPr>
            <a:xfrm>
              <a:off x="3289515" y="2105226"/>
              <a:ext cx="771787" cy="823092"/>
              <a:chOff x="-1761688" y="817673"/>
              <a:chExt cx="771787" cy="823092"/>
            </a:xfrm>
            <a:solidFill>
              <a:srgbClr val="FF7C80"/>
            </a:solidFill>
          </p:grpSpPr>
          <p:sp>
            <p:nvSpPr>
              <p:cNvPr id="43" name="Rounded Rectangle 42"/>
              <p:cNvSpPr/>
              <p:nvPr/>
            </p:nvSpPr>
            <p:spPr>
              <a:xfrm>
                <a:off x="-1761688" y="817673"/>
                <a:ext cx="771787" cy="823092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16" name="Picture 2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621177" y="913516"/>
                <a:ext cx="507947" cy="64807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6" name="Group 5"/>
            <p:cNvGrpSpPr/>
            <p:nvPr/>
          </p:nvGrpSpPr>
          <p:grpSpPr>
            <a:xfrm>
              <a:off x="4198533" y="3782784"/>
              <a:ext cx="1073679" cy="631900"/>
              <a:chOff x="-1852109" y="2694735"/>
              <a:chExt cx="1331813" cy="896847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-1852109" y="2694735"/>
                <a:ext cx="1331813" cy="896847"/>
              </a:xfrm>
              <a:prstGeom prst="roundRect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1670572" y="2836036"/>
                <a:ext cx="968740" cy="614247"/>
              </a:xfrm>
              <a:prstGeom prst="rect">
                <a:avLst/>
              </a:prstGeom>
            </p:spPr>
          </p:pic>
        </p:grpSp>
        <p:grpSp>
          <p:nvGrpSpPr>
            <p:cNvPr id="31" name="Group 30"/>
            <p:cNvGrpSpPr/>
            <p:nvPr/>
          </p:nvGrpSpPr>
          <p:grpSpPr>
            <a:xfrm>
              <a:off x="4138344" y="2541426"/>
              <a:ext cx="1141954" cy="548736"/>
              <a:chOff x="-1796475" y="245034"/>
              <a:chExt cx="1141954" cy="548736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45" name="Rounded Rectangle 44"/>
              <p:cNvSpPr/>
              <p:nvPr/>
            </p:nvSpPr>
            <p:spPr>
              <a:xfrm>
                <a:off x="-1796475" y="245034"/>
                <a:ext cx="1141954" cy="548736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1652702" y="331193"/>
                <a:ext cx="854409" cy="376418"/>
              </a:xfrm>
              <a:prstGeom prst="rect">
                <a:avLst/>
              </a:prstGeom>
              <a:grpFill/>
            </p:spPr>
          </p:pic>
        </p:grpSp>
        <p:grpSp>
          <p:nvGrpSpPr>
            <p:cNvPr id="5" name="Group 4"/>
            <p:cNvGrpSpPr/>
            <p:nvPr/>
          </p:nvGrpSpPr>
          <p:grpSpPr>
            <a:xfrm>
              <a:off x="4138344" y="1988138"/>
              <a:ext cx="1251053" cy="509173"/>
              <a:chOff x="-1928322" y="1301190"/>
              <a:chExt cx="1489831" cy="621421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-1928322" y="1301190"/>
                <a:ext cx="1489831" cy="621421"/>
              </a:xfrm>
              <a:prstGeom prst="roundRect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-1759524" y="1432912"/>
                <a:ext cx="1152234" cy="357975"/>
              </a:xfrm>
              <a:prstGeom prst="rect">
                <a:avLst/>
              </a:prstGeom>
            </p:spPr>
          </p:pic>
        </p:grpSp>
      </p:grpSp>
      <p:sp>
        <p:nvSpPr>
          <p:cNvPr id="56" name="Rounded Rectangle 55"/>
          <p:cNvSpPr/>
          <p:nvPr/>
        </p:nvSpPr>
        <p:spPr>
          <a:xfrm>
            <a:off x="422686" y="5889072"/>
            <a:ext cx="8290362" cy="564264"/>
          </a:xfrm>
          <a:prstGeom prst="roundRect">
            <a:avLst>
              <a:gd name="adj" fmla="val 10000"/>
            </a:avLst>
          </a:prstGeom>
          <a:solidFill>
            <a:srgbClr val="00334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FFFFFF"/>
                </a:solidFill>
              </a:rPr>
              <a:t>OS (Unix, Linux, Windows, </a:t>
            </a:r>
            <a:r>
              <a:rPr lang="en-US" sz="1400" b="1" dirty="0" err="1" smtClean="0">
                <a:solidFill>
                  <a:srgbClr val="FFFFFF"/>
                </a:solidFill>
              </a:rPr>
              <a:t>iOS</a:t>
            </a:r>
            <a:r>
              <a:rPr lang="en-US" sz="1400" b="1" dirty="0" smtClean="0">
                <a:solidFill>
                  <a:srgbClr val="FFFFFF"/>
                </a:solidFill>
              </a:rPr>
              <a:t>)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638540" y="3390583"/>
            <a:ext cx="3074508" cy="1049799"/>
          </a:xfrm>
          <a:prstGeom prst="roundRect">
            <a:avLst>
              <a:gd name="adj" fmla="val 100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</a:rPr>
              <a:t>Language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82327" y="3704220"/>
            <a:ext cx="1004140" cy="562350"/>
          </a:xfrm>
          <a:prstGeom prst="rect">
            <a:avLst/>
          </a:prstGeom>
        </p:spPr>
      </p:pic>
      <p:sp>
        <p:nvSpPr>
          <p:cNvPr id="36" name="Rounded Rectangle 35"/>
          <p:cNvSpPr/>
          <p:nvPr/>
        </p:nvSpPr>
        <p:spPr>
          <a:xfrm>
            <a:off x="7251994" y="4549484"/>
            <a:ext cx="1461054" cy="1203893"/>
          </a:xfrm>
          <a:prstGeom prst="roundRect">
            <a:avLst>
              <a:gd name="adj" fmla="val 100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</a:rPr>
              <a:t>Platform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2" name="Rounded Rectangle 4"/>
          <p:cNvSpPr/>
          <p:nvPr/>
        </p:nvSpPr>
        <p:spPr>
          <a:xfrm>
            <a:off x="7350707" y="5224762"/>
            <a:ext cx="1263627" cy="349174"/>
          </a:xfrm>
          <a:prstGeom prst="rect">
            <a:avLst/>
          </a:prstGeom>
          <a:solidFill>
            <a:srgbClr val="00B05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247650" rIns="0" bIns="247650" numCol="1" spcCol="1270" anchor="ctr" anchorCtr="0">
            <a:noAutofit/>
          </a:bodyPr>
          <a:lstStyle/>
          <a:p>
            <a:pPr algn="ctr" defTabSz="2889250" fontAlgn="base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solidFill>
                  <a:srgbClr val="FFFFFF"/>
                </a:solidFill>
              </a:rPr>
              <a:t>Browser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638540" y="1410734"/>
            <a:ext cx="1461054" cy="1903140"/>
          </a:xfrm>
          <a:prstGeom prst="roundRect">
            <a:avLst>
              <a:gd name="adj" fmla="val 100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</a:rPr>
              <a:t>Framework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600" dirty="0">
              <a:solidFill>
                <a:srgbClr val="000000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874576" y="1410734"/>
            <a:ext cx="2633425" cy="4349547"/>
            <a:chOff x="395536" y="1410734"/>
            <a:chExt cx="2633425" cy="4349547"/>
          </a:xfrm>
        </p:grpSpPr>
        <p:sp>
          <p:nvSpPr>
            <p:cNvPr id="35" name="Rounded Rectangle 34"/>
            <p:cNvSpPr/>
            <p:nvPr/>
          </p:nvSpPr>
          <p:spPr>
            <a:xfrm>
              <a:off x="395536" y="1410734"/>
              <a:ext cx="2611521" cy="1907410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rgbClr val="000000"/>
                  </a:solidFill>
                </a:rPr>
                <a:t>Framework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00256" y="3390583"/>
              <a:ext cx="2628705" cy="1946646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rgbClr val="000000"/>
                  </a:solidFill>
                </a:rPr>
                <a:t>Language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489815" y="3807509"/>
              <a:ext cx="1224793" cy="750990"/>
              <a:chOff x="-1736522" y="1500994"/>
              <a:chExt cx="1224793" cy="750990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44" name="Rounded Rectangle 43"/>
              <p:cNvSpPr/>
              <p:nvPr/>
            </p:nvSpPr>
            <p:spPr>
              <a:xfrm>
                <a:off x="-1736522" y="1500994"/>
                <a:ext cx="1224793" cy="75099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8" name="Picture 2" descr="C:\Users\duston.r.mounts\Documents\Accenture\1. Projects\1 - Current Projects\Architecture Innovation\Application Development\Heroku\Webinar\Need To Know\LanguageLogos\LanguageLogos\groovy.png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667274" y="1608929"/>
                <a:ext cx="1086296" cy="535121"/>
              </a:xfrm>
              <a:prstGeom prst="rect">
                <a:avLst/>
              </a:prstGeom>
              <a:grpFill/>
              <a:extLst/>
            </p:spPr>
          </p:pic>
        </p:grpSp>
        <p:grpSp>
          <p:nvGrpSpPr>
            <p:cNvPr id="48" name="Group 47"/>
            <p:cNvGrpSpPr/>
            <p:nvPr/>
          </p:nvGrpSpPr>
          <p:grpSpPr>
            <a:xfrm>
              <a:off x="460270" y="1930987"/>
              <a:ext cx="1224793" cy="609773"/>
              <a:chOff x="-2175883" y="3127397"/>
              <a:chExt cx="1224793" cy="609773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68" name="Rounded Rectangle 67"/>
              <p:cNvSpPr/>
              <p:nvPr/>
            </p:nvSpPr>
            <p:spPr>
              <a:xfrm>
                <a:off x="-2175883" y="3127397"/>
                <a:ext cx="1224793" cy="60977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2116805" y="3219588"/>
                <a:ext cx="1106636" cy="425391"/>
              </a:xfrm>
              <a:prstGeom prst="rect">
                <a:avLst/>
              </a:prstGeom>
              <a:grpFill/>
            </p:spPr>
          </p:pic>
        </p:grpSp>
        <p:grpSp>
          <p:nvGrpSpPr>
            <p:cNvPr id="76" name="Group 75"/>
            <p:cNvGrpSpPr/>
            <p:nvPr/>
          </p:nvGrpSpPr>
          <p:grpSpPr>
            <a:xfrm>
              <a:off x="491049" y="2643411"/>
              <a:ext cx="1325348" cy="521634"/>
              <a:chOff x="-1643472" y="1624298"/>
              <a:chExt cx="1325348" cy="521634"/>
            </a:xfrm>
          </p:grpSpPr>
          <p:sp>
            <p:nvSpPr>
              <p:cNvPr id="70" name="Rounded Rectangle 69"/>
              <p:cNvSpPr/>
              <p:nvPr/>
            </p:nvSpPr>
            <p:spPr>
              <a:xfrm>
                <a:off x="-1643472" y="1624298"/>
                <a:ext cx="1325348" cy="521634"/>
              </a:xfrm>
              <a:prstGeom prst="roundRect">
                <a:avLst/>
              </a:prstGeom>
              <a:solidFill>
                <a:srgbClr val="FDFA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11" name="Picture 4" descr="http://www.playframework.org/public/images/logo.png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489893" y="1697948"/>
                <a:ext cx="1018191" cy="3743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2" name="Picture 2" descr="https://encrypted-tbn1.gstatic.com/images?q=tbn:ANd9GcQPjOOrKkG6p-6TtFUclNnZHYTN5FkWa8SFzZJa2JEcqBi7qhXEdw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6563" y="4271657"/>
              <a:ext cx="450437" cy="450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2" name="Group 31"/>
            <p:cNvGrpSpPr/>
            <p:nvPr/>
          </p:nvGrpSpPr>
          <p:grpSpPr>
            <a:xfrm>
              <a:off x="1844875" y="4783762"/>
              <a:ext cx="1137913" cy="494474"/>
              <a:chOff x="-1819423" y="2691256"/>
              <a:chExt cx="1233182" cy="560441"/>
            </a:xfrm>
            <a:solidFill>
              <a:srgbClr val="FF7C80"/>
            </a:solidFill>
          </p:grpSpPr>
          <p:sp>
            <p:nvSpPr>
              <p:cNvPr id="67" name="Rounded Rectangle 66"/>
              <p:cNvSpPr/>
              <p:nvPr/>
            </p:nvSpPr>
            <p:spPr>
              <a:xfrm>
                <a:off x="-1819423" y="2691256"/>
                <a:ext cx="1233182" cy="56044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-1705360" y="2770465"/>
                <a:ext cx="1005056" cy="402022"/>
              </a:xfrm>
              <a:prstGeom prst="rect">
                <a:avLst/>
              </a:prstGeom>
              <a:grpFill/>
            </p:spPr>
          </p:pic>
        </p:grpSp>
        <p:sp>
          <p:nvSpPr>
            <p:cNvPr id="49" name="Rounded Rectangle 4"/>
            <p:cNvSpPr/>
            <p:nvPr/>
          </p:nvSpPr>
          <p:spPr>
            <a:xfrm>
              <a:off x="422686" y="5455001"/>
              <a:ext cx="2584371" cy="305280"/>
            </a:xfrm>
            <a:prstGeom prst="rect">
              <a:avLst/>
            </a:prstGeom>
            <a:solidFill>
              <a:srgbClr val="00B05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algn="ctr" defTabSz="2889250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dirty="0" smtClean="0">
                  <a:solidFill>
                    <a:srgbClr val="FFFFFF"/>
                  </a:solidFill>
                </a:rPr>
                <a:t>JVM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902262" y="3666137"/>
              <a:ext cx="941468" cy="548736"/>
              <a:chOff x="-1805534" y="2739343"/>
              <a:chExt cx="941468" cy="548736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57" name="Rounded Rectangle 56"/>
              <p:cNvSpPr/>
              <p:nvPr/>
            </p:nvSpPr>
            <p:spPr>
              <a:xfrm>
                <a:off x="-1805534" y="2739343"/>
                <a:ext cx="941468" cy="548736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681461" y="2823047"/>
                <a:ext cx="693323" cy="381328"/>
              </a:xfrm>
              <a:prstGeom prst="rect">
                <a:avLst/>
              </a:prstGeom>
              <a:grpFill/>
            </p:spPr>
          </p:pic>
        </p:grpSp>
        <p:sp>
          <p:nvSpPr>
            <p:cNvPr id="59" name="Rounded Rectangle 58"/>
            <p:cNvSpPr/>
            <p:nvPr/>
          </p:nvSpPr>
          <p:spPr>
            <a:xfrm>
              <a:off x="1770802" y="1719491"/>
              <a:ext cx="1141954" cy="54873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FFFFFF"/>
                </a:solidFill>
              </a:endParaRPr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914575" y="1805650"/>
              <a:ext cx="854409" cy="376418"/>
            </a:xfrm>
            <a:prstGeom prst="rect">
              <a:avLst/>
            </a:prstGeom>
          </p:spPr>
        </p:pic>
        <p:grpSp>
          <p:nvGrpSpPr>
            <p:cNvPr id="61" name="Group 60"/>
            <p:cNvGrpSpPr/>
            <p:nvPr/>
          </p:nvGrpSpPr>
          <p:grpSpPr>
            <a:xfrm>
              <a:off x="1987102" y="2369432"/>
              <a:ext cx="771787" cy="823092"/>
              <a:chOff x="-1761688" y="817673"/>
              <a:chExt cx="771787" cy="823092"/>
            </a:xfrm>
            <a:solidFill>
              <a:srgbClr val="FF7C80"/>
            </a:solidFill>
          </p:grpSpPr>
          <p:sp>
            <p:nvSpPr>
              <p:cNvPr id="62" name="Rounded Rectangle 61"/>
              <p:cNvSpPr/>
              <p:nvPr/>
            </p:nvSpPr>
            <p:spPr>
              <a:xfrm>
                <a:off x="-1761688" y="817673"/>
                <a:ext cx="771787" cy="823092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63" name="Picture 2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621177" y="913516"/>
                <a:ext cx="507947" cy="64807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75" name="Group 74"/>
            <p:cNvGrpSpPr/>
            <p:nvPr/>
          </p:nvGrpSpPr>
          <p:grpSpPr>
            <a:xfrm>
              <a:off x="472378" y="4653725"/>
              <a:ext cx="1325348" cy="521634"/>
              <a:chOff x="-2133666" y="2703431"/>
              <a:chExt cx="1325348" cy="521634"/>
            </a:xfrm>
          </p:grpSpPr>
          <p:sp>
            <p:nvSpPr>
              <p:cNvPr id="69" name="Rounded Rectangle 68"/>
              <p:cNvSpPr/>
              <p:nvPr/>
            </p:nvSpPr>
            <p:spPr>
              <a:xfrm>
                <a:off x="-2133666" y="2703431"/>
                <a:ext cx="1325348" cy="521634"/>
              </a:xfrm>
              <a:prstGeom prst="roundRect">
                <a:avLst/>
              </a:prstGeom>
              <a:solidFill>
                <a:srgbClr val="FDFA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9" name="Picture 4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071741" y="2776227"/>
                <a:ext cx="1201499" cy="3760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pic>
        <p:nvPicPr>
          <p:cNvPr id="73" name="Picture 7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812698" y="2044481"/>
            <a:ext cx="1141170" cy="360811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114130" y="2509730"/>
            <a:ext cx="616037" cy="629974"/>
          </a:xfrm>
          <a:prstGeom prst="rect">
            <a:avLst/>
          </a:prstGeom>
        </p:spPr>
      </p:pic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Major Dynamic Language </a:t>
            </a:r>
            <a:r>
              <a:rPr lang="pt-BR" dirty="0" smtClean="0"/>
              <a:t>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76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53975" lvl="1" indent="0">
              <a:buNone/>
            </a:pPr>
            <a:r>
              <a:rPr lang="es-ES_tradnl" sz="2800" b="1" dirty="0" err="1">
                <a:solidFill>
                  <a:srgbClr val="DD4411"/>
                </a:solidFill>
              </a:rPr>
              <a:t>Mature</a:t>
            </a:r>
            <a:r>
              <a:rPr lang="es-ES_tradnl" sz="2800" b="1" dirty="0">
                <a:solidFill>
                  <a:srgbClr val="DD4411"/>
                </a:solidFill>
              </a:rPr>
              <a:t> </a:t>
            </a:r>
            <a:r>
              <a:rPr lang="es-ES_tradnl" sz="2800" b="1" dirty="0" err="1">
                <a:solidFill>
                  <a:srgbClr val="DD4411"/>
                </a:solidFill>
              </a:rPr>
              <a:t>object-oriented</a:t>
            </a:r>
            <a:r>
              <a:rPr lang="es-ES_tradnl" sz="2800" b="1" dirty="0">
                <a:solidFill>
                  <a:srgbClr val="DD4411"/>
                </a:solidFill>
              </a:rPr>
              <a:t> </a:t>
            </a:r>
            <a:r>
              <a:rPr lang="es-ES_tradnl" sz="2800" b="1" dirty="0" err="1">
                <a:solidFill>
                  <a:srgbClr val="DD4411"/>
                </a:solidFill>
              </a:rPr>
              <a:t>language</a:t>
            </a:r>
            <a:r>
              <a:rPr lang="es-ES_tradnl" sz="2800" b="1" dirty="0">
                <a:solidFill>
                  <a:srgbClr val="DD4411"/>
                </a:solidFill>
              </a:rPr>
              <a:t> </a:t>
            </a:r>
            <a:r>
              <a:rPr lang="es-ES_tradnl" sz="2800" b="1" dirty="0" err="1">
                <a:solidFill>
                  <a:srgbClr val="DD4411"/>
                </a:solidFill>
              </a:rPr>
              <a:t>with</a:t>
            </a:r>
            <a:r>
              <a:rPr lang="es-ES_tradnl" sz="2800" b="1" dirty="0">
                <a:solidFill>
                  <a:srgbClr val="DD4411"/>
                </a:solidFill>
              </a:rPr>
              <a:t> </a:t>
            </a:r>
            <a:r>
              <a:rPr lang="es-ES_tradnl" sz="2800" b="1" dirty="0" err="1">
                <a:solidFill>
                  <a:srgbClr val="DD4411"/>
                </a:solidFill>
              </a:rPr>
              <a:t>tons</a:t>
            </a:r>
            <a:r>
              <a:rPr lang="es-ES_tradnl" sz="2800" b="1" dirty="0">
                <a:solidFill>
                  <a:srgbClr val="DD4411"/>
                </a:solidFill>
              </a:rPr>
              <a:t> of </a:t>
            </a:r>
            <a:r>
              <a:rPr lang="es-ES_tradnl" sz="2800" b="1" dirty="0" err="1">
                <a:solidFill>
                  <a:srgbClr val="DD4411"/>
                </a:solidFill>
              </a:rPr>
              <a:t>libraries</a:t>
            </a:r>
            <a:r>
              <a:rPr lang="es-ES_tradnl" sz="2800" b="1" dirty="0">
                <a:solidFill>
                  <a:srgbClr val="DD4411"/>
                </a:solidFill>
              </a:rPr>
              <a:t> and </a:t>
            </a:r>
            <a:r>
              <a:rPr lang="es-ES_tradnl" sz="2800" b="1" dirty="0" err="1">
                <a:solidFill>
                  <a:srgbClr val="DD4411"/>
                </a:solidFill>
              </a:rPr>
              <a:t>great</a:t>
            </a:r>
            <a:r>
              <a:rPr lang="es-ES_tradnl" sz="2800" b="1" dirty="0">
                <a:solidFill>
                  <a:srgbClr val="DD4411"/>
                </a:solidFill>
              </a:rPr>
              <a:t> </a:t>
            </a:r>
            <a:r>
              <a:rPr lang="es-ES_tradnl" sz="2800" b="1" dirty="0" err="1">
                <a:solidFill>
                  <a:srgbClr val="DD4411"/>
                </a:solidFill>
              </a:rPr>
              <a:t>support</a:t>
            </a:r>
            <a:r>
              <a:rPr lang="es-ES_tradnl" sz="2800" b="1" dirty="0">
                <a:solidFill>
                  <a:srgbClr val="DD4411"/>
                </a:solidFill>
              </a:rPr>
              <a:t> </a:t>
            </a:r>
            <a:r>
              <a:rPr lang="es-ES_tradnl" sz="2800" b="1" dirty="0" err="1">
                <a:solidFill>
                  <a:srgbClr val="DD4411"/>
                </a:solidFill>
              </a:rPr>
              <a:t>for</a:t>
            </a:r>
            <a:r>
              <a:rPr lang="es-ES_tradnl" sz="2800" b="1" dirty="0">
                <a:solidFill>
                  <a:srgbClr val="DD4411"/>
                </a:solidFill>
              </a:rPr>
              <a:t> </a:t>
            </a:r>
            <a:r>
              <a:rPr lang="es-ES_tradnl" sz="2800" b="1" dirty="0" err="1">
                <a:solidFill>
                  <a:srgbClr val="DD4411"/>
                </a:solidFill>
              </a:rPr>
              <a:t>Domain</a:t>
            </a:r>
            <a:r>
              <a:rPr lang="es-ES_tradnl" sz="2800" b="1" dirty="0">
                <a:solidFill>
                  <a:srgbClr val="DD4411"/>
                </a:solidFill>
              </a:rPr>
              <a:t> </a:t>
            </a:r>
            <a:r>
              <a:rPr lang="es-ES_tradnl" sz="2800" b="1" dirty="0" err="1">
                <a:solidFill>
                  <a:srgbClr val="DD4411"/>
                </a:solidFill>
              </a:rPr>
              <a:t>Specific</a:t>
            </a:r>
            <a:r>
              <a:rPr lang="es-ES_tradnl" sz="2800" b="1" dirty="0">
                <a:solidFill>
                  <a:srgbClr val="DD4411"/>
                </a:solidFill>
              </a:rPr>
              <a:t> </a:t>
            </a:r>
            <a:r>
              <a:rPr lang="es-ES_tradnl" sz="2800" b="1" dirty="0" err="1">
                <a:solidFill>
                  <a:srgbClr val="DD4411"/>
                </a:solidFill>
              </a:rPr>
              <a:t>Languages</a:t>
            </a:r>
            <a:endParaRPr lang="en-US" sz="2800" b="1" dirty="0">
              <a:solidFill>
                <a:srgbClr val="DD4411"/>
              </a:solidFill>
            </a:endParaRPr>
          </a:p>
          <a:p>
            <a:pPr lvl="1"/>
            <a:r>
              <a:rPr lang="en-US" dirty="0" smtClean="0"/>
              <a:t>Released in 1996</a:t>
            </a:r>
          </a:p>
          <a:p>
            <a:pPr lvl="1"/>
            <a:r>
              <a:rPr lang="en-US" dirty="0" smtClean="0"/>
              <a:t>Object-oriented, support for functional programming</a:t>
            </a:r>
            <a:endParaRPr lang="en-US" dirty="0"/>
          </a:p>
          <a:p>
            <a:pPr lvl="1"/>
            <a:r>
              <a:rPr lang="en-US" dirty="0" smtClean="0"/>
              <a:t>Extensive library </a:t>
            </a:r>
          </a:p>
          <a:p>
            <a:pPr lvl="1"/>
            <a:r>
              <a:rPr lang="en-US" dirty="0" smtClean="0"/>
              <a:t>Syntax enables great support for internal DSLs</a:t>
            </a:r>
          </a:p>
          <a:p>
            <a:pPr lvl="1"/>
            <a:r>
              <a:rPr lang="en-US" dirty="0" smtClean="0"/>
              <a:t>Short learning curve for Java developers</a:t>
            </a:r>
          </a:p>
          <a:p>
            <a:pPr lvl="1"/>
            <a:r>
              <a:rPr lang="en-US" dirty="0" smtClean="0"/>
              <a:t>Runs on the JVM as </a:t>
            </a:r>
            <a:r>
              <a:rPr lang="en-US" dirty="0" err="1" smtClean="0"/>
              <a:t>JRuby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</a:t>
            </a:r>
            <a:endParaRPr lang="en-US" dirty="0"/>
          </a:p>
        </p:txBody>
      </p:sp>
      <p:pic>
        <p:nvPicPr>
          <p:cNvPr id="3074" name="Picture 2" descr="Ruby公式ロゴ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62" b="34375"/>
          <a:stretch/>
        </p:blipFill>
        <p:spPr bwMode="auto">
          <a:xfrm>
            <a:off x="8188325" y="11257"/>
            <a:ext cx="955675" cy="1103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63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indent="-403225"/>
            <a:r>
              <a:rPr lang="es-ES_tradnl" dirty="0" err="1" smtClean="0"/>
              <a:t>Rails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/>
              <a:t> </a:t>
            </a:r>
            <a:r>
              <a:rPr lang="es-ES_tradnl" dirty="0" err="1" smtClean="0"/>
              <a:t>one</a:t>
            </a:r>
            <a:r>
              <a:rPr lang="es-ES_tradnl" dirty="0" smtClean="0"/>
              <a:t> of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most</a:t>
            </a:r>
            <a:r>
              <a:rPr lang="es-ES_tradnl" dirty="0" smtClean="0"/>
              <a:t> </a:t>
            </a:r>
            <a:r>
              <a:rPr lang="es-ES_tradnl" dirty="0" err="1" smtClean="0"/>
              <a:t>productive</a:t>
            </a:r>
            <a:r>
              <a:rPr lang="es-ES_tradnl" dirty="0" smtClean="0"/>
              <a:t> web </a:t>
            </a:r>
            <a:r>
              <a:rPr lang="es-ES_tradnl" dirty="0" err="1" smtClean="0"/>
              <a:t>application</a:t>
            </a:r>
            <a:r>
              <a:rPr lang="es-ES_tradnl" dirty="0" smtClean="0"/>
              <a:t> </a:t>
            </a:r>
            <a:r>
              <a:rPr lang="es-ES_tradnl" dirty="0" err="1" smtClean="0"/>
              <a:t>frameworks</a:t>
            </a:r>
            <a:r>
              <a:rPr lang="es-ES_tradnl" dirty="0" smtClean="0"/>
              <a:t> </a:t>
            </a:r>
            <a:r>
              <a:rPr lang="es-ES_tradnl" dirty="0" err="1" smtClean="0"/>
              <a:t>available</a:t>
            </a:r>
            <a:r>
              <a:rPr lang="es-ES_tradnl" dirty="0" smtClean="0"/>
              <a:t>, and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Ruby’s</a:t>
            </a:r>
            <a:r>
              <a:rPr lang="es-ES_tradnl" dirty="0" smtClean="0"/>
              <a:t> </a:t>
            </a:r>
            <a:r>
              <a:rPr lang="es-ES_tradnl" dirty="0" err="1" smtClean="0"/>
              <a:t>killer</a:t>
            </a:r>
            <a:r>
              <a:rPr lang="es-ES_tradnl" dirty="0" smtClean="0"/>
              <a:t> </a:t>
            </a:r>
            <a:r>
              <a:rPr lang="es-ES_tradnl" dirty="0" err="1" smtClean="0"/>
              <a:t>app</a:t>
            </a:r>
            <a:endParaRPr lang="en-US" dirty="0" smtClean="0"/>
          </a:p>
          <a:p>
            <a:pPr lvl="1"/>
            <a:r>
              <a:rPr lang="es-ES_tradnl" dirty="0" err="1" smtClean="0"/>
              <a:t>Scaffolding</a:t>
            </a:r>
            <a:r>
              <a:rPr lang="es-ES_tradnl" dirty="0" smtClean="0"/>
              <a:t> </a:t>
            </a:r>
            <a:r>
              <a:rPr lang="es-ES_tradnl" dirty="0" err="1" smtClean="0"/>
              <a:t>gets</a:t>
            </a:r>
            <a:r>
              <a:rPr lang="es-ES_tradnl" dirty="0" smtClean="0"/>
              <a:t> </a:t>
            </a:r>
            <a:r>
              <a:rPr lang="es-ES_tradnl" dirty="0" err="1" smtClean="0"/>
              <a:t>applications</a:t>
            </a:r>
            <a:r>
              <a:rPr lang="es-ES_tradnl" dirty="0" smtClean="0"/>
              <a:t> up and </a:t>
            </a:r>
            <a:r>
              <a:rPr lang="es-ES_tradnl" dirty="0" err="1" smtClean="0"/>
              <a:t>running</a:t>
            </a:r>
            <a:r>
              <a:rPr lang="es-ES_tradnl" dirty="0" smtClean="0"/>
              <a:t> in no time</a:t>
            </a:r>
            <a:endParaRPr lang="en-US" dirty="0" smtClean="0"/>
          </a:p>
          <a:p>
            <a:pPr lvl="1"/>
            <a:r>
              <a:rPr lang="en-US" dirty="0" smtClean="0"/>
              <a:t>Mature set of development tools available for Rails</a:t>
            </a:r>
          </a:p>
          <a:p>
            <a:pPr lvl="1"/>
            <a:r>
              <a:rPr lang="en-US" dirty="0" smtClean="0"/>
              <a:t>Java developers can be trained into junior Rails developers in 2-3 weeks</a:t>
            </a:r>
          </a:p>
          <a:p>
            <a:pPr lvl="1"/>
            <a:r>
              <a:rPr lang="en-US" dirty="0" smtClean="0"/>
              <a:t>There is an active ecosystem of people and companies who contribute to the development of Rails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Rails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126383"/>
            <a:ext cx="763214" cy="973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965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indent="-403225"/>
            <a:r>
              <a:rPr lang="en-CA" dirty="0" smtClean="0"/>
              <a:t>Probably the most widely-used web development language</a:t>
            </a:r>
          </a:p>
          <a:p>
            <a:pPr lvl="1"/>
            <a:r>
              <a:rPr lang="en-CA" dirty="0" smtClean="0"/>
              <a:t>Strongly oriented to web applications</a:t>
            </a:r>
          </a:p>
          <a:p>
            <a:pPr lvl="1"/>
            <a:r>
              <a:rPr lang="en-US" dirty="0" smtClean="0"/>
              <a:t>Ubiquitous ISP support</a:t>
            </a:r>
          </a:p>
          <a:p>
            <a:pPr lvl="1"/>
            <a:r>
              <a:rPr lang="en-US" dirty="0" smtClean="0"/>
              <a:t>Vast library of components</a:t>
            </a:r>
          </a:p>
          <a:p>
            <a:pPr lvl="1"/>
            <a:r>
              <a:rPr lang="en-US" dirty="0" smtClean="0"/>
              <a:t>Easy to learn</a:t>
            </a:r>
          </a:p>
          <a:p>
            <a:pPr lvl="1"/>
            <a:r>
              <a:rPr lang="en-US" dirty="0" smtClean="0"/>
              <a:t>Very powerful, but not as clean as the other major dynamic languages</a:t>
            </a:r>
          </a:p>
          <a:p>
            <a:pPr lvl="1"/>
            <a:r>
              <a:rPr lang="es-ES_tradnl" dirty="0" err="1" smtClean="0"/>
              <a:t>Commercially</a:t>
            </a:r>
            <a:r>
              <a:rPr lang="es-ES_tradnl" dirty="0" smtClean="0"/>
              <a:t> </a:t>
            </a:r>
            <a:r>
              <a:rPr lang="es-ES_tradnl" dirty="0" err="1" smtClean="0"/>
              <a:t>supported</a:t>
            </a:r>
            <a:r>
              <a:rPr lang="es-ES_tradnl" dirty="0" smtClean="0"/>
              <a:t> </a:t>
            </a:r>
            <a:r>
              <a:rPr lang="es-ES_tradnl" dirty="0" err="1" smtClean="0"/>
              <a:t>by</a:t>
            </a:r>
            <a:r>
              <a:rPr lang="es-ES_tradnl" dirty="0" smtClean="0"/>
              <a:t> </a:t>
            </a:r>
            <a:r>
              <a:rPr lang="es-ES_tradnl" dirty="0" err="1" smtClean="0"/>
              <a:t>Zend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</a:t>
            </a:r>
            <a:endParaRPr lang="en-US" dirty="0"/>
          </a:p>
        </p:txBody>
      </p:sp>
      <p:pic>
        <p:nvPicPr>
          <p:cNvPr id="2050" name="Picture 2" descr="C:\Users\duston.r.mounts\Documents\Accenture\1. Projects\1 - Current Projects\Architecture Innovation\Application Development\Heroku\Webinar\Need To Know\LanguageLogos\LanguageLogos\php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553" y="257919"/>
            <a:ext cx="1249713" cy="69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460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1"/>
</p:tagLst>
</file>

<file path=ppt/theme/theme1.xml><?xml version="1.0" encoding="utf-8"?>
<a:theme xmlns:a="http://schemas.openxmlformats.org/drawingml/2006/main" name="Innovation_Ad_02_2012">
  <a:themeElements>
    <a:clrScheme name="Accenture_FINAL">
      <a:dk1>
        <a:srgbClr val="000000"/>
      </a:dk1>
      <a:lt1>
        <a:sysClr val="window" lastClr="FFFFFF"/>
      </a:lt1>
      <a:dk2>
        <a:srgbClr val="1F497D"/>
      </a:dk2>
      <a:lt2>
        <a:srgbClr val="E3DEDC"/>
      </a:lt2>
      <a:accent1>
        <a:srgbClr val="0033CC"/>
      </a:accent1>
      <a:accent2>
        <a:srgbClr val="00A400"/>
      </a:accent2>
      <a:accent3>
        <a:srgbClr val="FF9A05"/>
      </a:accent3>
      <a:accent4>
        <a:srgbClr val="FF0000"/>
      </a:accent4>
      <a:accent5>
        <a:srgbClr val="800080"/>
      </a:accent5>
      <a:accent6>
        <a:srgbClr val="00AEEF"/>
      </a:accent6>
      <a:hlink>
        <a:srgbClr val="0033CC"/>
      </a:hlink>
      <a:folHlink>
        <a:srgbClr val="771E28"/>
      </a:folHlink>
    </a:clrScheme>
    <a:fontScheme name="Accen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480F3B2C10C74BB61478E4247D6E77" ma:contentTypeVersion="3" ma:contentTypeDescription="Create a new document." ma:contentTypeScope="" ma:versionID="0a17b51e545e5dc99b3a8c800de36e6f">
  <xsd:schema xmlns:xsd="http://www.w3.org/2001/XMLSchema" xmlns:p="http://schemas.microsoft.com/office/2006/metadata/properties" xmlns:ns2="bc841b31-d549-43ed-bc47-0086310aa7e9" targetNamespace="http://schemas.microsoft.com/office/2006/metadata/properties" ma:root="true" ma:fieldsID="ca56bf6fb221c3d4ffad1469afaa8e47" ns2:_="">
    <xsd:import namespace="bc841b31-d549-43ed-bc47-0086310aa7e9"/>
    <xsd:element name="properties">
      <xsd:complexType>
        <xsd:sequence>
          <xsd:element name="documentManagement">
            <xsd:complexType>
              <xsd:all>
                <xsd:element ref="ns2:Description0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bc841b31-d549-43ed-bc47-0086310aa7e9" elementFormDefault="qualified">
    <xsd:import namespace="http://schemas.microsoft.com/office/2006/documentManagement/types"/>
    <xsd:element name="Description0" ma:index="8" nillable="true" ma:displayName="Description" ma:internalName="Description0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Description0 xmlns="bc841b31-d549-43ed-bc47-0086310aa7e9" xsi:nil="true"/>
  </documentManagement>
</p:properties>
</file>

<file path=customXml/itemProps1.xml><?xml version="1.0" encoding="utf-8"?>
<ds:datastoreItem xmlns:ds="http://schemas.openxmlformats.org/officeDocument/2006/customXml" ds:itemID="{6721EA93-7F6E-49B2-8AC1-8B418BC078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0DB6D2-BA18-4B64-B206-6EB920E43D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841b31-d549-43ed-bc47-0086310aa7e9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F053FA75-22F8-42FF-B769-9F48A5E319F8}">
  <ds:schemaRefs>
    <ds:schemaRef ds:uri="http://purl.org/dc/dcmitype/"/>
    <ds:schemaRef ds:uri="bc841b31-d549-43ed-bc47-0086310aa7e9"/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Innovation_Ad_02_2012</Template>
  <TotalTime>1724</TotalTime>
  <Words>2262</Words>
  <Application>Microsoft Office PowerPoint</Application>
  <PresentationFormat>On-screen Show (4:3)</PresentationFormat>
  <Paragraphs>309</Paragraphs>
  <Slides>31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Wingdings</vt:lpstr>
      <vt:lpstr>Webdings</vt:lpstr>
      <vt:lpstr>Calibri</vt:lpstr>
      <vt:lpstr>Arial</vt:lpstr>
      <vt:lpstr>Courier New</vt:lpstr>
      <vt:lpstr>Innovation_Ad_02_2012</vt:lpstr>
      <vt:lpstr>PowerPoint Presentation</vt:lpstr>
      <vt:lpstr>PowerPoint Presentation</vt:lpstr>
      <vt:lpstr>PowerPoint Presentation</vt:lpstr>
      <vt:lpstr>Key characteristics of Dynamic Languages</vt:lpstr>
      <vt:lpstr>Our Focus</vt:lpstr>
      <vt:lpstr>Major Dynamic Language Technologies</vt:lpstr>
      <vt:lpstr>Ruby</vt:lpstr>
      <vt:lpstr>Rails</vt:lpstr>
      <vt:lpstr>PHP</vt:lpstr>
      <vt:lpstr>Python</vt:lpstr>
      <vt:lpstr>JavaScript</vt:lpstr>
      <vt:lpstr>Groovy</vt:lpstr>
      <vt:lpstr>Scala</vt:lpstr>
      <vt:lpstr>Play</vt:lpstr>
      <vt:lpstr>Clojure</vt:lpstr>
      <vt:lpstr>Who’s using what?</vt:lpstr>
      <vt:lpstr>Why Are Dynamic Languages Important?</vt:lpstr>
      <vt:lpstr>Industry Trends</vt:lpstr>
      <vt:lpstr>Agility</vt:lpstr>
      <vt:lpstr>Business Application Scenarios</vt:lpstr>
      <vt:lpstr>Fit for Enterprise</vt:lpstr>
      <vt:lpstr>Synergy with Other Technologies</vt:lpstr>
      <vt:lpstr>Synergy with Existing Technologies</vt:lpstr>
      <vt:lpstr>Synergy with Existing Technologies</vt:lpstr>
      <vt:lpstr>Synergy with Existing Technologies</vt:lpstr>
      <vt:lpstr>Synergy with Existing Technologies</vt:lpstr>
      <vt:lpstr>Challenges and Concerns – Performance </vt:lpstr>
      <vt:lpstr>Challenges and Concerns – Skills </vt:lpstr>
      <vt:lpstr>Challenges and Concerns – Adoption</vt:lpstr>
      <vt:lpstr>Take-away:  Why We Should Care About Dynamic Languages</vt:lpstr>
      <vt:lpstr>Discussion</vt:lpstr>
    </vt:vector>
  </TitlesOfParts>
  <Company>Accenture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Moore, Margaret M.</dc:creator>
  <cp:lastModifiedBy>Renalias, Oscar</cp:lastModifiedBy>
  <cp:revision>160</cp:revision>
  <dcterms:created xsi:type="dcterms:W3CDTF">2013-02-15T20:47:25Z</dcterms:created>
  <dcterms:modified xsi:type="dcterms:W3CDTF">2013-09-30T19:04:26Z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DH_PPT_012012_LEO</vt:lpwstr>
  </property>
  <property fmtid="{D5CDD505-2E9C-101B-9397-08002B2CF9AE}" pid="4" name="ArticulateGUID">
    <vt:lpwstr>AAA9661D-BB09-40B4-9621-E5DD34F7073B</vt:lpwstr>
  </property>
  <property fmtid="{D5CDD505-2E9C-101B-9397-08002B2CF9AE}" pid="5" name="ArticulateProjectFull">
    <vt:lpwstr>F:\PROJECTS\JohnsonBeesley\Accenture\Accenture_PPT_020412_LEO.ppta</vt:lpwstr>
  </property>
  <property fmtid="{D5CDD505-2E9C-101B-9397-08002B2CF9AE}" pid="6" name="ContentTypeId">
    <vt:lpwstr>0x0101007F480F3B2C10C74BB61478E4247D6E77</vt:lpwstr>
  </property>
</Properties>
</file>