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13" r:id="rId5"/>
    <p:sldId id="408" r:id="rId6"/>
    <p:sldId id="317" r:id="rId7"/>
    <p:sldId id="371" r:id="rId8"/>
    <p:sldId id="321" r:id="rId9"/>
    <p:sldId id="378" r:id="rId10"/>
    <p:sldId id="380" r:id="rId11"/>
    <p:sldId id="381" r:id="rId12"/>
    <p:sldId id="382" r:id="rId13"/>
    <p:sldId id="413" r:id="rId14"/>
    <p:sldId id="384" r:id="rId15"/>
    <p:sldId id="415" r:id="rId16"/>
    <p:sldId id="386" r:id="rId17"/>
    <p:sldId id="387" r:id="rId18"/>
    <p:sldId id="418" r:id="rId19"/>
    <p:sldId id="389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7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7553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8" y="66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24/09/2013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 smtClean="0"/>
              <a:t>Integration with Java is supported on the server side but is not as natural as with Groovy or even as with </a:t>
            </a:r>
            <a:r>
              <a:rPr lang="en-CA" sz="800" dirty="0" err="1" smtClean="0"/>
              <a:t>JRuby</a:t>
            </a:r>
            <a:r>
              <a:rPr lang="en-CA" sz="800" dirty="0" smtClean="0"/>
              <a:t> or </a:t>
            </a:r>
            <a:r>
              <a:rPr lang="en-CA" sz="800" dirty="0" err="1" smtClean="0"/>
              <a:t>Jython</a:t>
            </a:r>
            <a:r>
              <a:rPr lang="en-CA" sz="800" dirty="0" smtClean="0"/>
              <a:t>. This will change with </a:t>
            </a:r>
            <a:r>
              <a:rPr lang="en-CA" sz="800" dirty="0" err="1" smtClean="0"/>
              <a:t>Nashorn</a:t>
            </a:r>
            <a:r>
              <a:rPr lang="en-CA" sz="800" dirty="0" smtClean="0"/>
              <a:t> in Java 8.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7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dirty="0" smtClean="0"/>
              <a:t>Some new languages use </a:t>
            </a:r>
            <a:r>
              <a:rPr lang="en-CA" sz="700" dirty="0" err="1" smtClean="0"/>
              <a:t>Javascript</a:t>
            </a:r>
            <a:r>
              <a:rPr lang="en-CA" sz="700" dirty="0" smtClean="0"/>
              <a:t> as their target compilation language: </a:t>
            </a:r>
            <a:r>
              <a:rPr lang="en-CA" sz="700" dirty="0" err="1" smtClean="0"/>
              <a:t>CoffeeScript</a:t>
            </a:r>
            <a:r>
              <a:rPr lang="en-CA" sz="700" dirty="0" smtClean="0"/>
              <a:t>. </a:t>
            </a:r>
            <a:r>
              <a:rPr lang="en-CA" sz="700" dirty="0" err="1" smtClean="0"/>
              <a:t>TypeScript</a:t>
            </a:r>
            <a:r>
              <a:rPr lang="en-CA" sz="700" dirty="0" smtClean="0"/>
              <a:t>, </a:t>
            </a:r>
            <a:r>
              <a:rPr lang="en-CA" sz="700" dirty="0" err="1" smtClean="0"/>
              <a:t>ClojureScript</a:t>
            </a:r>
            <a:r>
              <a:rPr lang="en-CA" sz="700" dirty="0" smtClean="0"/>
              <a:t>, Dart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Perceived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limitations</a:t>
            </a:r>
            <a:r>
              <a:rPr lang="es-ES_tradnl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Lack of support</a:t>
            </a:r>
            <a:r>
              <a:rPr lang="en-CA" sz="700" baseline="0" dirty="0" smtClean="0"/>
              <a:t> for modules – can be emulated with closures</a:t>
            </a:r>
            <a:endParaRPr lang="en-CA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Limited built-in language capabilities, though they can be augmented by many open-source libraries (</a:t>
            </a:r>
            <a:r>
              <a:rPr lang="en-CA" sz="700" dirty="0" err="1" smtClean="0"/>
              <a:t>jQuery</a:t>
            </a:r>
            <a:r>
              <a:rPr lang="en-CA" sz="700" dirty="0" smtClean="0"/>
              <a:t>, Dojo,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Easy to write poorly structured, unreadable code in the absence of strictly enforced coding standards</a:t>
            </a:r>
            <a:endParaRPr lang="en-US" sz="7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Lacks widely-adopted documentation frameworks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700" dirty="0" smtClean="0"/>
              <a:t>Testing and debugging are more challenging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No multi-threading or concurrency support, requires </a:t>
            </a:r>
            <a:r>
              <a:rPr lang="en-US" sz="700" dirty="0" smtClean="0"/>
              <a:t>less natural </a:t>
            </a:r>
            <a:r>
              <a:rPr lang="en-CA" sz="700" dirty="0" smtClean="0"/>
              <a:t>coding with cooperating </a:t>
            </a:r>
            <a:r>
              <a:rPr lang="en-CA" sz="700" dirty="0" err="1" smtClean="0"/>
              <a:t>callbacks</a:t>
            </a:r>
            <a:r>
              <a:rPr lang="en-CA" sz="700" dirty="0" smtClean="0"/>
              <a:t> within a single event loop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CA" sz="700" dirty="0" smtClean="0"/>
              <a:t>Comparatively limited availability of tooling across the development lifecycle</a:t>
            </a:r>
          </a:p>
          <a:p>
            <a:pPr marL="171450" indent="-171450">
              <a:buFont typeface="Arial" pitchFamily="34" charset="0"/>
              <a:buChar char="•"/>
            </a:pPr>
            <a:endParaRPr lang="en-CA" sz="700" dirty="0" smtClean="0"/>
          </a:p>
          <a:p>
            <a:pPr marL="0" indent="0">
              <a:buFont typeface="Arial" pitchFamily="34" charset="0"/>
              <a:buNone/>
            </a:pPr>
            <a:r>
              <a:rPr lang="en-CA" sz="700" dirty="0" smtClean="0"/>
              <a:t>Node.js</a:t>
            </a:r>
            <a:r>
              <a:rPr lang="en-CA" sz="700" baseline="0" dirty="0" smtClean="0"/>
              <a:t> is driving a lot of the adoption of </a:t>
            </a:r>
            <a:r>
              <a:rPr lang="en-CA" sz="700" baseline="0" dirty="0" err="1" smtClean="0"/>
              <a:t>Javascript</a:t>
            </a:r>
            <a:r>
              <a:rPr lang="en-CA" sz="700" baseline="0" dirty="0" smtClean="0"/>
              <a:t>, due to its lightweight and asynchronous nature.</a:t>
            </a:r>
            <a:r>
              <a:rPr lang="en-US" sz="1200" baseline="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ES_tradnl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1100" dirty="0" smtClean="0"/>
              <a:t>Vendor support from </a:t>
            </a:r>
            <a:r>
              <a:rPr lang="en-CA" sz="1100" dirty="0" err="1" smtClean="0"/>
              <a:t>Joyent</a:t>
            </a:r>
            <a:r>
              <a:rPr lang="en-CA" sz="1100" dirty="0" smtClean="0"/>
              <a:t> for server-side JavaScript (Node.js)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Easier to learn than Ruby or Python for Java developers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Groovy/Grails ecosystem not as vibrant as that of Ruby/Rails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Syntax and type inference enable code conciseness and readability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Performance comparable to that of Java with seamless interoperation with Java, effectively leverages all of Java’s capabilities and ecosystem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Promotes “convention over configuration”, XML-free experience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based on the servlet API environment – does not require an application server or JEE stack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Promotes even greater code conciseness than the other major dynamic languages, without sacrificing readability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Vibrant community, though the language’s creator is a dominant voice (not unlike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Powerful hygienic macro facility which enables powerful yet simple </a:t>
            </a:r>
            <a:r>
              <a:rPr lang="en-US" dirty="0" err="1" smtClean="0"/>
              <a:t>metaprogramming</a:t>
            </a:r>
            <a:r>
              <a:rPr lang="en-US" dirty="0" smtClean="0"/>
              <a:t>, including great support for internal domain-specific languages (DSLs)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Modularity: leverages Java packages, augmented by the namespace concept</a:t>
            </a:r>
            <a:r>
              <a:rPr lang="en-US" baseline="0" dirty="0"/>
              <a:t> </a:t>
            </a:r>
            <a:r>
              <a:rPr lang="en-US" baseline="0" dirty="0" smtClean="0"/>
              <a:t>– full integration with Java code and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web development libraries enable even more streamlined and agile web development than that provided by Rails, Grails, or 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several lightweight web libraries for </a:t>
            </a:r>
            <a:r>
              <a:rPr lang="en-US" dirty="0" err="1" smtClean="0"/>
              <a:t>Clojure</a:t>
            </a:r>
            <a:r>
              <a:rPr lang="en-US" dirty="0" smtClean="0"/>
              <a:t> as well as a few end-to-end web frameworks.  Ring, </a:t>
            </a:r>
            <a:r>
              <a:rPr lang="en-US" dirty="0" err="1" smtClean="0"/>
              <a:t>Compojure</a:t>
            </a:r>
            <a:r>
              <a:rPr lang="en-US" dirty="0" smtClean="0"/>
              <a:t>, and </a:t>
            </a:r>
            <a:r>
              <a:rPr lang="en-US" dirty="0" err="1" smtClean="0"/>
              <a:t>Enlive</a:t>
            </a:r>
            <a:r>
              <a:rPr lang="en-US" dirty="0" smtClean="0"/>
              <a:t> are a popular library combination for web development.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Key:</a:t>
            </a:r>
            <a:r>
              <a:rPr lang="en-US" baseline="0" dirty="0" smtClean="0"/>
              <a:t> High productivity and agility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Alternative to traditional approach:  JEE slowly crushed under its own weight gain in past 15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Strong support for Agile methodology:  Support for code-test workflow naturally.  Code conciseness and easy to deploy makes 2-week sprint possible.  REPL console is an easy way for developers to test their thoughts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aseline="0" dirty="0" smtClean="0"/>
              <a:t>Increasing interests at browser centric and asynchronous web technologies bring in more focus on dynamic language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 smtClean="0"/>
              <a:t>Recognitions</a:t>
            </a:r>
            <a:r>
              <a:rPr lang="en-US" baseline="0" dirty="0" smtClean="0"/>
              <a:t> from industry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Growing support from industry thought leaderships:  Garter recommend dynamic language for new web development.  TIOBE survey shows Dynamic Languages are getting popular recently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clients is asking for our support.  Start up strategy influence to traditional enterprise application development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Our competitors are ahead of us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baseline="0" dirty="0" smtClean="0"/>
              <a:t>Developers are enjoying dynamic languages coding.  Fun to work with and easy to show their product to others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baseline="0" dirty="0" smtClean="0"/>
              <a:t>Not cure for all but have positive impact in the right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400" b="1" kern="0" dirty="0">
                <a:solidFill>
                  <a:srgbClr val="292929"/>
                </a:solidFill>
                <a:latin typeface="Arial"/>
              </a:rPr>
              <a:t>Dynamic languages have an established market position and are gaining in popularity and adoption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Ruby, Python, JavaScript, and PHP are consistently ranked among the top 10 most popular languages by industry surveys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err="1" smtClean="0">
                <a:solidFill>
                  <a:srgbClr val="000000"/>
                </a:solidFill>
                <a:latin typeface="Arial"/>
              </a:rPr>
              <a:t>RedMonk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Programming Language Rankings – ranks language popularity with developers based on activity on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StackOverflow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TIOBE Programming Community Index – ranks language popularity based on search results from search engines Google, Bing, Yahoo!, Wikipedia, Amazon, YouTube, and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Baidu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Gartner reports endorse the adoption of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ThoughtWorks’s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influential Tech Radar moved Scala and </a:t>
            </a:r>
            <a:r>
              <a:rPr lang="en-US" kern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from “Trial” to “Adopt” in Oct 2012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Industry thought leaders are supporting dynamic languages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Martin 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Fowler, famous for groundbreaking work in many areas of software engineering, including patterns, refactoring, and continuous integration, has stated that “</a:t>
            </a:r>
            <a:r>
              <a:rPr lang="en-US" sz="1100" i="1" kern="0" dirty="0">
                <a:solidFill>
                  <a:srgbClr val="000000"/>
                </a:solidFill>
                <a:latin typeface="Arial"/>
              </a:rPr>
              <a:t>Ruby is a viable platform that should be seriously considered for many forms of applications - in particular web applications using Ruby on Rails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”.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100" kern="0" dirty="0">
                <a:solidFill>
                  <a:srgbClr val="000000"/>
                </a:solidFill>
                <a:latin typeface="Arial"/>
              </a:rPr>
              <a:t>Spring framework creator Rob Johnson has joined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Typesafe’s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board, bringing additional credibility to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100" kern="0" dirty="0">
                <a:solidFill>
                  <a:srgbClr val="000000"/>
                </a:solidFill>
                <a:latin typeface="Arial"/>
              </a:rPr>
              <a:t> and Play.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0"/>
              </a:spcBef>
              <a:spcAft>
                <a:spcPct val="40000"/>
              </a:spcAft>
              <a:buClr>
                <a:srgbClr val="FFFFFF"/>
              </a:buClr>
            </a:pPr>
            <a:r>
              <a:rPr lang="en-US" sz="1700" b="1" kern="0" dirty="0">
                <a:solidFill>
                  <a:srgbClr val="292929"/>
                </a:solidFill>
                <a:latin typeface="Arial"/>
              </a:rPr>
              <a:t>Many kinds of business applications align with the previously-listed use cases and are well-suited for development with dynamic languages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Marketing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Websites that provide product catalogs, user registration, search, social networking, content targeting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Sports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Shopping websites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Integrating with external payment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Collaborative websites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Application pilots to test-market new services offered to customers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The pilot can very well become the final application </a:t>
            </a:r>
            <a:r>
              <a:rPr lang="en-US" sz="1300" kern="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300" kern="0" dirty="0">
              <a:solidFill>
                <a:srgbClr val="000000"/>
              </a:solidFill>
              <a:latin typeface="Arial"/>
            </a:endParaRP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Corporate intranet applications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Situational apps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“Good enough" software created for a narrow group of users with a unique set of needs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Web frontend for back-end services -- consumer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applications that provide improved user experience around legacy services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500" kern="0" dirty="0" err="1">
                <a:solidFill>
                  <a:srgbClr val="000000"/>
                </a:solidFill>
                <a:latin typeface="Arial"/>
              </a:rPr>
              <a:t>RESTful</a:t>
            </a:r>
            <a:r>
              <a:rPr lang="en-US" sz="1500" kern="0" dirty="0">
                <a:solidFill>
                  <a:srgbClr val="000000"/>
                </a:solidFill>
                <a:latin typeface="Arial"/>
              </a:rPr>
              <a:t> service APIs -- provider of web services</a:t>
            </a:r>
          </a:p>
          <a:p>
            <a:pPr marL="952500" lvl="2" indent="-279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ebdings" pitchFamily="18" charset="2"/>
              <a:buChar char="="/>
            </a:pPr>
            <a:r>
              <a:rPr lang="en-US" sz="1300" kern="0" dirty="0">
                <a:solidFill>
                  <a:srgbClr val="000000"/>
                </a:solidFill>
                <a:latin typeface="Arial"/>
              </a:rPr>
              <a:t>E.g., supporting rich client social and mobile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Dynamic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languages</a:t>
            </a:r>
            <a:r>
              <a:rPr lang="es-ES_tradnl" b="1" dirty="0" smtClean="0"/>
              <a:t> are </a:t>
            </a:r>
            <a:r>
              <a:rPr lang="es-ES_tradnl" b="1" dirty="0" err="1" smtClean="0"/>
              <a:t>not</a:t>
            </a:r>
            <a:r>
              <a:rPr lang="es-ES_tradnl" b="1" dirty="0" smtClean="0"/>
              <a:t> new</a:t>
            </a:r>
            <a:endParaRPr lang="en-US" b="1" dirty="0" smtClean="0"/>
          </a:p>
          <a:p>
            <a:r>
              <a:rPr lang="en-US" dirty="0" smtClean="0"/>
              <a:t>Lisp, Smalltalk have been around for a long time</a:t>
            </a:r>
          </a:p>
          <a:p>
            <a:r>
              <a:rPr lang="en-US" dirty="0" smtClean="0"/>
              <a:t>Python has been around longer than Java (pre-1995)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Modularity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via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gems</a:t>
            </a:r>
            <a:r>
              <a:rPr lang="en-US" baseline="0" dirty="0" smtClean="0"/>
              <a:t> – http://rubygems.org</a:t>
            </a:r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AT&amp;T: http://www.slideshare.net/randquistcp/att-interactive-the-many-facets-of-ruby-presentation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ESPN: http://www.gunnertech.com/2011/06/espn-ruby-on-rails-case-study/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337020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</a:t>
            </a:r>
            <a:r>
              <a:rPr lang="en-US" sz="900" b="0" dirty="0" smtClean="0">
                <a:solidFill>
                  <a:schemeClr val="bg1"/>
                </a:solidFill>
              </a:rPr>
              <a:t>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gif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gif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504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Dynamic Languages to Achieve Higher Development Productivity and </a:t>
            </a:r>
            <a:r>
              <a:rPr lang="en-US" dirty="0" smtClean="0"/>
              <a:t>Agility</a:t>
            </a:r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OpenSlava</a:t>
            </a:r>
            <a:r>
              <a:rPr lang="es-ES_tradnl" dirty="0" smtClean="0"/>
              <a:t> 2013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</a:p>
          <a:p>
            <a:pPr lvl="1"/>
            <a:r>
              <a:rPr lang="en-CA" dirty="0" smtClean="0"/>
              <a:t>Mature 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CA" dirty="0" smtClean="0"/>
              <a:t>Interest in </a:t>
            </a:r>
            <a:r>
              <a:rPr lang="en-CA" dirty="0" err="1" smtClean="0"/>
              <a:t>Javascript</a:t>
            </a:r>
            <a:r>
              <a:rPr lang="en-CA" dirty="0" smtClean="0"/>
              <a:t> boosted by Ajax and frameworks like jQuery</a:t>
            </a:r>
          </a:p>
          <a:p>
            <a:pPr lvl="1"/>
            <a:r>
              <a:rPr lang="en-US" dirty="0" smtClean="0"/>
              <a:t>Prototype-based object-oriented language with support for functional programming</a:t>
            </a:r>
          </a:p>
          <a:p>
            <a:pPr lvl="1"/>
            <a:r>
              <a:rPr lang="en-CA" dirty="0" smtClean="0"/>
              <a:t>Easy to learn, a bit quirky in some areas</a:t>
            </a:r>
          </a:p>
          <a:p>
            <a:pPr lvl="1"/>
            <a:r>
              <a:rPr lang="en-CA" dirty="0" smtClean="0"/>
              <a:t>Node.js has accelerated the adoption of JavaScript for server-side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Not as mature as other dynamic languages </a:t>
            </a:r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advanced meta-programming and functional programming features</a:t>
            </a:r>
          </a:p>
          <a:p>
            <a:pPr lvl="1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support from VMware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4098" name="Picture 2" descr="http://groovy.codehaus.org/images/groovy-logo-medium.png?dur=1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80" y="84395"/>
            <a:ext cx="194789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Language released in 2003, has a strong 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</a:p>
          <a:p>
            <a:pPr lvl="1"/>
            <a:r>
              <a:rPr lang="en-US" dirty="0" smtClean="0"/>
              <a:t>Compiled, runs on the JVM, </a:t>
            </a:r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124" name="Picture 4" descr="http://www.scala-lang.org/resources/img/smooth-spi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88" y="58072"/>
            <a:ext cx="68541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Lightweight web </a:t>
            </a:r>
            <a:r>
              <a:rPr lang="en-US" dirty="0"/>
              <a:t>application </a:t>
            </a:r>
            <a:r>
              <a:rPr lang="en-US" dirty="0" smtClean="0"/>
              <a:t>framework bringing Rails-like development to the JVM</a:t>
            </a:r>
          </a:p>
          <a:p>
            <a:pPr lvl="1"/>
            <a:r>
              <a:rPr lang="en-US" dirty="0" smtClean="0"/>
              <a:t>Built on </a:t>
            </a:r>
            <a:r>
              <a:rPr lang="en-US" dirty="0" err="1" smtClean="0"/>
              <a:t>Akka</a:t>
            </a:r>
            <a:r>
              <a:rPr lang="en-US" dirty="0" smtClean="0"/>
              <a:t>, fully asynchronous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 provides both a Java and </a:t>
            </a:r>
            <a:r>
              <a:rPr lang="en-US" dirty="0" err="1" smtClean="0"/>
              <a:t>Scala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out of the box</a:t>
            </a:r>
            <a:endParaRPr lang="en-US" dirty="0"/>
          </a:p>
          <a:p>
            <a:pPr lvl="1"/>
            <a:r>
              <a:rPr lang="es-ES_tradnl" dirty="0" smtClean="0"/>
              <a:t>“Cloud </a:t>
            </a:r>
            <a:r>
              <a:rPr lang="es-ES_tradnl" dirty="0" err="1" smtClean="0"/>
              <a:t>ready</a:t>
            </a:r>
            <a:r>
              <a:rPr lang="es-ES_tradnl" dirty="0" smtClean="0"/>
              <a:t>”, </a:t>
            </a:r>
            <a:r>
              <a:rPr lang="es-ES_tradnl" dirty="0" err="1" smtClean="0"/>
              <a:t>enforces</a:t>
            </a:r>
            <a:r>
              <a:rPr lang="es-ES_tradnl" dirty="0" smtClean="0"/>
              <a:t> </a:t>
            </a:r>
            <a:r>
              <a:rPr lang="es-ES_tradnl" dirty="0" err="1" smtClean="0"/>
              <a:t>shared</a:t>
            </a:r>
            <a:r>
              <a:rPr lang="es-ES_tradnl" dirty="0" smtClean="0"/>
              <a:t>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endParaRPr lang="en-US" dirty="0"/>
          </a:p>
          <a:p>
            <a:pPr lvl="1"/>
            <a:r>
              <a:rPr lang="en-US" dirty="0" smtClean="0"/>
              <a:t>Vendor </a:t>
            </a:r>
            <a:r>
              <a:rPr lang="en-US" dirty="0"/>
              <a:t>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3076" name="Picture 4" descr="http://www.playframework.org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87305"/>
            <a:ext cx="1817967" cy="6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6146" name="Picture 2" descr="http://pupeno.files.wordpress.com/2011/07/clojure-logo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7" y="85060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508"/>
              </p:ext>
            </p:extLst>
          </p:nvPr>
        </p:nvGraphicFramePr>
        <p:xfrm>
          <a:off x="461035" y="1171578"/>
          <a:ext cx="8682964" cy="568642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8693"/>
                <a:gridCol w="3093519"/>
                <a:gridCol w="3570752"/>
              </a:tblGrid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Ruby, </a:t>
                      </a:r>
                      <a:r>
                        <a:rPr lang="es-ES_tradnl" dirty="0" err="1" smtClean="0"/>
                        <a:t>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Chef, </a:t>
                      </a:r>
                      <a:r>
                        <a:rPr lang="es-ES_tradnl" dirty="0" err="1" smtClean="0"/>
                        <a:t>Puppet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Cucumber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GOV.UK,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Github</a:t>
                      </a:r>
                      <a:r>
                        <a:rPr lang="es-ES_tradnl" baseline="0" dirty="0" smtClean="0"/>
                        <a:t>, Twitter, </a:t>
                      </a:r>
                      <a:r>
                        <a:rPr lang="es-ES_tradnl" baseline="0" dirty="0" err="1" smtClean="0"/>
                        <a:t>Hulu</a:t>
                      </a:r>
                      <a:r>
                        <a:rPr lang="es-ES_tradnl" baseline="0" dirty="0" smtClean="0"/>
                        <a:t>, ESPN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PHP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Drupal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Wordpress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Flickr</a:t>
                      </a:r>
                      <a:r>
                        <a:rPr lang="es-ES_tradnl" dirty="0" smtClean="0"/>
                        <a:t>, Yahoo,</a:t>
                      </a:r>
                      <a:r>
                        <a:rPr lang="es-ES_tradnl" baseline="0" dirty="0" smtClean="0"/>
                        <a:t> Facebook, Wikipedia, </a:t>
                      </a:r>
                      <a:r>
                        <a:rPr lang="es-ES_tradnl" baseline="0" dirty="0" err="1" smtClean="0"/>
                        <a:t>Digg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Python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Django, Google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Big data </a:t>
                      </a:r>
                      <a:r>
                        <a:rPr lang="es-ES_tradnl" dirty="0" err="1" smtClean="0"/>
                        <a:t>projects</a:t>
                      </a:r>
                      <a:r>
                        <a:rPr lang="es-ES_tradnl" dirty="0" smtClean="0"/>
                        <a:t>, Washington</a:t>
                      </a:r>
                      <a:r>
                        <a:rPr lang="es-ES_tradnl" baseline="0" dirty="0" smtClean="0"/>
                        <a:t> Post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JavaScript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jQuery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Node.js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Virtually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every</a:t>
                      </a:r>
                      <a:r>
                        <a:rPr lang="es-ES_tradnl" dirty="0" smtClean="0"/>
                        <a:t> web Application, </a:t>
                      </a:r>
                      <a:r>
                        <a:rPr lang="es-ES_tradnl" dirty="0" err="1" smtClean="0"/>
                        <a:t>LinkedIn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Yammer</a:t>
                      </a:r>
                      <a:r>
                        <a:rPr lang="es-ES_tradnl" baseline="0" dirty="0" smtClean="0"/>
                        <a:t>, Yahoo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Groovy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Sky.com, wired.com,</a:t>
                      </a:r>
                      <a:r>
                        <a:rPr lang="es-ES_tradnl" baseline="0" dirty="0" smtClean="0"/>
                        <a:t> Canoo.com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Scala, Play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Akka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 </a:t>
                      </a:r>
                      <a:r>
                        <a:rPr lang="es-ES_tradnl" dirty="0" err="1" smtClean="0"/>
                        <a:t>FourSquare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Guardian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LinkedIn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Klout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Clojure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Compojure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Cascalog</a:t>
                      </a:r>
                      <a:r>
                        <a:rPr lang="es-ES_tradnl" dirty="0" smtClean="0"/>
                        <a:t>, Pallet, Riemann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Akamai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Prismatic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Who’s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 Growing support from industry analysts and thought leaders</a:t>
            </a:r>
          </a:p>
          <a:p>
            <a:r>
              <a:rPr lang="en-CA" dirty="0" smtClean="0"/>
              <a:t>Need to augment enterprise toolset</a:t>
            </a:r>
          </a:p>
          <a:p>
            <a:pPr lvl="1"/>
            <a:r>
              <a:rPr lang="en-US" dirty="0" smtClean="0"/>
              <a:t>Not a cure-all, but can have a tremendous positive impact in the right situations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en-US" dirty="0" smtClean="0"/>
              <a:t>Recent 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Media, marketing and e-commerce sites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pilots</a:t>
            </a:r>
            <a:endParaRPr lang="en-US" dirty="0" smtClean="0"/>
          </a:p>
          <a:p>
            <a:pPr lvl="1"/>
            <a:r>
              <a:rPr lang="en-US" dirty="0" smtClean="0"/>
              <a:t>Location-based, mobile web applications</a:t>
            </a:r>
            <a:endParaRPr lang="en-US" dirty="0" smtClean="0"/>
          </a:p>
          <a:p>
            <a:pPr lvl="1"/>
            <a:r>
              <a:rPr lang="en-US" dirty="0" smtClean="0"/>
              <a:t>Web frontend for back-end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</a:t>
            </a:r>
            <a:r>
              <a:rPr lang="en-US" dirty="0" smtClean="0"/>
              <a:t>APIs</a:t>
            </a:r>
            <a:endParaRPr lang="en-US" dirty="0" smtClean="0"/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and large companies use dynamic languages</a:t>
            </a:r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  <a:p>
            <a:pPr lvl="1"/>
            <a:r>
              <a:rPr lang="es-ES_tradnl" dirty="0" err="1" smtClean="0"/>
              <a:t>Synergies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existing</a:t>
            </a:r>
            <a:r>
              <a:rPr lang="es-ES_tradnl" dirty="0" smtClean="0"/>
              <a:t> </a:t>
            </a:r>
            <a:r>
              <a:rPr lang="es-ES_tradnl" dirty="0" err="1" smtClean="0"/>
              <a:t>technologies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JavaScript / </a:t>
            </a:r>
            <a:r>
              <a:rPr lang="en-US" dirty="0" smtClean="0"/>
              <a:t>HTML5 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Development </a:t>
            </a:r>
            <a:r>
              <a:rPr lang="en-US" b="1" dirty="0"/>
              <a:t>architecture with </a:t>
            </a:r>
            <a:r>
              <a:rPr lang="en-US" b="1" dirty="0" err="1"/>
              <a:t>SaaS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Accelerate </a:t>
            </a:r>
            <a:r>
              <a:rPr lang="en-US" dirty="0"/>
              <a:t>the establishment of critical development architecture tools and processes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04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</a:t>
            </a:r>
            <a:endParaRPr lang="en-US" dirty="0" smtClean="0"/>
          </a:p>
          <a:p>
            <a:pPr lvl="1"/>
            <a:r>
              <a:rPr lang="en-US" dirty="0" smtClean="0"/>
              <a:t>Scaling </a:t>
            </a:r>
            <a:r>
              <a:rPr lang="en-US" dirty="0" smtClean="0"/>
              <a:t>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3975" lvl="1" indent="0">
              <a:buNone/>
            </a:pPr>
            <a:r>
              <a:rPr lang="es-ES_tradnl" sz="2800" b="1" dirty="0" err="1">
                <a:solidFill>
                  <a:srgbClr val="DD4411"/>
                </a:solidFill>
              </a:rPr>
              <a:t>Mature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with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tons</a:t>
            </a:r>
            <a:r>
              <a:rPr lang="es-ES_tradnl" sz="2800" b="1" dirty="0">
                <a:solidFill>
                  <a:srgbClr val="DD4411"/>
                </a:solidFill>
              </a:rPr>
              <a:t> of </a:t>
            </a:r>
            <a:r>
              <a:rPr lang="es-ES_tradnl" sz="2800" b="1" dirty="0" err="1">
                <a:solidFill>
                  <a:srgbClr val="DD4411"/>
                </a:solidFill>
              </a:rPr>
              <a:t>libraries</a:t>
            </a:r>
            <a:r>
              <a:rPr lang="es-ES_tradnl" sz="2800" b="1" dirty="0">
                <a:solidFill>
                  <a:srgbClr val="DD4411"/>
                </a:solidFill>
              </a:rPr>
              <a:t> and </a:t>
            </a:r>
            <a:r>
              <a:rPr lang="es-ES_tradnl" sz="2800" b="1" dirty="0" err="1">
                <a:solidFill>
                  <a:srgbClr val="DD4411"/>
                </a:solidFill>
              </a:rPr>
              <a:t>great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support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for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Domain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Specific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Languages</a:t>
            </a:r>
            <a:endParaRPr lang="en-US" sz="28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library </a:t>
            </a:r>
          </a:p>
          <a:p>
            <a:pPr lvl="1"/>
            <a:r>
              <a:rPr lang="en-US" dirty="0" smtClean="0"/>
              <a:t>Syntax enables great support for internal DSLs</a:t>
            </a:r>
          </a:p>
          <a:p>
            <a:pPr lvl="1"/>
            <a:r>
              <a:rPr lang="en-US" dirty="0" smtClean="0"/>
              <a:t>Short learning curve for Java developers</a:t>
            </a:r>
          </a:p>
          <a:p>
            <a:pPr lvl="1"/>
            <a:r>
              <a:rPr lang="en-US" dirty="0" smtClean="0"/>
              <a:t>Runs on the JVM as </a:t>
            </a:r>
            <a:r>
              <a:rPr lang="en-US" dirty="0" err="1" smtClean="0"/>
              <a:t>JRuby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productive</a:t>
            </a:r>
            <a:r>
              <a:rPr lang="es-ES_tradnl" dirty="0" smtClean="0"/>
              <a:t> web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frameworks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and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Ruby’s</a:t>
            </a:r>
            <a:r>
              <a:rPr lang="es-ES_tradnl" dirty="0" smtClean="0"/>
              <a:t> </a:t>
            </a:r>
            <a:r>
              <a:rPr lang="es-ES_tradnl" dirty="0" err="1" smtClean="0"/>
              <a:t>killer</a:t>
            </a:r>
            <a:r>
              <a:rPr lang="es-ES_tradnl" dirty="0" smtClean="0"/>
              <a:t> </a:t>
            </a:r>
            <a:r>
              <a:rPr lang="es-ES_tradnl" dirty="0" err="1" smtClean="0"/>
              <a:t>app</a:t>
            </a:r>
            <a:endParaRPr lang="en-US" dirty="0" smtClean="0"/>
          </a:p>
          <a:p>
            <a:pPr lvl="1"/>
            <a:r>
              <a:rPr lang="es-ES_tradnl" dirty="0" err="1" smtClean="0"/>
              <a:t>Scaffolding</a:t>
            </a:r>
            <a:r>
              <a:rPr lang="es-ES_tradnl" dirty="0" smtClean="0"/>
              <a:t> </a:t>
            </a:r>
            <a:r>
              <a:rPr lang="es-ES_tradnl" dirty="0" err="1" smtClean="0"/>
              <a:t>gets</a:t>
            </a:r>
            <a:r>
              <a:rPr lang="es-ES_tradnl" dirty="0" smtClean="0"/>
              <a:t>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up and </a:t>
            </a:r>
            <a:r>
              <a:rPr lang="es-ES_tradnl" dirty="0" err="1" smtClean="0"/>
              <a:t>running</a:t>
            </a:r>
            <a:r>
              <a:rPr lang="es-ES_tradnl" dirty="0" smtClean="0"/>
              <a:t> in no time</a:t>
            </a:r>
            <a:endParaRPr lang="en-US" dirty="0" smtClean="0"/>
          </a:p>
          <a:p>
            <a:pPr lvl="1"/>
            <a:r>
              <a:rPr lang="en-US" dirty="0" smtClean="0"/>
              <a:t>Mature set of development tools available for Rails</a:t>
            </a:r>
          </a:p>
          <a:p>
            <a:pPr lvl="1"/>
            <a:r>
              <a:rPr lang="en-US" dirty="0" smtClean="0"/>
              <a:t>Java developers can be trained into junior Rails developers in 2-3 weeks</a:t>
            </a:r>
          </a:p>
          <a:p>
            <a:pPr lvl="1"/>
            <a:r>
              <a:rPr lang="en-US" dirty="0" smtClean="0"/>
              <a:t>There is an active ecosystem of people and companies who contribute to the development of Rails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26383"/>
            <a:ext cx="763214" cy="9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</a:p>
          <a:p>
            <a:pPr lvl="1"/>
            <a:r>
              <a:rPr lang="en-US" dirty="0" smtClean="0"/>
              <a:t>Ubiquitous ISP support</a:t>
            </a:r>
          </a:p>
          <a:p>
            <a:pPr lvl="1"/>
            <a:r>
              <a:rPr lang="en-US" dirty="0" smtClean="0"/>
              <a:t>Vast library of components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53" y="257919"/>
            <a:ext cx="1249713" cy="6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</a:p>
          <a:p>
            <a:pPr lvl="1"/>
            <a:r>
              <a:rPr lang="en-CA" dirty="0" smtClean="0"/>
              <a:t>Mature language</a:t>
            </a:r>
          </a:p>
          <a:p>
            <a:pPr lvl="1"/>
            <a:r>
              <a:rPr lang="en-US" dirty="0" smtClean="0"/>
              <a:t>Object-oriented with functional programming support</a:t>
            </a:r>
          </a:p>
          <a:p>
            <a:pPr lvl="1"/>
            <a:r>
              <a:rPr lang="en-CA" dirty="0" smtClean="0"/>
              <a:t>Extensive library</a:t>
            </a:r>
          </a:p>
          <a:p>
            <a:pPr lvl="1"/>
            <a:r>
              <a:rPr lang="en-CA" dirty="0" smtClean="0"/>
              <a:t>Readable 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code</a:t>
            </a:r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8" name="Picture 6" descr="http://digitizor.com/wp-content/uploads/2011/07/pylogo.png?dur=5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2143" l="7143" r="92143">
                        <a14:foregroundMark x1="58571" y1="34286" x2="31071" y2="32857"/>
                        <a14:foregroundMark x1="23214" y1="42857" x2="18214" y2="56786"/>
                        <a14:foregroundMark x1="42857" y1="12857" x2="59643" y2="15714"/>
                        <a14:foregroundMark x1="84286" y1="49286" x2="50357" y2="59643"/>
                        <a14:foregroundMark x1="39286" y1="76786" x2="54286" y2="81071"/>
                        <a14:foregroundMark x1="49286" y1="40357" x2="15000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0"/>
            <a:ext cx="1072891" cy="1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1668</TotalTime>
  <Words>2263</Words>
  <Application>Microsoft Office PowerPoint</Application>
  <PresentationFormat>On-screen Show (4:3)</PresentationFormat>
  <Paragraphs>304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Agfa Rotis Sans Serif</vt:lpstr>
      <vt:lpstr>Arial</vt:lpstr>
      <vt:lpstr>Calibri</vt:lpstr>
      <vt:lpstr>Courier New</vt:lpstr>
      <vt:lpstr>Webdings</vt:lpstr>
      <vt:lpstr>Wingdings</vt:lpstr>
      <vt:lpstr>Innovation_Ad_02_2012</vt:lpstr>
      <vt:lpstr>PowerPoint Presentation</vt:lpstr>
      <vt:lpstr>PowerPoint Presentation</vt:lpstr>
      <vt:lpstr>Key characteristics of Dynamic Languages</vt:lpstr>
      <vt:lpstr>Our Focus</vt:lpstr>
      <vt:lpstr>Major Dynamic Language Technologies</vt:lpstr>
      <vt:lpstr>Ruby</vt:lpstr>
      <vt:lpstr>Rails</vt:lpstr>
      <vt:lpstr>PHP</vt:lpstr>
      <vt:lpstr>Python</vt:lpstr>
      <vt:lpstr>JavaScript</vt:lpstr>
      <vt:lpstr>Groovy</vt:lpstr>
      <vt:lpstr>Scala</vt:lpstr>
      <vt:lpstr>Play</vt:lpstr>
      <vt:lpstr>Clojure</vt:lpstr>
      <vt:lpstr>Who’s using what?</vt:lpstr>
      <vt:lpstr>Why Are Dynamic Languages Important?</vt:lpstr>
      <vt:lpstr>Industry Trends</vt:lpstr>
      <vt:lpstr>Agility</vt:lpstr>
      <vt:lpstr>Business Application Scenarios</vt:lpstr>
      <vt:lpstr>Fit for Enterprise</vt:lpstr>
      <vt:lpstr>Synergy with Other Technologies</vt:lpstr>
      <vt:lpstr>Synergy with Existing Technologies</vt:lpstr>
      <vt:lpstr>Synergy with Existing Technologies</vt:lpstr>
      <vt:lpstr>Synergy with Existing Technologies</vt:lpstr>
      <vt:lpstr>Synergy with Existing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153</cp:revision>
  <dcterms:created xsi:type="dcterms:W3CDTF">2013-02-15T20:47:25Z</dcterms:created>
  <dcterms:modified xsi:type="dcterms:W3CDTF">2013-09-24T19:54:49Z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