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13" r:id="rId5"/>
    <p:sldId id="351" r:id="rId6"/>
    <p:sldId id="314" r:id="rId7"/>
    <p:sldId id="315" r:id="rId8"/>
    <p:sldId id="333" r:id="rId9"/>
    <p:sldId id="354" r:id="rId10"/>
    <p:sldId id="316" r:id="rId11"/>
    <p:sldId id="346" r:id="rId12"/>
    <p:sldId id="355" r:id="rId13"/>
    <p:sldId id="347" r:id="rId14"/>
    <p:sldId id="357" r:id="rId15"/>
    <p:sldId id="356" r:id="rId16"/>
    <p:sldId id="318" r:id="rId17"/>
    <p:sldId id="319" r:id="rId18"/>
    <p:sldId id="339" r:id="rId19"/>
    <p:sldId id="320" r:id="rId20"/>
    <p:sldId id="348" r:id="rId21"/>
    <p:sldId id="327" r:id="rId22"/>
    <p:sldId id="328" r:id="rId23"/>
    <p:sldId id="344" r:id="rId24"/>
    <p:sldId id="326" r:id="rId25"/>
    <p:sldId id="329" r:id="rId26"/>
    <p:sldId id="342" r:id="rId27"/>
    <p:sldId id="343" r:id="rId28"/>
    <p:sldId id="330" r:id="rId29"/>
    <p:sldId id="331" r:id="rId30"/>
    <p:sldId id="352" r:id="rId31"/>
    <p:sldId id="332" r:id="rId32"/>
    <p:sldId id="337" r:id="rId33"/>
    <p:sldId id="338" r:id="rId34"/>
    <p:sldId id="334" r:id="rId35"/>
    <p:sldId id="336" r:id="rId36"/>
    <p:sldId id="324" r:id="rId37"/>
    <p:sldId id="322" r:id="rId38"/>
    <p:sldId id="335" r:id="rId39"/>
    <p:sldId id="340" r:id="rId40"/>
    <p:sldId id="341" r:id="rId41"/>
    <p:sldId id="353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9E9"/>
    <a:srgbClr val="FF8000"/>
    <a:srgbClr val="C49500"/>
    <a:srgbClr val="E6AF00"/>
    <a:srgbClr val="FFC000"/>
    <a:srgbClr val="FFCC00"/>
    <a:srgbClr val="434787"/>
    <a:srgbClr val="CB3837"/>
    <a:srgbClr val="4B2C10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23" autoAdjust="0"/>
    <p:restoredTop sz="82833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248" y="60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-360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12" d="100"/>
          <a:sy n="112" d="100"/>
        </p:scale>
        <p:origin x="2074" y="-12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952C8-0ECC-46F4-B3E7-F2CA0E23DE4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C92D8-3F65-4F46-B671-37CF9261432B}">
      <dgm:prSet phldrT="[Text]"/>
      <dgm:spPr/>
      <dgm:t>
        <a:bodyPr/>
        <a:lstStyle/>
        <a:p>
          <a:r>
            <a:rPr lang="es-ES_tradnl" dirty="0" err="1" smtClean="0">
              <a:latin typeface="Aharoni" panose="02010803020104030203" pitchFamily="2" charset="-79"/>
              <a:cs typeface="Aharoni" panose="02010803020104030203" pitchFamily="2" charset="-79"/>
            </a:rPr>
            <a:t>Loop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5813D60-CCA8-4837-B04B-3AFA62B17723}" type="parTrans" cxnId="{DDE413CE-FE2E-4602-B57F-130A3185BDB9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8A98270-6F23-4248-8468-E5D618A9FB02}" type="sibTrans" cxnId="{DDE413CE-FE2E-4602-B57F-130A3185BDB9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17FDB5F-0418-4A9E-9B39-A626A4758DBA}">
      <dgm:prSet phldrT="[Text]"/>
      <dgm:spPr/>
      <dgm:t>
        <a:bodyPr/>
        <a:lstStyle/>
        <a:p>
          <a:r>
            <a:rPr lang="es-ES_tradnl" dirty="0" err="1" smtClean="0">
              <a:latin typeface="Aharoni" panose="02010803020104030203" pitchFamily="2" charset="-79"/>
              <a:cs typeface="Aharoni" panose="02010803020104030203" pitchFamily="2" charset="-79"/>
            </a:rPr>
            <a:t>Event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B0CA162-4EBB-4456-8E4C-A59F51B566C3}" type="parTrans" cxnId="{833C60D5-B837-4C76-9FC2-5361B0A849B2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B702E07-40E2-4AA9-BBFB-01F33632DE81}" type="sibTrans" cxnId="{833C60D5-B837-4C76-9FC2-5361B0A849B2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5CB2FD3-5C44-48AB-83AB-746AD094D010}" type="pres">
      <dgm:prSet presAssocID="{307952C8-0ECC-46F4-B3E7-F2CA0E23DE4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AA452A-27A4-4809-8FC6-EE240DCADEEC}" type="pres">
      <dgm:prSet presAssocID="{3ADC92D8-3F65-4F46-B671-37CF9261432B}" presName="dummy" presStyleCnt="0"/>
      <dgm:spPr/>
    </dgm:pt>
    <dgm:pt modelId="{3B687107-6624-4F8B-9528-770FC918F551}" type="pres">
      <dgm:prSet presAssocID="{3ADC92D8-3F65-4F46-B671-37CF9261432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E5C19-7CF0-4D40-B418-1C359E7FFDF0}" type="pres">
      <dgm:prSet presAssocID="{38A98270-6F23-4248-8468-E5D618A9FB02}" presName="sibTrans" presStyleLbl="node1" presStyleIdx="0" presStyleCnt="2"/>
      <dgm:spPr/>
      <dgm:t>
        <a:bodyPr/>
        <a:lstStyle/>
        <a:p>
          <a:endParaRPr lang="en-US"/>
        </a:p>
      </dgm:t>
    </dgm:pt>
    <dgm:pt modelId="{16A71D4E-B967-4E39-9AB9-7A894A80EBA0}" type="pres">
      <dgm:prSet presAssocID="{517FDB5F-0418-4A9E-9B39-A626A4758DBA}" presName="dummy" presStyleCnt="0"/>
      <dgm:spPr/>
    </dgm:pt>
    <dgm:pt modelId="{79B9B0B1-ACD3-45F7-951D-ADEBBC0D7A7E}" type="pres">
      <dgm:prSet presAssocID="{517FDB5F-0418-4A9E-9B39-A626A4758DBA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BD856-A38F-4465-9755-D5A59C79162D}" type="pres">
      <dgm:prSet presAssocID="{9B702E07-40E2-4AA9-BBFB-01F33632DE81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53D8325E-7D8C-453E-B25E-335EAD5C09D1}" type="presOf" srcId="{38A98270-6F23-4248-8468-E5D618A9FB02}" destId="{C2FE5C19-7CF0-4D40-B418-1C359E7FFDF0}" srcOrd="0" destOrd="0" presId="urn:microsoft.com/office/officeart/2005/8/layout/cycle1"/>
    <dgm:cxn modelId="{588F51E0-5009-448F-BA0D-F89DC727868E}" type="presOf" srcId="{3ADC92D8-3F65-4F46-B671-37CF9261432B}" destId="{3B687107-6624-4F8B-9528-770FC918F551}" srcOrd="0" destOrd="0" presId="urn:microsoft.com/office/officeart/2005/8/layout/cycle1"/>
    <dgm:cxn modelId="{DDE413CE-FE2E-4602-B57F-130A3185BDB9}" srcId="{307952C8-0ECC-46F4-B3E7-F2CA0E23DE47}" destId="{3ADC92D8-3F65-4F46-B671-37CF9261432B}" srcOrd="0" destOrd="0" parTransId="{85813D60-CCA8-4837-B04B-3AFA62B17723}" sibTransId="{38A98270-6F23-4248-8468-E5D618A9FB02}"/>
    <dgm:cxn modelId="{508B9A62-225C-425B-82EF-1CBBE35FF602}" type="presOf" srcId="{517FDB5F-0418-4A9E-9B39-A626A4758DBA}" destId="{79B9B0B1-ACD3-45F7-951D-ADEBBC0D7A7E}" srcOrd="0" destOrd="0" presId="urn:microsoft.com/office/officeart/2005/8/layout/cycle1"/>
    <dgm:cxn modelId="{833C60D5-B837-4C76-9FC2-5361B0A849B2}" srcId="{307952C8-0ECC-46F4-B3E7-F2CA0E23DE47}" destId="{517FDB5F-0418-4A9E-9B39-A626A4758DBA}" srcOrd="1" destOrd="0" parTransId="{0B0CA162-4EBB-4456-8E4C-A59F51B566C3}" sibTransId="{9B702E07-40E2-4AA9-BBFB-01F33632DE81}"/>
    <dgm:cxn modelId="{02A6A0E7-3DD3-4198-AAA9-3BC8F57A5284}" type="presOf" srcId="{307952C8-0ECC-46F4-B3E7-F2CA0E23DE47}" destId="{35CB2FD3-5C44-48AB-83AB-746AD094D010}" srcOrd="0" destOrd="0" presId="urn:microsoft.com/office/officeart/2005/8/layout/cycle1"/>
    <dgm:cxn modelId="{4B44D14C-5AA1-4EE5-8477-F408874F5D7C}" type="presOf" srcId="{9B702E07-40E2-4AA9-BBFB-01F33632DE81}" destId="{236BD856-A38F-4465-9755-D5A59C79162D}" srcOrd="0" destOrd="0" presId="urn:microsoft.com/office/officeart/2005/8/layout/cycle1"/>
    <dgm:cxn modelId="{B1B89E80-0FA3-45B1-ABC4-6392A4FF1C0E}" type="presParOf" srcId="{35CB2FD3-5C44-48AB-83AB-746AD094D010}" destId="{9EAA452A-27A4-4809-8FC6-EE240DCADEEC}" srcOrd="0" destOrd="0" presId="urn:microsoft.com/office/officeart/2005/8/layout/cycle1"/>
    <dgm:cxn modelId="{5E58ECFD-B097-4133-AFB7-D14EA8EF3BC4}" type="presParOf" srcId="{35CB2FD3-5C44-48AB-83AB-746AD094D010}" destId="{3B687107-6624-4F8B-9528-770FC918F551}" srcOrd="1" destOrd="0" presId="urn:microsoft.com/office/officeart/2005/8/layout/cycle1"/>
    <dgm:cxn modelId="{51903FA9-6069-47C6-A4D9-DDF183BDB9F7}" type="presParOf" srcId="{35CB2FD3-5C44-48AB-83AB-746AD094D010}" destId="{C2FE5C19-7CF0-4D40-B418-1C359E7FFDF0}" srcOrd="2" destOrd="0" presId="urn:microsoft.com/office/officeart/2005/8/layout/cycle1"/>
    <dgm:cxn modelId="{D0423DD1-40ED-43A0-9CA6-EA693CD9083F}" type="presParOf" srcId="{35CB2FD3-5C44-48AB-83AB-746AD094D010}" destId="{16A71D4E-B967-4E39-9AB9-7A894A80EBA0}" srcOrd="3" destOrd="0" presId="urn:microsoft.com/office/officeart/2005/8/layout/cycle1"/>
    <dgm:cxn modelId="{616621AA-203F-444D-9D7F-8252D9317739}" type="presParOf" srcId="{35CB2FD3-5C44-48AB-83AB-746AD094D010}" destId="{79B9B0B1-ACD3-45F7-951D-ADEBBC0D7A7E}" srcOrd="4" destOrd="0" presId="urn:microsoft.com/office/officeart/2005/8/layout/cycle1"/>
    <dgm:cxn modelId="{DAE298B6-AB0F-4E85-BE81-D9DDDCF98CD7}" type="presParOf" srcId="{35CB2FD3-5C44-48AB-83AB-746AD094D010}" destId="{236BD856-A38F-4465-9755-D5A59C79162D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87107-6624-4F8B-9528-770FC918F551}">
      <dsp:nvSpPr>
        <dsp:cNvPr id="0" name=""/>
        <dsp:cNvSpPr/>
      </dsp:nvSpPr>
      <dsp:spPr>
        <a:xfrm>
          <a:off x="2231932" y="433103"/>
          <a:ext cx="821369" cy="82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err="1" smtClean="0">
              <a:latin typeface="Aharoni" panose="02010803020104030203" pitchFamily="2" charset="-79"/>
              <a:cs typeface="Aharoni" panose="02010803020104030203" pitchFamily="2" charset="-79"/>
            </a:rPr>
            <a:t>Loop</a:t>
          </a:r>
          <a:endParaRPr lang="en-US" sz="2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231932" y="433103"/>
        <a:ext cx="821369" cy="821369"/>
      </dsp:txXfrm>
    </dsp:sp>
    <dsp:sp modelId="{C2FE5C19-7CF0-4D40-B418-1C359E7FFDF0}">
      <dsp:nvSpPr>
        <dsp:cNvPr id="0" name=""/>
        <dsp:cNvSpPr/>
      </dsp:nvSpPr>
      <dsp:spPr>
        <a:xfrm>
          <a:off x="1127980" y="-287"/>
          <a:ext cx="1688150" cy="1688150"/>
        </a:xfrm>
        <a:prstGeom prst="circularArrow">
          <a:avLst>
            <a:gd name="adj1" fmla="val 9488"/>
            <a:gd name="adj2" fmla="val 685404"/>
            <a:gd name="adj3" fmla="val 7848588"/>
            <a:gd name="adj4" fmla="val 2266008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B0B1-ACD3-45F7-951D-ADEBBC0D7A7E}">
      <dsp:nvSpPr>
        <dsp:cNvPr id="0" name=""/>
        <dsp:cNvSpPr/>
      </dsp:nvSpPr>
      <dsp:spPr>
        <a:xfrm>
          <a:off x="890810" y="433103"/>
          <a:ext cx="821369" cy="82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err="1" smtClean="0">
              <a:latin typeface="Aharoni" panose="02010803020104030203" pitchFamily="2" charset="-79"/>
              <a:cs typeface="Aharoni" panose="02010803020104030203" pitchFamily="2" charset="-79"/>
            </a:rPr>
            <a:t>Event</a:t>
          </a:r>
          <a:endParaRPr lang="en-US" sz="2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890810" y="433103"/>
        <a:ext cx="821369" cy="821369"/>
      </dsp:txXfrm>
    </dsp:sp>
    <dsp:sp modelId="{236BD856-A38F-4465-9755-D5A59C79162D}">
      <dsp:nvSpPr>
        <dsp:cNvPr id="0" name=""/>
        <dsp:cNvSpPr/>
      </dsp:nvSpPr>
      <dsp:spPr>
        <a:xfrm>
          <a:off x="1127980" y="-287"/>
          <a:ext cx="1688150" cy="1688150"/>
        </a:xfrm>
        <a:prstGeom prst="circularArrow">
          <a:avLst>
            <a:gd name="adj1" fmla="val 9488"/>
            <a:gd name="adj2" fmla="val 685404"/>
            <a:gd name="adj3" fmla="val 18648588"/>
            <a:gd name="adj4" fmla="val 13066008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24/09/2013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mystery.de/i/bk33NhA_ayZYgl_USS_Enterprise_NCC_1701_A_by_cb93.jpg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tom.ch/talks/2012/06/jazoon/images/tip_of_the_iceberg.jpg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peakerdeck.com/anguscroll/the-politics-of-javascript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credit</a:t>
            </a:r>
            <a:r>
              <a:rPr lang="es-ES_tradnl" dirty="0" smtClean="0"/>
              <a:t>: </a:t>
            </a:r>
            <a:r>
              <a:rPr lang="en-US" smtClean="0">
                <a:hlinkClick r:id="rId3"/>
              </a:rPr>
              <a:t>http://www.allmystery.de/i/bk33NhA_ayZYgl_USS_Enterprise_NCC_1701_A_by_cb93.jpg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groups.google.com</a:t>
            </a:r>
            <a:r>
              <a:rPr lang="en-US" dirty="0" smtClean="0"/>
              <a:t>/d/topic/</a:t>
            </a:r>
            <a:r>
              <a:rPr lang="en-US" dirty="0" err="1" smtClean="0"/>
              <a:t>nodejs</a:t>
            </a:r>
            <a:r>
              <a:rPr lang="en-US" dirty="0" smtClean="0"/>
              <a:t>/9afurRCTlOc/discussion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2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Note: Diagram inspired from</a:t>
            </a:r>
            <a:r>
              <a:rPr lang="en-US" i="1" baseline="0" dirty="0" smtClean="0"/>
              <a:t> </a:t>
            </a:r>
            <a:r>
              <a:rPr lang="en-US" i="1" dirty="0" smtClean="0"/>
              <a:t>http://</a:t>
            </a:r>
            <a:r>
              <a:rPr lang="en-US" i="1" dirty="0" err="1" smtClean="0"/>
              <a:t>www.slideshare.net</a:t>
            </a:r>
            <a:r>
              <a:rPr lang="en-US" i="1" dirty="0" smtClean="0"/>
              <a:t>/BenLin2/</a:t>
            </a:r>
            <a:r>
              <a:rPr lang="en-US" i="1" dirty="0" err="1" smtClean="0"/>
              <a:t>webconf-nodejsproductionarchitecture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baseline="0" dirty="0" smtClean="0"/>
              <a:t> processes are single threaded so scalability within the same server is dependent on the number of node processes that we run.</a:t>
            </a:r>
          </a:p>
          <a:p>
            <a:r>
              <a:rPr lang="en-US" baseline="0" dirty="0" smtClean="0"/>
              <a:t>In order to load balance the load within the same server, we can use a traditional load balancer running locally.</a:t>
            </a:r>
          </a:p>
          <a:p>
            <a:r>
              <a:rPr lang="en-US" baseline="0" dirty="0" smtClean="0"/>
              <a:t>The next step is to scale multiple servers, for which we need an additional load balanced layer on top of the local instances.</a:t>
            </a:r>
          </a:p>
          <a:p>
            <a:r>
              <a:rPr lang="en-US" baseline="0" dirty="0" smtClean="0"/>
              <a:t>Database/storage tier can be scaled according to the type of solution in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1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: </a:t>
            </a:r>
            <a:r>
              <a:rPr lang="en-US" dirty="0" smtClean="0">
                <a:hlinkClick r:id="rId3"/>
              </a:rPr>
              <a:t>http://drtom.ch/talks/2012/06/jazoon/images/tip_of_the_iceberg.jpg</a:t>
            </a:r>
            <a:endParaRPr lang="en-US" dirty="0" smtClean="0"/>
          </a:p>
          <a:p>
            <a:r>
              <a:rPr lang="es-ES_tradnl" dirty="0" smtClean="0"/>
              <a:t>Original idea:</a:t>
            </a:r>
            <a:r>
              <a:rPr lang="es-ES_tradnl" baseline="0" dirty="0" smtClean="0"/>
              <a:t> </a:t>
            </a:r>
            <a:r>
              <a:rPr lang="en-US" dirty="0" smtClean="0">
                <a:hlinkClick r:id="rId4"/>
              </a:rPr>
              <a:t>https://speakerdeck.com/anguscroll/the-politics-of-javascript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Grunt</a:t>
            </a:r>
            <a:r>
              <a:rPr lang="es-ES_tradnl" dirty="0" smtClean="0"/>
              <a:t> = </a:t>
            </a:r>
            <a:r>
              <a:rPr lang="es-ES_tradnl" dirty="0" err="1" smtClean="0"/>
              <a:t>Ant</a:t>
            </a:r>
            <a:endParaRPr lang="en-US" dirty="0" smtClean="0"/>
          </a:p>
          <a:p>
            <a:r>
              <a:rPr lang="es-ES_tradnl" dirty="0" err="1" smtClean="0"/>
              <a:t>Yeoman</a:t>
            </a:r>
            <a:r>
              <a:rPr lang="es-ES_tradnl" baseline="0" dirty="0" smtClean="0"/>
              <a:t> = </a:t>
            </a:r>
            <a:r>
              <a:rPr lang="es-ES_tradnl" baseline="0" dirty="0" err="1" smtClean="0"/>
              <a:t>Maven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some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parts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including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archetypes</a:t>
            </a:r>
            <a:r>
              <a:rPr lang="es-ES_tradnl" baseline="0" dirty="0" smtClean="0"/>
              <a:t> (“</a:t>
            </a:r>
            <a:r>
              <a:rPr lang="es-ES_tradnl" baseline="0" dirty="0" err="1" smtClean="0"/>
              <a:t>generators</a:t>
            </a:r>
            <a:r>
              <a:rPr lang="es-ES_tradnl" baseline="0" dirty="0" smtClean="0"/>
              <a:t>” in </a:t>
            </a:r>
            <a:r>
              <a:rPr lang="es-ES_tradnl" baseline="0" dirty="0" err="1" smtClean="0"/>
              <a:t>Yeomanese</a:t>
            </a:r>
            <a:r>
              <a:rPr lang="es-ES_tradnl" baseline="0" dirty="0" smtClean="0"/>
              <a:t>)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6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_tradnl" dirty="0" err="1" smtClean="0"/>
              <a:t>There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no </a:t>
            </a:r>
            <a:r>
              <a:rPr lang="es-ES_tradnl" dirty="0" err="1" smtClean="0"/>
              <a:t>substitute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a </a:t>
            </a:r>
            <a:r>
              <a:rPr lang="es-ES_tradnl" dirty="0" err="1" smtClean="0"/>
              <a:t>compiler</a:t>
            </a:r>
            <a:endParaRPr lang="es-ES_tradnl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_tradnl" dirty="0" smtClean="0"/>
              <a:t>No </a:t>
            </a:r>
            <a:r>
              <a:rPr lang="es-ES_tradnl" dirty="0" err="1" smtClean="0"/>
              <a:t>proven</a:t>
            </a:r>
            <a:r>
              <a:rPr lang="es-ES_tradnl" dirty="0" smtClean="0"/>
              <a:t> </a:t>
            </a:r>
            <a:r>
              <a:rPr lang="es-ES_tradnl" dirty="0" err="1" smtClean="0"/>
              <a:t>success</a:t>
            </a:r>
            <a:r>
              <a:rPr lang="es-ES_tradnl" dirty="0" smtClean="0"/>
              <a:t> of </a:t>
            </a:r>
            <a:r>
              <a:rPr lang="es-ES_tradnl" dirty="0" err="1" smtClean="0"/>
              <a:t>Node.js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enterprise</a:t>
            </a:r>
            <a:r>
              <a:rPr lang="es-ES_tradnl" dirty="0" smtClean="0"/>
              <a:t> </a:t>
            </a:r>
            <a:r>
              <a:rPr lang="es-ES_tradnl" dirty="0" err="1" smtClean="0"/>
              <a:t>world</a:t>
            </a:r>
            <a:r>
              <a:rPr lang="es-ES_tradnl" dirty="0" smtClean="0"/>
              <a:t>, </a:t>
            </a:r>
            <a:r>
              <a:rPr lang="es-ES_tradnl" dirty="0" err="1" smtClean="0"/>
              <a:t>yet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2A6-44A8-594C-8023-D31DDC0C2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Unashamedly</a:t>
            </a:r>
            <a:r>
              <a:rPr lang="en-US" baseline="0" dirty="0" smtClean="0"/>
              <a:t> inspired by: http://</a:t>
            </a:r>
            <a:r>
              <a:rPr lang="en-US" baseline="0" dirty="0" err="1" smtClean="0"/>
              <a:t>www.slideshare.net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sergimansilla</a:t>
            </a:r>
            <a:r>
              <a:rPr lang="en-US" baseline="0" dirty="0" smtClean="0"/>
              <a:t>/big-app-design-for-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 (slide 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r>
              <a:rPr lang="en-US" baseline="0" dirty="0" smtClean="0"/>
              <a:t> to deal with application parallelism: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One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thread</a:t>
            </a:r>
            <a:r>
              <a:rPr lang="es-ES_tradnl" baseline="0" dirty="0" smtClean="0"/>
              <a:t> per </a:t>
            </a:r>
            <a:r>
              <a:rPr lang="es-ES_tradnl" baseline="0" dirty="0" err="1" smtClean="0"/>
              <a:t>connection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there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upper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limit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number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concurrent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threads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there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memory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overhead</a:t>
            </a:r>
            <a:r>
              <a:rPr lang="es-ES_tradnl" baseline="0" dirty="0" smtClean="0"/>
              <a:t> per </a:t>
            </a:r>
            <a:r>
              <a:rPr lang="es-ES_tradnl" baseline="0" dirty="0" err="1" smtClean="0"/>
              <a:t>thread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Fork</a:t>
            </a:r>
            <a:r>
              <a:rPr lang="es-ES_tradnl" baseline="0" dirty="0" smtClean="0"/>
              <a:t> a new </a:t>
            </a:r>
            <a:r>
              <a:rPr lang="es-ES_tradnl" baseline="0" dirty="0" err="1" smtClean="0"/>
              <a:t>process</a:t>
            </a:r>
            <a:r>
              <a:rPr lang="es-ES_tradnl" baseline="0" dirty="0" smtClean="0"/>
              <a:t> per </a:t>
            </a:r>
            <a:r>
              <a:rPr lang="es-ES_tradnl" baseline="0" dirty="0" err="1" smtClean="0"/>
              <a:t>connection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same</a:t>
            </a:r>
            <a:r>
              <a:rPr lang="es-ES_tradnl" baseline="0" dirty="0" smtClean="0"/>
              <a:t> as </a:t>
            </a:r>
            <a:r>
              <a:rPr lang="es-ES_tradnl" baseline="0" dirty="0" err="1" smtClean="0"/>
              <a:t>above</a:t>
            </a:r>
            <a:r>
              <a:rPr lang="es-ES_tradnl" baseline="0" dirty="0" smtClean="0"/>
              <a:t>; </a:t>
            </a:r>
            <a:r>
              <a:rPr lang="es-ES_tradnl" baseline="0" dirty="0" err="1" smtClean="0"/>
              <a:t>limited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operating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system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process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scheduler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processes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heavier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threads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Synchronous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don’t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parallel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processing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aseline="0" dirty="0" smtClean="0"/>
              <a:t>Node.js’ </a:t>
            </a:r>
            <a:r>
              <a:rPr lang="es-ES_tradnl" baseline="0" dirty="0" err="1" smtClean="0"/>
              <a:t>approach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parallelism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scales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better</a:t>
            </a:r>
            <a:r>
              <a:rPr lang="es-ES_tradnl" baseline="0" dirty="0" smtClean="0"/>
              <a:t> and uses </a:t>
            </a:r>
            <a:r>
              <a:rPr lang="es-ES_tradnl" baseline="0" dirty="0" err="1" smtClean="0"/>
              <a:t>less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memory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process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larger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amount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connections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requires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applications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not</a:t>
            </a:r>
            <a:r>
              <a:rPr lang="es-ES_tradnl" baseline="0" dirty="0" smtClean="0"/>
              <a:t> CPU-</a:t>
            </a:r>
            <a:r>
              <a:rPr lang="es-ES_tradnl" baseline="0" dirty="0" err="1" smtClean="0"/>
              <a:t>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Node-restify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here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can </a:t>
            </a:r>
            <a:r>
              <a:rPr lang="es-ES_tradnl" baseline="0" dirty="0" err="1" smtClean="0"/>
              <a:t>all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accomplished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without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framework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too</a:t>
            </a:r>
            <a:r>
              <a:rPr lang="es-ES_trad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 is </a:t>
            </a:r>
            <a:r>
              <a:rPr lang="en-US" dirty="0" err="1" smtClean="0"/>
              <a:t>Javascript’s</a:t>
            </a:r>
            <a:r>
              <a:rPr lang="en-US" dirty="0" smtClean="0"/>
              <a:t> native serialization format</a:t>
            </a:r>
          </a:p>
          <a:p>
            <a:r>
              <a:rPr lang="en-US" dirty="0" smtClean="0"/>
              <a:t>Integrates very well with things like JSON-based</a:t>
            </a:r>
            <a:r>
              <a:rPr lang="en-US" baseline="0" dirty="0" smtClean="0"/>
              <a:t> APIs,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– things that speak JSON natively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3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http://www.meteor.com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Node.js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frameworks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don’t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neither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easier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nor</a:t>
            </a:r>
            <a:r>
              <a:rPr lang="es-ES_tradnl" baseline="0" dirty="0" smtClean="0"/>
              <a:t> more </a:t>
            </a:r>
            <a:r>
              <a:rPr lang="es-ES_tradnl" baseline="0" dirty="0" err="1" smtClean="0"/>
              <a:t>difficult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write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traditional</a:t>
            </a:r>
            <a:r>
              <a:rPr lang="es-ES_tradnl" baseline="0" dirty="0" smtClean="0"/>
              <a:t> web </a:t>
            </a:r>
            <a:r>
              <a:rPr lang="es-ES_tradnl" baseline="0" dirty="0" err="1" smtClean="0"/>
              <a:t>apps</a:t>
            </a:r>
            <a:r>
              <a:rPr lang="es-ES_tradnl" baseline="0" dirty="0" smtClean="0"/>
              <a:t>; Node.js and </a:t>
            </a:r>
            <a:r>
              <a:rPr lang="es-ES_tradnl" baseline="0" dirty="0" err="1" smtClean="0"/>
              <a:t>its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frameworks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just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simply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no </a:t>
            </a:r>
            <a:r>
              <a:rPr lang="es-ES_tradnl" baseline="0" dirty="0" err="1" smtClean="0"/>
              <a:t>difference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Innovation_Final_10_2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088467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701703" y="1790952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1160209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59320" y="378106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868418"/>
            <a:ext cx="2520922" cy="17646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6080" y="1170369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chemeClr val="bg1"/>
                </a:solidFill>
                <a:latin typeface="Agfa Rotis Sans Serif" pitchFamily="2" charset="0"/>
                <a:ea typeface="+mn-ea"/>
                <a:cs typeface="+mn-cs"/>
              </a:rPr>
              <a:t>Architecture. The Accenture Way</a:t>
            </a:r>
            <a:endParaRPr lang="en-AU" sz="1800" kern="1200" dirty="0" smtClean="0">
              <a:solidFill>
                <a:schemeClr val="bg1"/>
              </a:solidFill>
              <a:latin typeface="Agfa Rotis Sans Serif" pitchFamily="2" charset="0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15" name="Text Box 44"/>
          <p:cNvSpPr txBox="1">
            <a:spLocks noChangeArrowheads="1"/>
          </p:cNvSpPr>
          <p:nvPr userDrawn="1"/>
        </p:nvSpPr>
        <p:spPr bwMode="auto">
          <a:xfrm>
            <a:off x="1835696" y="6584950"/>
            <a:ext cx="5760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00000"/>
              </a:lnSpc>
              <a:buFontTx/>
              <a:buNone/>
              <a:defRPr/>
            </a:pPr>
            <a:r>
              <a:rPr lang="en-US" sz="900" b="0" dirty="0">
                <a:solidFill>
                  <a:schemeClr val="bg1"/>
                </a:solidFill>
              </a:rPr>
              <a:t>© </a:t>
            </a:r>
            <a:r>
              <a:rPr lang="en-US" sz="900" b="0" dirty="0" smtClean="0">
                <a:solidFill>
                  <a:schemeClr val="bg1"/>
                </a:solidFill>
              </a:rPr>
              <a:t>2006-2013 </a:t>
            </a:r>
            <a:r>
              <a:rPr lang="en-US" sz="900" b="0" dirty="0">
                <a:solidFill>
                  <a:schemeClr val="bg1"/>
                </a:solidFill>
              </a:rPr>
              <a:t>Accenture.  All Rights Reserved.  Confidential Information of Accenture</a:t>
            </a:r>
            <a:r>
              <a:rPr lang="en-US" sz="900" b="0" dirty="0" smtClean="0">
                <a:solidFill>
                  <a:schemeClr val="bg1"/>
                </a:solidFill>
              </a:rPr>
              <a:t>.  For internal use only.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"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 ">
    <p:bg>
      <p:bgPr>
        <a:solidFill>
          <a:srgbClr val="4B2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3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Slide 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55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Slide 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Slide ">
    <p:bg>
      <p:bgPr>
        <a:solidFill>
          <a:srgbClr val="434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87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Sl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solidFill>
                  <a:schemeClr val="tx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59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Slide ">
    <p:bg>
      <p:bgPr>
        <a:solidFill>
          <a:srgbClr val="4DB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solidFill>
                  <a:schemeClr val="bg1"/>
                </a:solidFill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1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8"/>
            <a:ext cx="8228013" cy="6096055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1554352" y="6584950"/>
            <a:ext cx="5760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00000"/>
              </a:lnSpc>
              <a:buFontTx/>
              <a:buNone/>
              <a:defRPr/>
            </a:pPr>
            <a:r>
              <a:rPr lang="en-US" sz="900" b="0" dirty="0"/>
              <a:t>© </a:t>
            </a:r>
            <a:r>
              <a:rPr lang="en-US" sz="900" b="0" dirty="0" smtClean="0"/>
              <a:t>2006-2013 </a:t>
            </a:r>
            <a:r>
              <a:rPr lang="en-US" sz="900" b="0" dirty="0"/>
              <a:t>Accenture.  All Rights Reserved.  Confidential Information of Accenture</a:t>
            </a:r>
            <a:r>
              <a:rPr lang="en-US" sz="900" b="0" dirty="0" smtClean="0"/>
              <a:t>.  For internal use only.</a:t>
            </a:r>
            <a:endParaRPr lang="en-US" sz="900" b="0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Accenture 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">
    <p:bg>
      <p:bgPr>
        <a:solidFill>
          <a:srgbClr val="303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9"/>
            <a:ext cx="8228013" cy="599309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tx1"/>
                </a:solidFill>
                <a:latin typeface="Titillium Bd" panose="00000800000000000000" pitchFamily="50" charset="0"/>
                <a:cs typeface="Titillium Bd" panose="00000800000000000000" pitchFamily="50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&lt;Title&gt;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201738"/>
            <a:ext cx="8228013" cy="5402262"/>
          </a:xfrm>
        </p:spPr>
        <p:txBody>
          <a:bodyPr/>
          <a:lstStyle>
            <a:lvl1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1pPr>
            <a:lvl2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2pPr>
            <a:lvl3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3pPr>
            <a:lvl4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4pPr>
            <a:lvl5pPr>
              <a:defRPr b="0" i="0">
                <a:latin typeface="Titillium Lt" panose="00000400000000000000" pitchFamily="50" charset="0"/>
                <a:cs typeface="Titillium Lt" panose="00000400000000000000" pitchFamily="50" charset="0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hyperlink" Target="http://www.techempower.com/benchmarks/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empower.com/benchmark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8788" y="5088467"/>
            <a:ext cx="7075868" cy="1233311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 with Node.js</a:t>
            </a:r>
            <a:endParaRPr lang="en-US" dirty="0" smtClean="0"/>
          </a:p>
          <a:p>
            <a:r>
              <a:rPr lang="es-ES_tradnl" dirty="0" smtClean="0"/>
              <a:t>Oscar Renalias, </a:t>
            </a:r>
            <a:r>
              <a:rPr lang="es-ES_tradnl" dirty="0" err="1" smtClean="0"/>
              <a:t>JavaSlava</a:t>
            </a:r>
            <a:r>
              <a:rPr lang="es-ES_tradnl" dirty="0" smtClean="0"/>
              <a:t> 2013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Event</a:t>
            </a:r>
            <a:r>
              <a:rPr lang="es-ES_tradnl" dirty="0" smtClean="0"/>
              <a:t> </a:t>
            </a:r>
            <a:r>
              <a:rPr lang="es-ES_tradnl" dirty="0" err="1" smtClean="0"/>
              <a:t>callbacks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2" y="2348372"/>
            <a:ext cx="5483978" cy="24308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318975" y="2176530"/>
            <a:ext cx="0" cy="5280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16829" y="3372119"/>
            <a:ext cx="0" cy="5280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4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Sequential</a:t>
            </a:r>
            <a:r>
              <a:rPr lang="es-ES_tradnl" dirty="0" smtClean="0"/>
              <a:t> </a:t>
            </a:r>
            <a:r>
              <a:rPr lang="es-ES_tradnl" dirty="0" err="1" smtClean="0"/>
              <a:t>callbacks</a:t>
            </a:r>
            <a:r>
              <a:rPr lang="es-ES_tradnl" dirty="0" smtClean="0"/>
              <a:t>?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64" y="2488348"/>
            <a:ext cx="5213981" cy="217380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316829" y="3636135"/>
            <a:ext cx="0" cy="5280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316829" y="4662152"/>
            <a:ext cx="0" cy="4872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3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So </a:t>
            </a:r>
            <a:r>
              <a:rPr lang="es-ES_tradnl" dirty="0" err="1" smtClean="0"/>
              <a:t>why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good</a:t>
            </a:r>
            <a:r>
              <a:rPr lang="es-ES_tradnl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Non-</a:t>
            </a:r>
            <a:r>
              <a:rPr lang="es-ES_tradnl" dirty="0" err="1" smtClean="0"/>
              <a:t>blocking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good</a:t>
            </a:r>
            <a:endParaRPr lang="es-ES_tradnl" dirty="0" smtClean="0"/>
          </a:p>
          <a:p>
            <a:r>
              <a:rPr lang="es-ES_tradnl" dirty="0" err="1" smtClean="0"/>
              <a:t>Easier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endParaRPr lang="es-ES_tradnl" dirty="0" smtClean="0"/>
          </a:p>
          <a:p>
            <a:r>
              <a:rPr lang="es-ES_tradnl" dirty="0" err="1" smtClean="0"/>
              <a:t>Scales</a:t>
            </a:r>
            <a:r>
              <a:rPr lang="es-ES_tradnl" dirty="0" smtClean="0"/>
              <a:t> </a:t>
            </a:r>
            <a:r>
              <a:rPr lang="es-ES_tradnl" dirty="0" err="1" smtClean="0"/>
              <a:t>better</a:t>
            </a:r>
            <a:endParaRPr lang="es-ES_tradnl" dirty="0" smtClean="0"/>
          </a:p>
          <a:p>
            <a:r>
              <a:rPr lang="es-ES_tradnl" dirty="0" err="1" smtClean="0"/>
              <a:t>Lower</a:t>
            </a:r>
            <a:r>
              <a:rPr lang="es-ES_tradnl" dirty="0" smtClean="0"/>
              <a:t> </a:t>
            </a:r>
            <a:r>
              <a:rPr lang="es-ES_tradnl" dirty="0" err="1" smtClean="0"/>
              <a:t>memory</a:t>
            </a:r>
            <a:r>
              <a:rPr lang="es-ES_tradnl" dirty="0" smtClean="0"/>
              <a:t> </a:t>
            </a:r>
            <a:r>
              <a:rPr lang="es-ES_tradnl" dirty="0" err="1" smtClean="0"/>
              <a:t>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meme.li/i/oihs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87" y="1670304"/>
            <a:ext cx="4171950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Rapid prototyping, rapid development</a:t>
            </a:r>
            <a:endParaRPr lang="en-US" dirty="0"/>
          </a:p>
        </p:txBody>
      </p:sp>
      <p:pic>
        <p:nvPicPr>
          <p:cNvPr id="1026" name="Picture 2" descr="http://i.imgflip.com/3tl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06" y="134776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RESTful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no </a:t>
            </a:r>
            <a:r>
              <a:rPr lang="es-ES_tradnl" dirty="0" err="1" smtClean="0"/>
              <a:t>effort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68" y="1970346"/>
            <a:ext cx="6834876" cy="38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No-fuss, native JSON handling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52" y="2133601"/>
            <a:ext cx="5335527" cy="28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Painless</a:t>
            </a:r>
            <a:r>
              <a:rPr lang="es-ES_tradnl" dirty="0" smtClean="0"/>
              <a:t> modules: </a:t>
            </a:r>
            <a:r>
              <a:rPr lang="es-ES_tradnl" dirty="0" err="1" smtClean="0"/>
              <a:t>CommonJS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var</a:t>
            </a:r>
            <a:r>
              <a:rPr lang="es-ES_tradnl" dirty="0" smtClean="0"/>
              <a:t> </a:t>
            </a:r>
            <a:r>
              <a:rPr lang="es-ES_tradnl" dirty="0" err="1" smtClean="0"/>
              <a:t>someModule</a:t>
            </a:r>
            <a:r>
              <a:rPr lang="es-ES_tradnl" dirty="0" smtClean="0"/>
              <a:t> = </a:t>
            </a:r>
            <a:r>
              <a:rPr lang="es-ES_tradnl" dirty="0" err="1" smtClean="0"/>
              <a:t>require</a:t>
            </a:r>
            <a:r>
              <a:rPr lang="es-ES_tradnl" dirty="0" smtClean="0"/>
              <a:t>(“…”);</a:t>
            </a:r>
          </a:p>
          <a:p>
            <a:r>
              <a:rPr lang="es-ES_tradnl" dirty="0" smtClean="0"/>
              <a:t>Modules can </a:t>
            </a:r>
            <a:r>
              <a:rPr lang="es-ES_tradnl" dirty="0" err="1" smtClean="0"/>
              <a:t>expose</a:t>
            </a:r>
            <a:r>
              <a:rPr lang="es-ES_tradnl" dirty="0" smtClean="0"/>
              <a:t> a single top-</a:t>
            </a:r>
            <a:r>
              <a:rPr lang="es-ES_tradnl" dirty="0" err="1" smtClean="0"/>
              <a:t>level</a:t>
            </a:r>
            <a:r>
              <a:rPr lang="es-ES_tradnl" dirty="0" smtClean="0"/>
              <a:t> </a:t>
            </a:r>
            <a:r>
              <a:rPr lang="es-ES_tradnl" dirty="0" err="1" smtClean="0"/>
              <a:t>function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object</a:t>
            </a:r>
            <a:endParaRPr lang="es-ES_tradnl" dirty="0" smtClean="0"/>
          </a:p>
          <a:p>
            <a:r>
              <a:rPr lang="es-ES_tradnl" dirty="0" smtClean="0"/>
              <a:t>Can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expose</a:t>
            </a:r>
            <a:r>
              <a:rPr lang="es-ES_tradnl" dirty="0" smtClean="0"/>
              <a:t> </a:t>
            </a:r>
            <a:r>
              <a:rPr lang="es-ES_tradnl" dirty="0" err="1" smtClean="0"/>
              <a:t>multiple</a:t>
            </a:r>
            <a:r>
              <a:rPr lang="es-ES_tradnl" dirty="0" smtClean="0"/>
              <a:t> </a:t>
            </a:r>
            <a:r>
              <a:rPr lang="es-ES_tradnl" dirty="0" err="1" smtClean="0"/>
              <a:t>objects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436229"/>
            <a:ext cx="6034739" cy="599309"/>
          </a:xfrm>
        </p:spPr>
        <p:txBody>
          <a:bodyPr/>
          <a:lstStyle/>
          <a:p>
            <a:r>
              <a:rPr lang="en-US" sz="3200" dirty="0" smtClean="0"/>
              <a:t>Awesome Package management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4846688"/>
            <a:ext cx="8228013" cy="1757312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Gets</a:t>
            </a:r>
            <a:r>
              <a:rPr lang="es-ES_tradnl" dirty="0" smtClean="0"/>
              <a:t> </a:t>
            </a:r>
            <a:r>
              <a:rPr lang="es-ES_tradnl" dirty="0" err="1" smtClean="0"/>
              <a:t>out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way</a:t>
            </a:r>
            <a:endParaRPr lang="es-ES_tradnl" dirty="0" smtClean="0"/>
          </a:p>
          <a:p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internal</a:t>
            </a:r>
            <a:r>
              <a:rPr lang="es-ES_tradnl" dirty="0" smtClean="0"/>
              <a:t> and </a:t>
            </a:r>
            <a:r>
              <a:rPr lang="es-ES_tradnl" dirty="0" err="1" smtClean="0"/>
              <a:t>public</a:t>
            </a:r>
            <a:r>
              <a:rPr lang="es-ES_tradnl" dirty="0" smtClean="0"/>
              <a:t> modules</a:t>
            </a:r>
          </a:p>
          <a:p>
            <a:r>
              <a:rPr lang="es-ES_tradnl" dirty="0" err="1" smtClean="0"/>
              <a:t>Kiss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transitive</a:t>
            </a:r>
            <a:r>
              <a:rPr lang="es-ES_tradnl" dirty="0" smtClean="0"/>
              <a:t> </a:t>
            </a:r>
            <a:r>
              <a:rPr lang="es-ES_tradnl" dirty="0" err="1" smtClean="0"/>
              <a:t>dependencies</a:t>
            </a:r>
            <a:r>
              <a:rPr lang="es-ES_tradnl" dirty="0" smtClean="0"/>
              <a:t> </a:t>
            </a:r>
            <a:r>
              <a:rPr lang="es-ES_tradnl" dirty="0" err="1" smtClean="0"/>
              <a:t>goodbye</a:t>
            </a:r>
            <a:endParaRPr lang="es-ES_tradn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39" y="295967"/>
            <a:ext cx="2486018" cy="96945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/>
          <a:stretch/>
        </p:blipFill>
        <p:spPr>
          <a:xfrm>
            <a:off x="2487168" y="1416804"/>
            <a:ext cx="3436540" cy="32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Community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npmjs.org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670"/>
            <a:ext cx="9144000" cy="3635150"/>
          </a:xfrm>
          <a:prstGeom prst="rect">
            <a:avLst/>
          </a:prstGeom>
          <a:solidFill>
            <a:srgbClr val="CB3837"/>
          </a:solidFill>
        </p:spPr>
      </p:pic>
      <p:sp>
        <p:nvSpPr>
          <p:cNvPr id="5" name="Rectangle 4"/>
          <p:cNvSpPr/>
          <p:nvPr/>
        </p:nvSpPr>
        <p:spPr>
          <a:xfrm>
            <a:off x="2485110" y="3996280"/>
            <a:ext cx="2507005" cy="45984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061919" y="2518205"/>
            <a:ext cx="7623294" cy="1981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g</a:t>
            </a:r>
            <a:r>
              <a:rPr lang="en-US" sz="2400" dirty="0" err="1" smtClean="0"/>
              <a:t>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oscar.renalias@accenture.com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oscar@renalias.net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81" y="1946840"/>
            <a:ext cx="2054932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46" b="77947" l="23942" r="75217"/>
                    </a14:imgEffect>
                  </a14:imgLayer>
                </a14:imgProps>
              </a:ext>
            </a:extLst>
          </a:blip>
          <a:srcRect l="17533" t="14721" r="18374" b="15028"/>
          <a:stretch/>
        </p:blipFill>
        <p:spPr>
          <a:xfrm>
            <a:off x="582070" y="2604045"/>
            <a:ext cx="35082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127" t="9094" r="1059" b="4798"/>
          <a:stretch/>
        </p:blipFill>
        <p:spPr>
          <a:xfrm>
            <a:off x="594769" y="3036093"/>
            <a:ext cx="325425" cy="355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23" y="3612157"/>
            <a:ext cx="286916" cy="26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70" y="4152789"/>
            <a:ext cx="318022" cy="2273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Express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Minimal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framework</a:t>
            </a:r>
            <a:endParaRPr lang="es-ES_tradnl" dirty="0"/>
          </a:p>
          <a:p>
            <a:r>
              <a:rPr lang="es-ES_tradnl" dirty="0" err="1" smtClean="0"/>
              <a:t>Additional</a:t>
            </a:r>
            <a:r>
              <a:rPr lang="es-ES_tradnl" dirty="0" smtClean="0"/>
              <a:t> </a:t>
            </a:r>
            <a:r>
              <a:rPr lang="es-ES_tradnl" dirty="0" err="1" smtClean="0"/>
              <a:t>features</a:t>
            </a:r>
            <a:r>
              <a:rPr lang="es-ES_tradnl" dirty="0" smtClean="0"/>
              <a:t> are </a:t>
            </a:r>
            <a:r>
              <a:rPr lang="es-ES_tradnl" dirty="0" err="1" smtClean="0"/>
              <a:t>provided</a:t>
            </a:r>
            <a:r>
              <a:rPr lang="es-ES_tradnl" dirty="0" smtClean="0"/>
              <a:t> as modules </a:t>
            </a:r>
            <a:r>
              <a:rPr lang="es-ES_tradnl" dirty="0" err="1" smtClean="0"/>
              <a:t>or</a:t>
            </a:r>
            <a:r>
              <a:rPr lang="es-ES_tradnl" dirty="0" smtClean="0"/>
              <a:t> middleware: </a:t>
            </a:r>
            <a:r>
              <a:rPr lang="es-ES_tradnl" dirty="0" err="1" smtClean="0"/>
              <a:t>template</a:t>
            </a:r>
            <a:r>
              <a:rPr lang="es-ES_tradnl" dirty="0" smtClean="0"/>
              <a:t> </a:t>
            </a:r>
            <a:r>
              <a:rPr lang="es-ES_tradnl" dirty="0" err="1" smtClean="0"/>
              <a:t>engines</a:t>
            </a:r>
            <a:r>
              <a:rPr lang="es-ES_tradnl" dirty="0" smtClean="0"/>
              <a:t>, </a:t>
            </a:r>
            <a:r>
              <a:rPr lang="es-ES_tradnl" dirty="0" err="1" smtClean="0"/>
              <a:t>models</a:t>
            </a:r>
            <a:r>
              <a:rPr lang="es-ES_tradnl" dirty="0" smtClean="0"/>
              <a:t>, </a:t>
            </a:r>
            <a:r>
              <a:rPr lang="es-ES_tradnl" dirty="0" err="1" smtClean="0"/>
              <a:t>authentication</a:t>
            </a:r>
            <a:r>
              <a:rPr lang="es-ES_tradnl" dirty="0" smtClean="0"/>
              <a:t> and </a:t>
            </a:r>
            <a:r>
              <a:rPr lang="es-ES_tradnl" dirty="0" err="1" smtClean="0"/>
              <a:t>authorization</a:t>
            </a:r>
            <a:r>
              <a:rPr lang="es-ES_tradnl" dirty="0" smtClean="0"/>
              <a:t>, </a:t>
            </a:r>
            <a:r>
              <a:rPr lang="es-ES_tradnl" dirty="0" err="1" smtClean="0"/>
              <a:t>etc</a:t>
            </a:r>
            <a:endParaRPr lang="es-ES_tradnl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80" y="3462528"/>
            <a:ext cx="5630128" cy="236045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52" y="261736"/>
            <a:ext cx="2105844" cy="13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3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Provides</a:t>
            </a:r>
            <a:r>
              <a:rPr lang="es-ES_tradnl" dirty="0" smtClean="0"/>
              <a:t> </a:t>
            </a:r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server-</a:t>
            </a:r>
            <a:r>
              <a:rPr lang="es-ES_tradnl" dirty="0" err="1" smtClean="0"/>
              <a:t>initiated</a:t>
            </a:r>
            <a:r>
              <a:rPr lang="es-ES_tradnl" dirty="0" smtClean="0"/>
              <a:t> </a:t>
            </a:r>
            <a:r>
              <a:rPr lang="es-ES_tradnl" dirty="0" err="1" smtClean="0"/>
              <a:t>push</a:t>
            </a:r>
            <a:r>
              <a:rPr lang="es-ES_tradnl" dirty="0" smtClean="0"/>
              <a:t> </a:t>
            </a:r>
            <a:r>
              <a:rPr lang="es-ES_tradnl" dirty="0" err="1" smtClean="0"/>
              <a:t>events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WebSockets</a:t>
            </a:r>
            <a:r>
              <a:rPr lang="es-ES_tradnl" dirty="0" smtClean="0"/>
              <a:t>, Ajax </a:t>
            </a:r>
            <a:r>
              <a:rPr lang="es-ES_tradnl" dirty="0" err="1" smtClean="0"/>
              <a:t>polling</a:t>
            </a:r>
            <a:r>
              <a:rPr lang="es-ES_tradnl" dirty="0" smtClean="0"/>
              <a:t>, </a:t>
            </a:r>
            <a:r>
              <a:rPr lang="es-ES_tradnl" dirty="0" err="1" smtClean="0"/>
              <a:t>Iframe</a:t>
            </a:r>
            <a:r>
              <a:rPr lang="es-ES_tradnl" dirty="0" smtClean="0"/>
              <a:t>, JSONP </a:t>
            </a:r>
            <a:r>
              <a:rPr lang="es-ES_tradnl" dirty="0" err="1" smtClean="0"/>
              <a:t>or</a:t>
            </a:r>
            <a:r>
              <a:rPr lang="es-ES_tradnl" dirty="0" smtClean="0"/>
              <a:t> Flash-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channels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Transparent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both</a:t>
            </a:r>
            <a:r>
              <a:rPr lang="es-ES_tradnl" dirty="0" smtClean="0"/>
              <a:t> </a:t>
            </a:r>
            <a:r>
              <a:rPr lang="es-ES_tradnl" dirty="0" err="1" smtClean="0"/>
              <a:t>clients</a:t>
            </a:r>
            <a:r>
              <a:rPr lang="es-ES_tradnl" dirty="0" smtClean="0"/>
              <a:t> and servers</a:t>
            </a:r>
          </a:p>
          <a:p>
            <a:r>
              <a:rPr lang="es-ES_tradnl" dirty="0" smtClean="0"/>
              <a:t>Can </a:t>
            </a:r>
            <a:r>
              <a:rPr lang="es-ES_tradnl" dirty="0" err="1" smtClean="0"/>
              <a:t>run</a:t>
            </a:r>
            <a:r>
              <a:rPr lang="es-ES_tradnl" dirty="0" smtClean="0"/>
              <a:t> </a:t>
            </a:r>
            <a:r>
              <a:rPr lang="es-ES_tradnl" dirty="0" err="1" smtClean="0"/>
              <a:t>standalone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integrated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Express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98" y="4389985"/>
            <a:ext cx="4188276" cy="138902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9" y="4389985"/>
            <a:ext cx="4080995" cy="1375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8784" y="5779008"/>
            <a:ext cx="2865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latin typeface="Titillium Bd" panose="00000800000000000000" pitchFamily="50" charset="0"/>
              </a:rPr>
              <a:t>SERVER</a:t>
            </a:r>
            <a:endParaRPr lang="en-US" b="1" dirty="0">
              <a:latin typeface="Titillium Bd" panose="000008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8576" y="5825744"/>
            <a:ext cx="2865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latin typeface="Titillium Bd" panose="00000800000000000000" pitchFamily="50" charset="0"/>
              </a:rPr>
              <a:t>CLIENT</a:t>
            </a:r>
            <a:endParaRPr lang="en-US" b="1" dirty="0">
              <a:latin typeface="Titillium B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4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Next</a:t>
            </a:r>
            <a:r>
              <a:rPr lang="es-ES_tradnl" dirty="0" smtClean="0"/>
              <a:t>-gen </a:t>
            </a:r>
            <a:r>
              <a:rPr lang="es-ES_tradnl" dirty="0" err="1" smtClean="0"/>
              <a:t>framework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real-time </a:t>
            </a:r>
            <a:r>
              <a:rPr lang="es-ES_tradnl" dirty="0" err="1" smtClean="0"/>
              <a:t>collaborative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applications</a:t>
            </a:r>
            <a:endParaRPr lang="es-ES_tradnl" dirty="0" smtClean="0"/>
          </a:p>
          <a:p>
            <a:r>
              <a:rPr lang="es-ES_tradnl" dirty="0"/>
              <a:t>Live page </a:t>
            </a:r>
            <a:r>
              <a:rPr lang="es-ES_tradnl" dirty="0" err="1" smtClean="0"/>
              <a:t>updates</a:t>
            </a:r>
            <a:endParaRPr lang="es-ES_tradnl" dirty="0" smtClean="0"/>
          </a:p>
          <a:p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offline </a:t>
            </a:r>
            <a:r>
              <a:rPr lang="es-ES_tradnl" dirty="0" err="1" smtClean="0"/>
              <a:t>databases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subsequent</a:t>
            </a:r>
            <a:r>
              <a:rPr lang="es-ES_tradnl" dirty="0" smtClean="0"/>
              <a:t> </a:t>
            </a:r>
            <a:r>
              <a:rPr lang="es-ES_tradnl" dirty="0" err="1" smtClean="0"/>
              <a:t>synchronization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1432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When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/>
              <a:t>REST+JSON </a:t>
            </a:r>
            <a:r>
              <a:rPr lang="es-ES_tradnl" dirty="0" err="1" smtClean="0"/>
              <a:t>APIs</a:t>
            </a:r>
            <a:endParaRPr lang="es-ES_tradnl" dirty="0" smtClean="0"/>
          </a:p>
          <a:p>
            <a:r>
              <a:rPr lang="es-ES_tradnl" dirty="0" err="1" smtClean="0"/>
              <a:t>Backend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single-page web </a:t>
            </a:r>
            <a:r>
              <a:rPr lang="es-ES_tradnl" dirty="0" err="1" smtClean="0"/>
              <a:t>apps</a:t>
            </a:r>
            <a:endParaRPr lang="es-ES_tradnl" dirty="0" smtClean="0"/>
          </a:p>
          <a:p>
            <a:r>
              <a:rPr lang="es-ES_tradnl" dirty="0"/>
              <a:t>Real-time web </a:t>
            </a:r>
            <a:r>
              <a:rPr lang="es-ES_tradnl" dirty="0" err="1"/>
              <a:t>apps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Socket.io</a:t>
            </a:r>
            <a:r>
              <a:rPr lang="es-ES_tradnl" dirty="0"/>
              <a:t> and </a:t>
            </a:r>
            <a:r>
              <a:rPr lang="es-ES_tradnl" dirty="0" err="1" smtClean="0"/>
              <a:t>Meteor</a:t>
            </a: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When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CPU-</a:t>
            </a:r>
            <a:r>
              <a:rPr lang="es-ES_tradnl" dirty="0" err="1" smtClean="0"/>
              <a:t>bound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multi-threaded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endParaRPr lang="es-ES_tradnl" dirty="0" smtClean="0"/>
          </a:p>
          <a:p>
            <a:r>
              <a:rPr lang="es-ES_tradnl" dirty="0" err="1" smtClean="0"/>
              <a:t>Boring</a:t>
            </a:r>
            <a:r>
              <a:rPr lang="es-ES_tradnl" dirty="0" smtClean="0"/>
              <a:t> CRUD-</a:t>
            </a:r>
            <a:r>
              <a:rPr lang="es-ES_tradnl" dirty="0" err="1" smtClean="0"/>
              <a:t>type</a:t>
            </a:r>
            <a:r>
              <a:rPr lang="es-ES_tradnl" dirty="0" smtClean="0"/>
              <a:t> web </a:t>
            </a:r>
            <a:r>
              <a:rPr lang="es-ES_tradnl" dirty="0" err="1" smtClean="0"/>
              <a:t>apps</a:t>
            </a:r>
            <a:endParaRPr lang="es-ES_tradnl" dirty="0" smtClean="0"/>
          </a:p>
          <a:p>
            <a:r>
              <a:rPr lang="es-ES_tradnl" dirty="0" err="1" smtClean="0"/>
              <a:t>Applications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process</a:t>
            </a:r>
            <a:r>
              <a:rPr lang="es-ES_tradnl" dirty="0" smtClean="0"/>
              <a:t> </a:t>
            </a:r>
            <a:r>
              <a:rPr lang="es-ES_tradnl" dirty="0" err="1" smtClean="0"/>
              <a:t>large</a:t>
            </a:r>
            <a:r>
              <a:rPr lang="es-ES_tradnl" dirty="0" smtClean="0"/>
              <a:t> </a:t>
            </a:r>
            <a:r>
              <a:rPr lang="es-ES_tradnl" dirty="0" err="1" smtClean="0"/>
              <a:t>amounts</a:t>
            </a:r>
            <a:r>
              <a:rPr lang="es-ES_tradnl" dirty="0" smtClean="0"/>
              <a:t>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llmystery.de/i/bk33NhA_ayZYgl_USS_Enterprise_NCC_1701_A_by_cb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4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Enterprise readiness?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Maturity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Under development </a:t>
            </a:r>
            <a:r>
              <a:rPr lang="en-US" dirty="0" smtClean="0"/>
              <a:t>since 2008</a:t>
            </a:r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 smtClean="0"/>
              <a:t> 1.0 around the corner</a:t>
            </a:r>
            <a:endParaRPr lang="en-US" dirty="0"/>
          </a:p>
          <a:p>
            <a:r>
              <a:rPr lang="en-US" dirty="0"/>
              <a:t>39000 modules via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Awesome community</a:t>
            </a:r>
          </a:p>
          <a:p>
            <a:r>
              <a:rPr lang="es-ES_tradnl" dirty="0" err="1" smtClean="0"/>
              <a:t>Commercial</a:t>
            </a:r>
            <a:r>
              <a:rPr lang="es-ES_tradnl" dirty="0" smtClean="0"/>
              <a:t> </a:t>
            </a:r>
            <a:r>
              <a:rPr lang="es-ES_tradnl" dirty="0" err="1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88699" y="3240819"/>
            <a:ext cx="3612715" cy="221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it scale?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48941" y="4423286"/>
            <a:ext cx="892231" cy="1795584"/>
            <a:chOff x="4296262" y="4423286"/>
            <a:chExt cx="892231" cy="1795584"/>
          </a:xfrm>
        </p:grpSpPr>
        <p:sp>
          <p:nvSpPr>
            <p:cNvPr id="4" name="Rounded Rectangle 3"/>
            <p:cNvSpPr/>
            <p:nvPr/>
          </p:nvSpPr>
          <p:spPr>
            <a:xfrm>
              <a:off x="4296262" y="4423286"/>
              <a:ext cx="892231" cy="533449"/>
            </a:xfrm>
            <a:prstGeom prst="roundRect">
              <a:avLst/>
            </a:prstGeom>
            <a:solidFill>
              <a:srgbClr val="FF8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haroni"/>
                  <a:cs typeface="Aharoni"/>
                </a:rPr>
                <a:t>Node.js</a:t>
              </a:r>
              <a:r>
                <a:rPr lang="en-US" sz="1200" b="1" dirty="0" smtClean="0">
                  <a:latin typeface="Aharoni"/>
                  <a:cs typeface="Aharoni"/>
                </a:rPr>
                <a:t> app</a:t>
              </a:r>
              <a:endParaRPr lang="en-US" sz="1200" b="1" dirty="0">
                <a:latin typeface="Aharoni"/>
                <a:cs typeface="Aharoni"/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4521367" y="5766795"/>
              <a:ext cx="442021" cy="452075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latin typeface="Aharoni"/>
                <a:cs typeface="Aharoni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1"/>
            </p:cNvCxnSpPr>
            <p:nvPr/>
          </p:nvCxnSpPr>
          <p:spPr>
            <a:xfrm>
              <a:off x="4742378" y="4956735"/>
              <a:ext cx="0" cy="8100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le 15"/>
          <p:cNvSpPr/>
          <p:nvPr/>
        </p:nvSpPr>
        <p:spPr>
          <a:xfrm>
            <a:off x="4198411" y="1597605"/>
            <a:ext cx="1193291" cy="352143"/>
          </a:xfrm>
          <a:prstGeom prst="roundRect">
            <a:avLst/>
          </a:prstGeom>
          <a:solidFill>
            <a:srgbClr val="CB38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306180" y="4423286"/>
            <a:ext cx="892231" cy="533449"/>
          </a:xfrm>
          <a:prstGeom prst="round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haroni"/>
                <a:cs typeface="Aharoni"/>
              </a:rPr>
              <a:t>Node.js</a:t>
            </a:r>
            <a:r>
              <a:rPr lang="en-US" sz="1200" b="1" dirty="0" smtClean="0">
                <a:latin typeface="Aharoni"/>
                <a:cs typeface="Aharoni"/>
              </a:rPr>
              <a:t> app</a:t>
            </a:r>
            <a:endParaRPr lang="en-US" sz="1200" b="1" dirty="0">
              <a:latin typeface="Aharoni"/>
              <a:cs typeface="Aharon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23677" y="4397475"/>
            <a:ext cx="892231" cy="533449"/>
          </a:xfrm>
          <a:prstGeom prst="round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haroni"/>
                <a:cs typeface="Aharoni"/>
              </a:rPr>
              <a:t>Node.js</a:t>
            </a:r>
            <a:r>
              <a:rPr lang="en-US" sz="1200" b="1" dirty="0" smtClean="0">
                <a:latin typeface="Aharoni"/>
                <a:cs typeface="Aharoni"/>
              </a:rPr>
              <a:t> app</a:t>
            </a:r>
            <a:endParaRPr lang="en-US" sz="1200" b="1" dirty="0">
              <a:latin typeface="Aharoni"/>
              <a:cs typeface="Aharoni"/>
            </a:endParaRPr>
          </a:p>
        </p:txBody>
      </p:sp>
      <p:cxnSp>
        <p:nvCxnSpPr>
          <p:cNvPr id="23" name="Straight Arrow Connector 22"/>
          <p:cNvCxnSpPr>
            <a:stCxn id="22" idx="2"/>
            <a:endCxn id="5" idx="1"/>
          </p:cNvCxnSpPr>
          <p:nvPr/>
        </p:nvCxnSpPr>
        <p:spPr>
          <a:xfrm flipH="1">
            <a:off x="4795057" y="4930924"/>
            <a:ext cx="1074736" cy="8358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5" idx="1"/>
          </p:cNvCxnSpPr>
          <p:nvPr/>
        </p:nvCxnSpPr>
        <p:spPr>
          <a:xfrm>
            <a:off x="3752296" y="4956735"/>
            <a:ext cx="1042761" cy="810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306180" y="3568405"/>
            <a:ext cx="3009728" cy="340286"/>
          </a:xfrm>
          <a:prstGeom prst="roundRect">
            <a:avLst/>
          </a:prstGeom>
          <a:solidFill>
            <a:srgbClr val="4347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haroni"/>
                <a:cs typeface="Aharoni"/>
              </a:rPr>
              <a:t>Load balancer</a:t>
            </a:r>
            <a:endParaRPr lang="en-US" sz="1200" b="1" dirty="0">
              <a:latin typeface="Aharoni"/>
              <a:cs typeface="Aharoni"/>
            </a:endParaRPr>
          </a:p>
        </p:txBody>
      </p:sp>
      <p:cxnSp>
        <p:nvCxnSpPr>
          <p:cNvPr id="30" name="Straight Arrow Connector 29"/>
          <p:cNvCxnSpPr>
            <a:stCxn id="21" idx="0"/>
          </p:cNvCxnSpPr>
          <p:nvPr/>
        </p:nvCxnSpPr>
        <p:spPr>
          <a:xfrm flipV="1">
            <a:off x="3752296" y="3908691"/>
            <a:ext cx="0" cy="514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29" idx="2"/>
          </p:cNvCxnSpPr>
          <p:nvPr/>
        </p:nvCxnSpPr>
        <p:spPr>
          <a:xfrm flipV="1">
            <a:off x="4795057" y="3908691"/>
            <a:ext cx="15987" cy="514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0"/>
          </p:cNvCxnSpPr>
          <p:nvPr/>
        </p:nvCxnSpPr>
        <p:spPr>
          <a:xfrm flipV="1">
            <a:off x="5869793" y="3908691"/>
            <a:ext cx="0" cy="488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0"/>
            <a:endCxn id="16" idx="2"/>
          </p:cNvCxnSpPr>
          <p:nvPr/>
        </p:nvCxnSpPr>
        <p:spPr>
          <a:xfrm flipV="1">
            <a:off x="4795057" y="1949748"/>
            <a:ext cx="0" cy="24735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29357" y="3240819"/>
            <a:ext cx="3612715" cy="221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589599" y="4423286"/>
            <a:ext cx="892231" cy="1795584"/>
            <a:chOff x="4296262" y="4423286"/>
            <a:chExt cx="892231" cy="1795584"/>
          </a:xfrm>
        </p:grpSpPr>
        <p:sp>
          <p:nvSpPr>
            <p:cNvPr id="47" name="Rounded Rectangle 46"/>
            <p:cNvSpPr/>
            <p:nvPr/>
          </p:nvSpPr>
          <p:spPr>
            <a:xfrm>
              <a:off x="4296262" y="4423286"/>
              <a:ext cx="892231" cy="533449"/>
            </a:xfrm>
            <a:prstGeom prst="roundRect">
              <a:avLst/>
            </a:prstGeom>
            <a:solidFill>
              <a:srgbClr val="FF8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haroni"/>
                  <a:cs typeface="Aharoni"/>
                </a:rPr>
                <a:t>Node.js</a:t>
              </a:r>
              <a:r>
                <a:rPr lang="en-US" sz="1200" b="1" dirty="0" smtClean="0">
                  <a:latin typeface="Aharoni"/>
                  <a:cs typeface="Aharoni"/>
                </a:rPr>
                <a:t> app</a:t>
              </a:r>
              <a:endParaRPr lang="en-US" sz="1200" b="1" dirty="0">
                <a:latin typeface="Aharoni"/>
                <a:cs typeface="Aharoni"/>
              </a:endParaRPr>
            </a:p>
          </p:txBody>
        </p:sp>
        <p:sp>
          <p:nvSpPr>
            <p:cNvPr id="48" name="Can 47"/>
            <p:cNvSpPr/>
            <p:nvPr/>
          </p:nvSpPr>
          <p:spPr>
            <a:xfrm>
              <a:off x="4521367" y="5766795"/>
              <a:ext cx="442021" cy="452075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latin typeface="Aharoni"/>
                <a:cs typeface="Aharoni"/>
              </a:endParaRPr>
            </a:p>
          </p:txBody>
        </p:sp>
        <p:cxnSp>
          <p:nvCxnSpPr>
            <p:cNvPr id="49" name="Straight Arrow Connector 48"/>
            <p:cNvCxnSpPr>
              <a:stCxn id="47" idx="2"/>
              <a:endCxn id="48" idx="1"/>
            </p:cNvCxnSpPr>
            <p:nvPr/>
          </p:nvCxnSpPr>
          <p:spPr>
            <a:xfrm>
              <a:off x="4742378" y="4956735"/>
              <a:ext cx="0" cy="8100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5546838" y="4423286"/>
            <a:ext cx="892231" cy="533449"/>
          </a:xfrm>
          <a:prstGeom prst="round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haroni"/>
                <a:cs typeface="Aharoni"/>
              </a:rPr>
              <a:t>Node.js</a:t>
            </a:r>
            <a:r>
              <a:rPr lang="en-US" sz="1200" b="1" dirty="0" smtClean="0">
                <a:latin typeface="Aharoni"/>
                <a:cs typeface="Aharoni"/>
              </a:rPr>
              <a:t> app</a:t>
            </a:r>
            <a:endParaRPr lang="en-US" sz="1200" b="1" dirty="0">
              <a:latin typeface="Aharoni"/>
              <a:cs typeface="Aharoni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64335" y="4397475"/>
            <a:ext cx="892231" cy="533449"/>
          </a:xfrm>
          <a:prstGeom prst="round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haroni"/>
                <a:cs typeface="Aharoni"/>
              </a:rPr>
              <a:t>Node.js</a:t>
            </a:r>
            <a:r>
              <a:rPr lang="en-US" sz="1200" b="1" dirty="0" smtClean="0">
                <a:latin typeface="Aharoni"/>
                <a:cs typeface="Aharoni"/>
              </a:rPr>
              <a:t> app</a:t>
            </a:r>
            <a:endParaRPr lang="en-US" sz="1200" b="1" dirty="0">
              <a:latin typeface="Aharoni"/>
              <a:cs typeface="Aharoni"/>
            </a:endParaRPr>
          </a:p>
        </p:txBody>
      </p:sp>
      <p:cxnSp>
        <p:nvCxnSpPr>
          <p:cNvPr id="53" name="Straight Arrow Connector 52"/>
          <p:cNvCxnSpPr>
            <a:stCxn id="52" idx="2"/>
            <a:endCxn id="48" idx="1"/>
          </p:cNvCxnSpPr>
          <p:nvPr/>
        </p:nvCxnSpPr>
        <p:spPr>
          <a:xfrm flipH="1">
            <a:off x="7035715" y="4930924"/>
            <a:ext cx="1074736" cy="8358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2"/>
            <a:endCxn id="48" idx="1"/>
          </p:cNvCxnSpPr>
          <p:nvPr/>
        </p:nvCxnSpPr>
        <p:spPr>
          <a:xfrm>
            <a:off x="5992954" y="4956735"/>
            <a:ext cx="1042761" cy="810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546838" y="3568405"/>
            <a:ext cx="3009728" cy="340286"/>
          </a:xfrm>
          <a:prstGeom prst="roundRect">
            <a:avLst/>
          </a:prstGeom>
          <a:solidFill>
            <a:srgbClr val="4347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haroni"/>
                <a:cs typeface="Aharoni"/>
              </a:rPr>
              <a:t>Load balancer</a:t>
            </a:r>
            <a:endParaRPr lang="en-US" sz="1200" b="1" dirty="0">
              <a:latin typeface="Aharoni"/>
              <a:cs typeface="Aharoni"/>
            </a:endParaRPr>
          </a:p>
        </p:txBody>
      </p:sp>
      <p:cxnSp>
        <p:nvCxnSpPr>
          <p:cNvPr id="56" name="Straight Arrow Connector 55"/>
          <p:cNvCxnSpPr>
            <a:stCxn id="51" idx="0"/>
          </p:cNvCxnSpPr>
          <p:nvPr/>
        </p:nvCxnSpPr>
        <p:spPr>
          <a:xfrm flipV="1">
            <a:off x="5992954" y="3908691"/>
            <a:ext cx="0" cy="514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0"/>
            <a:endCxn id="55" idx="2"/>
          </p:cNvCxnSpPr>
          <p:nvPr/>
        </p:nvCxnSpPr>
        <p:spPr>
          <a:xfrm flipV="1">
            <a:off x="7035715" y="3908691"/>
            <a:ext cx="15987" cy="514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0"/>
          </p:cNvCxnSpPr>
          <p:nvPr/>
        </p:nvCxnSpPr>
        <p:spPr>
          <a:xfrm flipV="1">
            <a:off x="8110451" y="3908691"/>
            <a:ext cx="0" cy="488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0"/>
            <a:endCxn id="16" idx="2"/>
          </p:cNvCxnSpPr>
          <p:nvPr/>
        </p:nvCxnSpPr>
        <p:spPr>
          <a:xfrm flipV="1">
            <a:off x="4795057" y="1949748"/>
            <a:ext cx="0" cy="24735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306180" y="2417908"/>
            <a:ext cx="3009728" cy="340286"/>
          </a:xfrm>
          <a:prstGeom prst="roundRect">
            <a:avLst/>
          </a:prstGeom>
          <a:solidFill>
            <a:srgbClr val="4347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haroni"/>
                <a:cs typeface="Aharoni"/>
              </a:rPr>
              <a:t>Load balancer</a:t>
            </a:r>
            <a:endParaRPr lang="en-US" sz="1200" b="1" dirty="0">
              <a:latin typeface="Aharoni"/>
              <a:cs typeface="Aharoni"/>
            </a:endParaRPr>
          </a:p>
        </p:txBody>
      </p:sp>
      <p:cxnSp>
        <p:nvCxnSpPr>
          <p:cNvPr id="73" name="Straight Arrow Connector 72"/>
          <p:cNvCxnSpPr>
            <a:stCxn id="72" idx="0"/>
            <a:endCxn id="16" idx="2"/>
          </p:cNvCxnSpPr>
          <p:nvPr/>
        </p:nvCxnSpPr>
        <p:spPr>
          <a:xfrm flipH="1" flipV="1">
            <a:off x="4795057" y="1949748"/>
            <a:ext cx="15987" cy="468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0"/>
            <a:endCxn id="72" idx="2"/>
          </p:cNvCxnSpPr>
          <p:nvPr/>
        </p:nvCxnSpPr>
        <p:spPr>
          <a:xfrm flipH="1" flipV="1">
            <a:off x="4811044" y="2758194"/>
            <a:ext cx="2240658" cy="81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2"/>
          </p:cNvCxnSpPr>
          <p:nvPr/>
        </p:nvCxnSpPr>
        <p:spPr>
          <a:xfrm flipH="1">
            <a:off x="1992467" y="2758194"/>
            <a:ext cx="2818577" cy="81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6" idx="2"/>
            <a:endCxn id="29" idx="0"/>
          </p:cNvCxnSpPr>
          <p:nvPr/>
        </p:nvCxnSpPr>
        <p:spPr>
          <a:xfrm>
            <a:off x="4795057" y="1949748"/>
            <a:ext cx="15987" cy="1618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8" idx="2"/>
          </p:cNvCxnSpPr>
          <p:nvPr/>
        </p:nvCxnSpPr>
        <p:spPr>
          <a:xfrm flipH="1">
            <a:off x="2266157" y="5992833"/>
            <a:ext cx="4548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166 0 " pathEditMode="relative" ptsTypes="A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9" grpId="0" animBg="1"/>
      <p:bldP spid="29" grpId="1" animBg="1"/>
      <p:bldP spid="45" grpId="0" animBg="1"/>
      <p:bldP spid="51" grpId="0" animBg="1"/>
      <p:bldP spid="52" grpId="0" animBg="1"/>
      <p:bldP spid="55" grpId="0" animBg="1"/>
      <p:bldP spid="72" grpId="0" animBg="1"/>
      <p:bldP spid="7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Titillium Bd" panose="00000800000000000000" pitchFamily="50" charset="0"/>
              </a:rPr>
              <a:t>Performance</a:t>
            </a:r>
            <a:endParaRPr lang="en-US" dirty="0">
              <a:latin typeface="Titillium Bd" panose="000008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416" y="6364224"/>
            <a:ext cx="794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/>
              <a:t>Source</a:t>
            </a:r>
            <a:r>
              <a:rPr lang="es-ES_tradnl" sz="2000" dirty="0" smtClean="0"/>
              <a:t>: </a:t>
            </a:r>
            <a:r>
              <a:rPr lang="en-US" sz="2000" dirty="0">
                <a:hlinkClick r:id="rId2"/>
              </a:rPr>
              <a:t>http://www.techempower.com/benchmarks/</a:t>
            </a: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9"/>
          <a:stretch/>
        </p:blipFill>
        <p:spPr>
          <a:xfrm>
            <a:off x="744832" y="1215132"/>
            <a:ext cx="7557920" cy="44785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3694176"/>
            <a:ext cx="5285232" cy="5730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More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416" y="6364224"/>
            <a:ext cx="794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/>
              <a:t>Source</a:t>
            </a:r>
            <a:r>
              <a:rPr lang="es-ES_tradnl" sz="2000" dirty="0" smtClean="0"/>
              <a:t>: </a:t>
            </a:r>
            <a:r>
              <a:rPr lang="en-US" sz="2000" dirty="0">
                <a:hlinkClick r:id="rId3"/>
              </a:rPr>
              <a:t>http://www.techempower.com/benchmarks/</a:t>
            </a: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3" y="1400092"/>
            <a:ext cx="8013600" cy="44288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270" y="5010912"/>
            <a:ext cx="5210473" cy="341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270" y="5584539"/>
            <a:ext cx="5210473" cy="341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dejs-dar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4"/>
            <a:ext cx="9220259" cy="68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fastest</a:t>
            </a:r>
            <a:r>
              <a:rPr lang="es-ES_tradnl" dirty="0" smtClean="0"/>
              <a:t>;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always</a:t>
            </a:r>
            <a:r>
              <a:rPr lang="es-ES_tradnl" dirty="0" smtClean="0"/>
              <a:t> </a:t>
            </a:r>
            <a:r>
              <a:rPr lang="es-ES_tradnl" dirty="0" err="1" smtClean="0"/>
              <a:t>matter</a:t>
            </a:r>
            <a:r>
              <a:rPr lang="es-ES_tradnl" dirty="0" smtClean="0"/>
              <a:t>?</a:t>
            </a:r>
            <a:endParaRPr lang="en-US" dirty="0"/>
          </a:p>
        </p:txBody>
      </p:sp>
      <p:pic>
        <p:nvPicPr>
          <p:cNvPr id="1026" name="Picture 2" descr="http://i.qkme.me/3vp59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22" y="1959462"/>
            <a:ext cx="6554768" cy="3697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rtom.ch/talks/2012/06/jazoon/images/tip_of_the_icebe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5267461" y="1059375"/>
            <a:ext cx="1120460" cy="18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7921" y="366877"/>
            <a:ext cx="2562896" cy="138499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s-ES_tradnl" dirty="0" err="1"/>
              <a:t>Like</a:t>
            </a:r>
            <a:r>
              <a:rPr lang="es-ES_tradnl" dirty="0"/>
              <a:t> Java,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smtClean="0"/>
              <a:t>simple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smtClean="0"/>
              <a:t>and no </a:t>
            </a:r>
            <a:r>
              <a:rPr lang="es-ES_tradnl" dirty="0" err="1" smtClean="0"/>
              <a:t>types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2820473" y="4378818"/>
            <a:ext cx="1300766" cy="1305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2424" y="5684116"/>
            <a:ext cx="1496097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Weird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shit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0152" y="154546"/>
            <a:ext cx="459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 smtClean="0">
                <a:latin typeface="+mj-lt"/>
              </a:rPr>
              <a:t>Javascript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7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Spaghetti callback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3930588"/>
            <a:ext cx="8228013" cy="267341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Promises (Q, Q-IO)</a:t>
            </a:r>
          </a:p>
          <a:p>
            <a:r>
              <a:rPr lang="en-US" dirty="0" err="1" smtClean="0">
                <a:latin typeface="+mn-lt"/>
              </a:rPr>
              <a:t>ECMAScript</a:t>
            </a:r>
            <a:r>
              <a:rPr lang="en-US" dirty="0" smtClean="0">
                <a:latin typeface="+mn-lt"/>
              </a:rPr>
              <a:t> 6, yield/continuations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1" y="1743438"/>
            <a:ext cx="8771781" cy="16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Solid development toolset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60" y="2197331"/>
            <a:ext cx="2306888" cy="2717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06" y="2087612"/>
            <a:ext cx="3389591" cy="29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Large selection of testing libraries: unit testing, functional testing, BDD</a:t>
            </a:r>
          </a:p>
          <a:p>
            <a:r>
              <a:rPr lang="en-US" dirty="0" smtClean="0"/>
              <a:t>Integration with Jenkins/Hudson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IDEA integration, </a:t>
            </a:r>
            <a:r>
              <a:rPr lang="en-US" dirty="0"/>
              <a:t>Eclipse (</a:t>
            </a:r>
            <a:r>
              <a:rPr lang="en-US" dirty="0" err="1"/>
              <a:t>Nodeclipse</a:t>
            </a:r>
            <a:r>
              <a:rPr lang="en-US" dirty="0" smtClean="0"/>
              <a:t>): highlighting, refactoring, debugging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2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Big teams, big codebases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5167792"/>
            <a:ext cx="8228013" cy="14362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Extra effort and care must be paid to development lifecycle and code quality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623" y="1188983"/>
            <a:ext cx="5593844" cy="37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PaaS</a:t>
            </a:r>
            <a:r>
              <a:rPr lang="es-ES_tradnl" dirty="0" smtClean="0"/>
              <a:t> </a:t>
            </a:r>
            <a:r>
              <a:rPr lang="es-ES_tradnl" dirty="0" err="1" smtClean="0"/>
              <a:t>Support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80" y="1984113"/>
            <a:ext cx="2056690" cy="643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92" y="1747100"/>
            <a:ext cx="2843366" cy="1036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08" y="3024495"/>
            <a:ext cx="3487677" cy="850840"/>
          </a:xfrm>
          <a:prstGeom prst="rect">
            <a:avLst/>
          </a:prstGeom>
        </p:spPr>
      </p:pic>
      <p:pic>
        <p:nvPicPr>
          <p:cNvPr id="10" name="Picture 4" descr="http://upload.wikimedia.org/wikipedia/en/9/96/Joyen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92" y="3249679"/>
            <a:ext cx="2805328" cy="761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622" y="4570580"/>
            <a:ext cx="2959818" cy="452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278" y="4570580"/>
            <a:ext cx="3476233" cy="5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commercially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828434"/>
            <a:ext cx="3844735" cy="477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Joyent</a:t>
            </a:r>
            <a:r>
              <a:rPr lang="en-US" i="1" dirty="0"/>
              <a:t> is the corporate steward of Node.js, the world’s best runtime for today's data-intensive, real-time applications. </a:t>
            </a:r>
            <a:r>
              <a:rPr lang="en-US" i="1" dirty="0" err="1"/>
              <a:t>Joyent</a:t>
            </a:r>
            <a:r>
              <a:rPr lang="en-US" i="1" dirty="0"/>
              <a:t> offers exclusive debugging and performance analysis tools for Node.js applications.</a:t>
            </a:r>
          </a:p>
        </p:txBody>
      </p:sp>
      <p:pic>
        <p:nvPicPr>
          <p:cNvPr id="3076" name="Picture 4" descr="http://upload.wikimedia.org/wikipedia/en/9/96/Joyen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35" y="1828435"/>
            <a:ext cx="4469846" cy="1213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Anybody using it?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42" y="2156078"/>
            <a:ext cx="2753456" cy="777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91" y="3551053"/>
            <a:ext cx="2723181" cy="758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0085"/>
          <a:stretch/>
        </p:blipFill>
        <p:spPr>
          <a:xfrm>
            <a:off x="5484433" y="3551053"/>
            <a:ext cx="2361189" cy="88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433" y="1919230"/>
            <a:ext cx="2322175" cy="12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08177" y="2374757"/>
            <a:ext cx="3151632" cy="2148475"/>
          </a:xfrm>
        </p:spPr>
        <p:txBody>
          <a:bodyPr anchor="ctr"/>
          <a:lstStyle/>
          <a:p>
            <a:pPr algn="r"/>
            <a:r>
              <a:rPr lang="en-US" sz="8000" dirty="0" smtClean="0"/>
              <a:t>Server</a:t>
            </a:r>
            <a:endParaRPr lang="en-US" sz="8000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9809" y="2374756"/>
            <a:ext cx="3151632" cy="2148475"/>
          </a:xfrm>
        </p:spPr>
        <p:txBody>
          <a:bodyPr anchor="ctr"/>
          <a:lstStyle/>
          <a:p>
            <a:r>
              <a:rPr lang="en-US" sz="8000" dirty="0" smtClean="0"/>
              <a:t>-side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387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</a:p>
          <a:p>
            <a:r>
              <a:rPr lang="en-US" dirty="0" smtClean="0"/>
              <a:t>Weakly typed</a:t>
            </a:r>
          </a:p>
          <a:p>
            <a:r>
              <a:rPr lang="en-US" dirty="0" smtClean="0"/>
              <a:t>Closures and functions</a:t>
            </a:r>
          </a:p>
          <a:p>
            <a:r>
              <a:rPr lang="en-US" dirty="0" smtClean="0"/>
              <a:t>Objects and prototypes</a:t>
            </a:r>
          </a:p>
          <a:p>
            <a:r>
              <a:rPr lang="en-US" dirty="0" smtClean="0"/>
              <a:t>Standardized as </a:t>
            </a:r>
            <a:r>
              <a:rPr lang="en-US" dirty="0" err="1" smtClean="0"/>
              <a:t>ECMAScript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54" y="141815"/>
            <a:ext cx="2119846" cy="21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V8: High Performance JavaScript Engine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JIT to native: x86, ARM and MIPS</a:t>
            </a:r>
          </a:p>
          <a:p>
            <a:pPr>
              <a:buFont typeface="Arial"/>
              <a:buChar char="•"/>
            </a:pPr>
            <a:r>
              <a:rPr lang="en-US" dirty="0" smtClean="0"/>
              <a:t>On-the-fly recompilation of “hot” functions with an optimizing compiler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ECMAScript</a:t>
            </a:r>
            <a:r>
              <a:rPr lang="en-US" dirty="0" smtClean="0"/>
              <a:t> compliant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30" r="28495"/>
          <a:stretch/>
        </p:blipFill>
        <p:spPr>
          <a:xfrm>
            <a:off x="6075864" y="4051024"/>
            <a:ext cx="3068136" cy="27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threaded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901440"/>
            <a:ext cx="914400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 smtClean="0"/>
              <a:t>Event-based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77696" y="2133600"/>
            <a:ext cx="6144768" cy="3965722"/>
            <a:chOff x="1377696" y="2133600"/>
            <a:chExt cx="6144768" cy="3965722"/>
          </a:xfrm>
        </p:grpSpPr>
        <p:sp>
          <p:nvSpPr>
            <p:cNvPr id="7" name="Flowchart: Document 6"/>
            <p:cNvSpPr/>
            <p:nvPr/>
          </p:nvSpPr>
          <p:spPr>
            <a:xfrm>
              <a:off x="1816608" y="2133600"/>
              <a:ext cx="1438656" cy="1121664"/>
            </a:xfrm>
            <a:prstGeom prst="flowChartDocument">
              <a:avLst/>
            </a:prstGeom>
            <a:solidFill>
              <a:srgbClr val="C4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Event</a:t>
              </a:r>
              <a:endParaRPr lang="en-US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1597152" y="2414016"/>
              <a:ext cx="1438656" cy="1121664"/>
            </a:xfrm>
            <a:prstGeom prst="flowChartDocument">
              <a:avLst/>
            </a:prstGeom>
            <a:solidFill>
              <a:srgbClr val="E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Event</a:t>
              </a:r>
              <a:endParaRPr lang="en-US" dirty="0"/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1377696" y="2694432"/>
              <a:ext cx="1438656" cy="1121664"/>
            </a:xfrm>
            <a:prstGeom prst="flowChartDocument">
              <a:avLst/>
            </a:prstGeom>
            <a:solidFill>
              <a:srgbClr val="FFC000"/>
            </a:solidFill>
            <a:ln>
              <a:solidFill>
                <a:srgbClr val="FFC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000" b="1" dirty="0" err="1" smtClean="0">
                  <a:solidFill>
                    <a:schemeClr val="bg2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Event</a:t>
              </a:r>
              <a:endParaRPr lang="en-US" sz="20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039921175"/>
                </p:ext>
              </p:extLst>
            </p:nvPr>
          </p:nvGraphicFramePr>
          <p:xfrm>
            <a:off x="2627376" y="4411746"/>
            <a:ext cx="3944112" cy="16875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5620512" y="2414016"/>
              <a:ext cx="1901952" cy="999744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latin typeface="Aharoni" panose="02010803020104030203" pitchFamily="2" charset="-79"/>
                  <a:cs typeface="Aharoni" panose="02010803020104030203" pitchFamily="2" charset="-79"/>
                </a:rPr>
                <a:t>Callbacks</a:t>
              </a:r>
              <a:endParaRPr lang="en-U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316480" y="3974592"/>
              <a:ext cx="1170432" cy="97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620512" y="3816096"/>
              <a:ext cx="950976" cy="113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486912" y="2901696"/>
              <a:ext cx="1914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4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smtClean="0"/>
              <a:t>threaded!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901440"/>
            <a:ext cx="74371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43712" y="3468624"/>
            <a:ext cx="74371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87424" y="4334256"/>
            <a:ext cx="131673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0464" y="3901440"/>
            <a:ext cx="74371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01440" y="2974848"/>
            <a:ext cx="1182624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9824" y="4791456"/>
            <a:ext cx="1182624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23888" y="4328160"/>
            <a:ext cx="688848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12736" y="3901440"/>
            <a:ext cx="688848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flipH="1" flipV="1">
            <a:off x="743712" y="3901440"/>
            <a:ext cx="292608" cy="92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856" y="4828032"/>
            <a:ext cx="132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Wait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I/O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0"/>
          </p:cNvCxnSpPr>
          <p:nvPr/>
        </p:nvCxnSpPr>
        <p:spPr>
          <a:xfrm flipH="1" flipV="1">
            <a:off x="2816352" y="4270772"/>
            <a:ext cx="292608" cy="92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496" y="5197364"/>
            <a:ext cx="132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Wait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I/O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03520" y="2118492"/>
            <a:ext cx="13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Wait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callback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flipH="1">
            <a:off x="5084064" y="2764823"/>
            <a:ext cx="883920" cy="2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01584" y="3034427"/>
            <a:ext cx="1031811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25640" y="1929438"/>
            <a:ext cx="13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Callback</a:t>
            </a:r>
            <a:r>
              <a:rPr lang="es-ES_tradnl" dirty="0" smtClean="0"/>
              <a:t> </a:t>
            </a:r>
            <a:r>
              <a:rPr lang="es-ES_tradnl" dirty="0" err="1" smtClean="0"/>
              <a:t>ready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7690104" y="2575769"/>
            <a:ext cx="393192" cy="45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itillium Bd"/>
        <a:ea typeface=""/>
        <a:cs typeface=""/>
      </a:majorFont>
      <a:minorFont>
        <a:latin typeface="Titillium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53FA75-22F8-42FF-B769-9F48A5E319F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bc841b31-d549-43ed-bc47-0086310aa7e9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2068</TotalTime>
  <Words>812</Words>
  <Application>Microsoft Office PowerPoint</Application>
  <PresentationFormat>On-screen Show (4:3)</PresentationFormat>
  <Paragraphs>156</Paragraphs>
  <Slides>38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Agfa Rotis Sans Serif</vt:lpstr>
      <vt:lpstr>Aharoni</vt:lpstr>
      <vt:lpstr>Arial</vt:lpstr>
      <vt:lpstr>Calibri</vt:lpstr>
      <vt:lpstr>Titillium Bd</vt:lpstr>
      <vt:lpstr>Titillium Lt</vt:lpstr>
      <vt:lpstr>Wingdings</vt:lpstr>
      <vt:lpstr>Innovation_Ad_02_2012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Renalias, Oscar</cp:lastModifiedBy>
  <cp:revision>210</cp:revision>
  <dcterms:created xsi:type="dcterms:W3CDTF">2013-02-15T20:47:25Z</dcterms:created>
  <dcterms:modified xsi:type="dcterms:W3CDTF">2013-09-24T18:29:27Z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