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3672" r:id="rId3"/>
  </p:sldMasterIdLst>
  <p:notesMasterIdLst>
    <p:notesMasterId r:id="rId30"/>
  </p:notesMasterIdLst>
  <p:sldIdLst>
    <p:sldId id="259" r:id="rId4"/>
    <p:sldId id="260" r:id="rId5"/>
    <p:sldId id="261" r:id="rId6"/>
    <p:sldId id="267" r:id="rId7"/>
    <p:sldId id="282" r:id="rId8"/>
    <p:sldId id="268" r:id="rId9"/>
    <p:sldId id="276" r:id="rId10"/>
    <p:sldId id="277" r:id="rId11"/>
    <p:sldId id="284" r:id="rId12"/>
    <p:sldId id="269" r:id="rId13"/>
    <p:sldId id="278" r:id="rId14"/>
    <p:sldId id="262" r:id="rId15"/>
    <p:sldId id="283" r:id="rId16"/>
    <p:sldId id="279" r:id="rId17"/>
    <p:sldId id="281" r:id="rId18"/>
    <p:sldId id="263" r:id="rId19"/>
    <p:sldId id="285" r:id="rId20"/>
    <p:sldId id="273" r:id="rId21"/>
    <p:sldId id="274" r:id="rId22"/>
    <p:sldId id="264" r:id="rId23"/>
    <p:sldId id="272" r:id="rId24"/>
    <p:sldId id="275" r:id="rId25"/>
    <p:sldId id="265" r:id="rId26"/>
    <p:sldId id="266" r:id="rId27"/>
    <p:sldId id="286" r:id="rId28"/>
    <p:sldId id="287" r:id="rId29"/>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5pPr>
    <a:lvl6pPr marL="2286000" algn="l" defTabSz="914400" rtl="0" eaLnBrk="1" latinLnBrk="0" hangingPunct="1">
      <a:defRPr sz="2400" kern="1200">
        <a:solidFill>
          <a:schemeClr val="tx1"/>
        </a:solidFill>
        <a:latin typeface="Arial" charset="0"/>
        <a:ea typeface="ＭＳ Ｐゴシック" pitchFamily="-14" charset="-128"/>
        <a:cs typeface="+mn-cs"/>
      </a:defRPr>
    </a:lvl6pPr>
    <a:lvl7pPr marL="2743200" algn="l" defTabSz="914400" rtl="0" eaLnBrk="1" latinLnBrk="0" hangingPunct="1">
      <a:defRPr sz="2400" kern="1200">
        <a:solidFill>
          <a:schemeClr val="tx1"/>
        </a:solidFill>
        <a:latin typeface="Arial" charset="0"/>
        <a:ea typeface="ＭＳ Ｐゴシック" pitchFamily="-14" charset="-128"/>
        <a:cs typeface="+mn-cs"/>
      </a:defRPr>
    </a:lvl7pPr>
    <a:lvl8pPr marL="3200400" algn="l" defTabSz="914400" rtl="0" eaLnBrk="1" latinLnBrk="0" hangingPunct="1">
      <a:defRPr sz="2400" kern="1200">
        <a:solidFill>
          <a:schemeClr val="tx1"/>
        </a:solidFill>
        <a:latin typeface="Arial" charset="0"/>
        <a:ea typeface="ＭＳ Ｐゴシック" pitchFamily="-14" charset="-128"/>
        <a:cs typeface="+mn-cs"/>
      </a:defRPr>
    </a:lvl8pPr>
    <a:lvl9pPr marL="3657600" algn="l" defTabSz="914400" rtl="0" eaLnBrk="1" latinLnBrk="0" hangingPunct="1">
      <a:defRPr sz="2400" kern="1200">
        <a:solidFill>
          <a:schemeClr val="tx1"/>
        </a:solidFill>
        <a:latin typeface="Arial" charset="0"/>
        <a:ea typeface="ＭＳ Ｐゴシック" pitchFamily="-1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2F"/>
    <a:srgbClr val="5B5A58"/>
    <a:srgbClr val="D5D0D6"/>
    <a:srgbClr val="EDEBED"/>
    <a:srgbClr val="C7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3" autoAdjust="0"/>
    <p:restoredTop sz="87280" autoAdjust="0"/>
  </p:normalViewPr>
  <p:slideViewPr>
    <p:cSldViewPr>
      <p:cViewPr varScale="1">
        <p:scale>
          <a:sx n="109" d="100"/>
          <a:sy n="109" d="100"/>
        </p:scale>
        <p:origin x="-8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C32CF-D375-504B-9531-9D4D391765F7}" type="datetimeFigureOut">
              <a:rPr lang="en-US" smtClean="0"/>
              <a:t>10/26/12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B02A6-44A8-594C-8023-D31DDC0C2785}" type="slidenum">
              <a:rPr lang="en-US" smtClean="0"/>
              <a:t>‹#›</a:t>
            </a:fld>
            <a:endParaRPr lang="en-US"/>
          </a:p>
        </p:txBody>
      </p:sp>
    </p:spTree>
    <p:extLst>
      <p:ext uri="{BB962C8B-B14F-4D97-AF65-F5344CB8AC3E}">
        <p14:creationId xmlns:p14="http://schemas.microsoft.com/office/powerpoint/2010/main" val="3577179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smtClean="0"/>
              <a:t>Stateless</a:t>
            </a:r>
            <a:r>
              <a:rPr lang="en-US" baseline="0" dirty="0" smtClean="0"/>
              <a:t> - TODO</a:t>
            </a:r>
            <a:endParaRPr lang="en-US" dirty="0" smtClean="0"/>
          </a:p>
          <a:p>
            <a:pPr marL="171450" indent="-171450">
              <a:buFont typeface="Arial"/>
              <a:buChar char="•"/>
            </a:pPr>
            <a:r>
              <a:rPr lang="en-US" b="1" dirty="0" smtClean="0"/>
              <a:t>Asynchronous</a:t>
            </a:r>
            <a:r>
              <a:rPr lang="en-US" dirty="0" smtClean="0"/>
              <a:t> - TODO</a:t>
            </a:r>
          </a:p>
          <a:p>
            <a:pPr marL="171450" indent="-171450">
              <a:buFont typeface="Arial"/>
              <a:buChar char="•"/>
            </a:pPr>
            <a:r>
              <a:rPr lang="en-US" b="1" dirty="0" smtClean="0"/>
              <a:t>Reactive</a:t>
            </a:r>
            <a:r>
              <a:rPr lang="en-US" dirty="0" smtClean="0"/>
              <a:t> - TODO</a:t>
            </a:r>
          </a:p>
          <a:p>
            <a:pPr marL="171450" indent="-171450">
              <a:buFont typeface="Arial"/>
              <a:buChar char="•"/>
            </a:pPr>
            <a:r>
              <a:rPr lang="en-US" b="1" dirty="0" err="1" smtClean="0"/>
              <a:t>RESTful</a:t>
            </a:r>
            <a:r>
              <a:rPr lang="en-US" dirty="0" smtClean="0"/>
              <a:t> -</a:t>
            </a:r>
            <a:r>
              <a:rPr lang="en-US" baseline="0" dirty="0" smtClean="0"/>
              <a:t> TODO</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4</a:t>
            </a:fld>
            <a:endParaRPr lang="en-US"/>
          </a:p>
        </p:txBody>
      </p:sp>
    </p:spTree>
    <p:extLst>
      <p:ext uri="{BB962C8B-B14F-4D97-AF65-F5344CB8AC3E}">
        <p14:creationId xmlns:p14="http://schemas.microsoft.com/office/powerpoint/2010/main" val="108234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work with Play? No problem!</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23</a:t>
            </a:fld>
            <a:endParaRPr lang="en-US"/>
          </a:p>
        </p:txBody>
      </p:sp>
    </p:spTree>
    <p:extLst>
      <p:ext uri="{BB962C8B-B14F-4D97-AF65-F5344CB8AC3E}">
        <p14:creationId xmlns:p14="http://schemas.microsoft.com/office/powerpoint/2010/main" val="214031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work with Play? </a:t>
            </a:r>
            <a:r>
              <a:rPr lang="en-US" smtClean="0"/>
              <a:t>No problem!</a:t>
            </a:r>
            <a:endParaRPr lang="en-US"/>
          </a:p>
        </p:txBody>
      </p:sp>
      <p:sp>
        <p:nvSpPr>
          <p:cNvPr id="4" name="Slide Number Placeholder 3"/>
          <p:cNvSpPr>
            <a:spLocks noGrp="1"/>
          </p:cNvSpPr>
          <p:nvPr>
            <p:ph type="sldNum" sz="quarter" idx="10"/>
          </p:nvPr>
        </p:nvSpPr>
        <p:spPr/>
        <p:txBody>
          <a:bodyPr/>
          <a:lstStyle/>
          <a:p>
            <a:fld id="{0C2B02A6-44A8-594C-8023-D31DDC0C2785}" type="slidenum">
              <a:rPr lang="en-US" smtClean="0"/>
              <a:t>24</a:t>
            </a:fld>
            <a:endParaRPr lang="en-US"/>
          </a:p>
        </p:txBody>
      </p:sp>
    </p:spTree>
    <p:extLst>
      <p:ext uri="{BB962C8B-B14F-4D97-AF65-F5344CB8AC3E}">
        <p14:creationId xmlns:p14="http://schemas.microsoft.com/office/powerpoint/2010/main" val="2140312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want to do this?</a:t>
            </a:r>
          </a:p>
          <a:p>
            <a:endParaRPr lang="en-US" baseline="0" dirty="0" smtClean="0"/>
          </a:p>
          <a:p>
            <a:pPr marL="171450" indent="-171450">
              <a:buFontTx/>
              <a:buChar char="•"/>
            </a:pPr>
            <a:r>
              <a:rPr lang="en-US" baseline="0" dirty="0" smtClean="0"/>
              <a:t>Scalability</a:t>
            </a:r>
          </a:p>
          <a:p>
            <a:pPr marL="171450" indent="-171450">
              <a:buFontTx/>
              <a:buChar char="•"/>
            </a:pPr>
            <a:r>
              <a:rPr lang="en-US" baseline="0" dirty="0" smtClean="0"/>
              <a:t>Performance</a:t>
            </a:r>
          </a:p>
          <a:p>
            <a:pPr marL="171450" indent="-171450">
              <a:buFontTx/>
              <a:buChar char="•"/>
            </a:pPr>
            <a:r>
              <a:rPr lang="en-US" baseline="0" dirty="0" smtClean="0"/>
              <a:t>Responsiveness</a:t>
            </a:r>
          </a:p>
          <a:p>
            <a:pPr marL="171450" indent="-171450">
              <a:buFontTx/>
              <a:buChar char="•"/>
            </a:pPr>
            <a:r>
              <a:rPr lang="en-US" baseline="0" dirty="0" smtClean="0"/>
              <a:t>Usability</a:t>
            </a:r>
          </a:p>
          <a:p>
            <a:pPr marL="171450" indent="-171450">
              <a:buFontTx/>
              <a:buChar char="•"/>
            </a:pPr>
            <a:endParaRPr lang="en-US" baseline="0" dirty="0" smtClean="0"/>
          </a:p>
          <a:p>
            <a:pPr marL="0" indent="0">
              <a:buFontTx/>
              <a:buNone/>
            </a:pPr>
            <a:r>
              <a:rPr lang="en-US" baseline="0" dirty="0" smtClean="0"/>
              <a:t>And because users expect all web applications to behave like Facebook, Gmail and Twitter – highly dynamic, user-friendly and responsive. Why should our applications be any different?</a:t>
            </a:r>
          </a:p>
        </p:txBody>
      </p:sp>
      <p:sp>
        <p:nvSpPr>
          <p:cNvPr id="4" name="Slide Number Placeholder 3"/>
          <p:cNvSpPr>
            <a:spLocks noGrp="1"/>
          </p:cNvSpPr>
          <p:nvPr>
            <p:ph type="sldNum" sz="quarter" idx="10"/>
          </p:nvPr>
        </p:nvSpPr>
        <p:spPr/>
        <p:txBody>
          <a:bodyPr/>
          <a:lstStyle/>
          <a:p>
            <a:fld id="{0C2B02A6-44A8-594C-8023-D31DDC0C2785}" type="slidenum">
              <a:rPr lang="en-US" smtClean="0"/>
              <a:t>5</a:t>
            </a:fld>
            <a:endParaRPr lang="en-US"/>
          </a:p>
        </p:txBody>
      </p:sp>
    </p:spTree>
    <p:extLst>
      <p:ext uri="{BB962C8B-B14F-4D97-AF65-F5344CB8AC3E}">
        <p14:creationId xmlns:p14="http://schemas.microsoft.com/office/powerpoint/2010/main" val="29957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haven’t we tried to do this before, with somewhat mixed results?</a:t>
            </a:r>
          </a:p>
          <a:p>
            <a:endParaRPr lang="en-US" baseline="0" dirty="0" smtClean="0"/>
          </a:p>
          <a:p>
            <a:r>
              <a:rPr lang="en-US" baseline="0" dirty="0" smtClean="0"/>
              <a:t>YES, we have</a:t>
            </a:r>
          </a:p>
          <a:p>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6</a:t>
            </a:fld>
            <a:endParaRPr lang="en-US"/>
          </a:p>
        </p:txBody>
      </p:sp>
    </p:spTree>
    <p:extLst>
      <p:ext uri="{BB962C8B-B14F-4D97-AF65-F5344CB8AC3E}">
        <p14:creationId xmlns:p14="http://schemas.microsoft.com/office/powerpoint/2010/main" val="8355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best current examples of a framework or platform that provides asynchronous capabilities using callbacks is </a:t>
            </a:r>
            <a:r>
              <a:rPr lang="en-US" baseline="0" dirty="0" err="1" smtClean="0"/>
              <a:t>NodeJs</a:t>
            </a:r>
            <a:r>
              <a:rPr lang="en-US" baseline="0" dirty="0" smtClean="0"/>
              <a:t>. While it is a very powerful and flexible platform (together with frameworks such as Express), callback-hell is only a couple of callbacks away (e.g. web request that calls a database that calls a web service and returns the result).</a:t>
            </a:r>
          </a:p>
          <a:p>
            <a:endParaRPr lang="en-US" baseline="0" dirty="0" smtClean="0"/>
          </a:p>
          <a:p>
            <a:r>
              <a:rPr lang="en-US" baseline="0" dirty="0" smtClean="0"/>
              <a:t>There are ways around it (return continuations/functions instead of nesting them within the same block) but that’s not always used.</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7</a:t>
            </a:fld>
            <a:endParaRPr lang="en-US"/>
          </a:p>
        </p:txBody>
      </p:sp>
    </p:spTree>
    <p:extLst>
      <p:ext uri="{BB962C8B-B14F-4D97-AF65-F5344CB8AC3E}">
        <p14:creationId xmlns:p14="http://schemas.microsoft.com/office/powerpoint/2010/main" val="296689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i="0" dirty="0" smtClean="0"/>
              <a:t>A Promise</a:t>
            </a:r>
            <a:r>
              <a:rPr lang="en-US" i="0" baseline="0" dirty="0" smtClean="0"/>
              <a:t> is a result generated by a future, that has not been “extracted” yet.</a:t>
            </a:r>
            <a:endParaRPr lang="en-US" i="0" dirty="0" smtClean="0"/>
          </a:p>
          <a:p>
            <a:pPr marL="0" indent="0">
              <a:buFont typeface="Arial"/>
              <a:buNone/>
            </a:pPr>
            <a:endParaRPr lang="en-US" i="0" dirty="0" smtClean="0"/>
          </a:p>
          <a:p>
            <a:pPr marL="0" indent="0">
              <a:buFont typeface="Arial"/>
              <a:buNone/>
            </a:pPr>
            <a:r>
              <a:rPr lang="en-US" i="0" dirty="0" smtClean="0"/>
              <a:t>In Play, Promises</a:t>
            </a:r>
            <a:r>
              <a:rPr lang="en-US" i="0" baseline="0" dirty="0" smtClean="0"/>
              <a:t> are implemented on top of </a:t>
            </a:r>
            <a:r>
              <a:rPr lang="en-US" i="0" baseline="0" dirty="0" err="1" smtClean="0"/>
              <a:t>Akka’s</a:t>
            </a:r>
            <a:r>
              <a:rPr lang="en-US" i="0" baseline="0" dirty="0" smtClean="0"/>
              <a:t> Future.</a:t>
            </a:r>
            <a:endParaRPr lang="en-US" i="0" dirty="0"/>
          </a:p>
        </p:txBody>
      </p:sp>
      <p:sp>
        <p:nvSpPr>
          <p:cNvPr id="4" name="Slide Number Placeholder 3"/>
          <p:cNvSpPr>
            <a:spLocks noGrp="1"/>
          </p:cNvSpPr>
          <p:nvPr>
            <p:ph type="sldNum" sz="quarter" idx="10"/>
          </p:nvPr>
        </p:nvSpPr>
        <p:spPr/>
        <p:txBody>
          <a:bodyPr/>
          <a:lstStyle/>
          <a:p>
            <a:fld id="{0C2B02A6-44A8-594C-8023-D31DDC0C2785}" type="slidenum">
              <a:rPr lang="en-US" smtClean="0"/>
              <a:t>10</a:t>
            </a:fld>
            <a:endParaRPr lang="en-US"/>
          </a:p>
        </p:txBody>
      </p:sp>
    </p:spTree>
    <p:extLst>
      <p:ext uri="{BB962C8B-B14F-4D97-AF65-F5344CB8AC3E}">
        <p14:creationId xmlns:p14="http://schemas.microsoft.com/office/powerpoint/2010/main" val="270393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a:t>
            </a:r>
            <a:r>
              <a:rPr lang="en-US" baseline="0" dirty="0" smtClean="0"/>
              <a:t> we could pretty much handle asynchronous operations like this except that at the end of the processing we would need to block the thread handling our action by requesting the value from the Promise to be unwrapped.</a:t>
            </a:r>
          </a:p>
          <a:p>
            <a:endParaRPr lang="en-US" baseline="0" dirty="0" smtClean="0"/>
          </a:p>
          <a:p>
            <a:r>
              <a:rPr lang="en-US" baseline="0" dirty="0" smtClean="0"/>
              <a:t>Can we do better?</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11</a:t>
            </a:fld>
            <a:endParaRPr lang="en-US"/>
          </a:p>
        </p:txBody>
      </p:sp>
    </p:spTree>
    <p:extLst>
      <p:ext uri="{BB962C8B-B14F-4D97-AF65-F5344CB8AC3E}">
        <p14:creationId xmlns:p14="http://schemas.microsoft.com/office/powerpoint/2010/main" val="30836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Ok(“done”) with your own long-running</a:t>
            </a:r>
            <a:r>
              <a:rPr lang="en-US" baseline="0" dirty="0" smtClean="0"/>
              <a:t> business logic that returns a Result</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12</a:t>
            </a:fld>
            <a:endParaRPr lang="en-US"/>
          </a:p>
        </p:txBody>
      </p:sp>
    </p:spTree>
    <p:extLst>
      <p:ext uri="{BB962C8B-B14F-4D97-AF65-F5344CB8AC3E}">
        <p14:creationId xmlns:p14="http://schemas.microsoft.com/office/powerpoint/2010/main" val="174985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Async</a:t>
            </a:r>
            <a:r>
              <a:rPr lang="en-US" dirty="0" smtClean="0"/>
              <a:t> is a wrapper</a:t>
            </a:r>
            <a:r>
              <a:rPr lang="en-US" baseline="0" dirty="0" smtClean="0"/>
              <a:t> for what we’ve seen before and is the preferred way, and it basically takes a Promise[Result] and takes care of waiting for the result to be available, *asynchronously* and return it to the client.</a:t>
            </a:r>
          </a:p>
          <a:p>
            <a:endParaRPr lang="en-US" baseline="0" dirty="0" smtClean="0"/>
          </a:p>
          <a:p>
            <a:r>
              <a:rPr lang="en-US" baseline="0" dirty="0" smtClean="0"/>
              <a:t>If the content in the red markers is replaced with </a:t>
            </a:r>
            <a:r>
              <a:rPr lang="en-US" baseline="0" dirty="0" err="1" smtClean="0"/>
              <a:t>Json</a:t>
            </a:r>
            <a:r>
              <a:rPr lang="en-US" baseline="0" dirty="0" smtClean="0"/>
              <a:t> content instead of plain text responses, we’ve got ourselves a JSON API</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14</a:t>
            </a:fld>
            <a:endParaRPr lang="en-US"/>
          </a:p>
        </p:txBody>
      </p:sp>
    </p:spTree>
    <p:extLst>
      <p:ext uri="{BB962C8B-B14F-4D97-AF65-F5344CB8AC3E}">
        <p14:creationId xmlns:p14="http://schemas.microsoft.com/office/powerpoint/2010/main" val="356735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we could do</a:t>
            </a:r>
            <a:r>
              <a:rPr lang="en-US" baseline="0" dirty="0" smtClean="0"/>
              <a:t> web service calls to other </a:t>
            </a:r>
            <a:r>
              <a:rPr lang="en-US" baseline="0" dirty="0" err="1" smtClean="0"/>
              <a:t>RESTful</a:t>
            </a:r>
            <a:r>
              <a:rPr lang="en-US" baseline="0" dirty="0" smtClean="0"/>
              <a:t> endpoints asynchronously, and leave the framework the responses whenever they’re ready?</a:t>
            </a:r>
          </a:p>
          <a:p>
            <a:endParaRPr lang="en-US" baseline="0" dirty="0" smtClean="0"/>
          </a:p>
          <a:p>
            <a:r>
              <a:rPr lang="en-US" baseline="0" dirty="0" smtClean="0"/>
              <a:t>Meet </a:t>
            </a:r>
            <a:r>
              <a:rPr lang="en-US" baseline="0" dirty="0" err="1" smtClean="0"/>
              <a:t>WS.url</a:t>
            </a:r>
            <a:r>
              <a:rPr lang="en-US" baseline="0" dirty="0" smtClean="0"/>
              <a:t>.</a:t>
            </a:r>
          </a:p>
          <a:p>
            <a:endParaRPr lang="en-US" baseline="0" dirty="0" smtClean="0"/>
          </a:p>
          <a:p>
            <a:r>
              <a:rPr lang="en-US" baseline="0" dirty="0" err="1" smtClean="0"/>
              <a:t>WS.url.get</a:t>
            </a:r>
            <a:r>
              <a:rPr lang="en-US" baseline="0" dirty="0" smtClean="0"/>
              <a:t>()/post()/</a:t>
            </a:r>
            <a:r>
              <a:rPr lang="en-US" baseline="0" dirty="0" err="1" smtClean="0"/>
              <a:t>etc</a:t>
            </a:r>
            <a:r>
              <a:rPr lang="en-US" baseline="0" dirty="0" smtClean="0"/>
              <a:t> return a Promise – result: we don’t have to do anything special; let the request finish, do something with its contents, return the promise and let the framework handle the response to the client whenever it’s ready. EPIC WIN.</a:t>
            </a:r>
          </a:p>
        </p:txBody>
      </p:sp>
      <p:sp>
        <p:nvSpPr>
          <p:cNvPr id="4" name="Slide Number Placeholder 3"/>
          <p:cNvSpPr>
            <a:spLocks noGrp="1"/>
          </p:cNvSpPr>
          <p:nvPr>
            <p:ph type="sldNum" sz="quarter" idx="10"/>
          </p:nvPr>
        </p:nvSpPr>
        <p:spPr/>
        <p:txBody>
          <a:bodyPr/>
          <a:lstStyle/>
          <a:p>
            <a:fld id="{0C2B02A6-44A8-594C-8023-D31DDC0C2785}" type="slidenum">
              <a:rPr lang="en-US" smtClean="0"/>
              <a:t>16</a:t>
            </a:fld>
            <a:endParaRPr lang="en-US"/>
          </a:p>
        </p:txBody>
      </p:sp>
    </p:spTree>
    <p:extLst>
      <p:ext uri="{BB962C8B-B14F-4D97-AF65-F5344CB8AC3E}">
        <p14:creationId xmlns:p14="http://schemas.microsoft.com/office/powerpoint/2010/main" val="219453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685800" y="4724400"/>
            <a:ext cx="7772400" cy="1752600"/>
          </a:xfrm>
        </p:spPr>
        <p:txBody>
          <a:bodyPr/>
          <a:lstStyle>
            <a:lvl1pPr marL="0" indent="0" algn="ctr">
              <a:buFontTx/>
              <a:buNone/>
              <a:defRPr>
                <a:solidFill>
                  <a:schemeClr val="bg1"/>
                </a:solidFill>
              </a:defRPr>
            </a:lvl1pPr>
          </a:lstStyle>
          <a:p>
            <a:r>
              <a:rPr lang="en-US" smtClean="0"/>
              <a:t>Click to edit Master subtitle style</a:t>
            </a:r>
            <a:endParaRPr lang="de-DE"/>
          </a:p>
        </p:txBody>
      </p:sp>
      <p:pic>
        <p:nvPicPr>
          <p:cNvPr id="5" name="Grafik 4" descr="vorlage_wtc_ipc_innen.jpg"/>
          <p:cNvPicPr>
            <a:picLocks noChangeAspect="1"/>
          </p:cNvPicPr>
          <p:nvPr userDrawn="1"/>
        </p:nvPicPr>
        <p:blipFill>
          <a:blip r:embed="rId2" cstate="print"/>
          <a:stretch>
            <a:fillRect/>
          </a:stretch>
        </p:blipFill>
        <p:spPr>
          <a:xfrm>
            <a:off x="0" y="0"/>
            <a:ext cx="9143999"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85800"/>
            <a:ext cx="1943100" cy="5867400"/>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685800" y="685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Tree>
    <p:extLst>
      <p:ext uri="{BB962C8B-B14F-4D97-AF65-F5344CB8AC3E}">
        <p14:creationId xmlns:p14="http://schemas.microsoft.com/office/powerpoint/2010/main" val="3173324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69375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Tree>
    <p:extLst>
      <p:ext uri="{BB962C8B-B14F-4D97-AF65-F5344CB8AC3E}">
        <p14:creationId xmlns:p14="http://schemas.microsoft.com/office/powerpoint/2010/main" val="53134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112080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79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757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Tree>
    <p:extLst>
      <p:ext uri="{BB962C8B-B14F-4D97-AF65-F5344CB8AC3E}">
        <p14:creationId xmlns:p14="http://schemas.microsoft.com/office/powerpoint/2010/main" val="4096444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951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952191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8" name="Content Placeholder 2"/>
          <p:cNvSpPr>
            <a:spLocks noGrp="1"/>
          </p:cNvSpPr>
          <p:nvPr>
            <p:ph idx="1"/>
          </p:nvPr>
        </p:nvSpPr>
        <p:spPr>
          <a:xfrm>
            <a:off x="457200" y="1600200"/>
            <a:ext cx="8229600" cy="4525963"/>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62984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TextBox 1"/>
          <p:cNvSpPr txBox="1"/>
          <p:nvPr userDrawn="1"/>
        </p:nvSpPr>
        <p:spPr>
          <a:xfrm>
            <a:off x="2389481" y="583259"/>
            <a:ext cx="184666" cy="461665"/>
          </a:xfrm>
          <a:prstGeom prst="rect">
            <a:avLst/>
          </a:prstGeom>
          <a:noFill/>
        </p:spPr>
        <p:txBody>
          <a:bodyPr wrap="none" rtlCol="0">
            <a:spAutoFit/>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BE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3568" y="1052736"/>
            <a:ext cx="7772400" cy="9158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DE" dirty="0" smtClean="0"/>
              <a:t>Mastertitelformat bearbeiten</a:t>
            </a:r>
          </a:p>
        </p:txBody>
      </p:sp>
      <p:sp>
        <p:nvSpPr>
          <p:cNvPr id="1027" name="Rectangle 3"/>
          <p:cNvSpPr>
            <a:spLocks noGrp="1" noChangeArrowheads="1"/>
          </p:cNvSpPr>
          <p:nvPr>
            <p:ph type="body" idx="1"/>
          </p:nvPr>
        </p:nvSpPr>
        <p:spPr bwMode="auto">
          <a:xfrm>
            <a:off x="685800" y="2204864"/>
            <a:ext cx="7772400" cy="4348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pic>
        <p:nvPicPr>
          <p:cNvPr id="5" name="Grafik 4" descr="vorlage_wtc_ipc_innen2.jpg"/>
          <p:cNvPicPr>
            <a:picLocks noChangeAspect="1"/>
          </p:cNvPicPr>
          <p:nvPr/>
        </p:nvPicPr>
        <p:blipFill>
          <a:blip r:embed="rId13" cstate="print"/>
          <a:stretch>
            <a:fillRect/>
          </a:stretch>
        </p:blipFill>
        <p:spPr>
          <a:xfrm>
            <a:off x="0" y="0"/>
            <a:ext cx="914399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4" charset="-128"/>
        </a:defRPr>
      </a:lvl2pPr>
      <a:lvl3pPr algn="ctr" rtl="0" eaLnBrk="1" fontAlgn="base" hangingPunct="1">
        <a:spcBef>
          <a:spcPct val="0"/>
        </a:spcBef>
        <a:spcAft>
          <a:spcPct val="0"/>
        </a:spcAft>
        <a:defRPr sz="4400">
          <a:solidFill>
            <a:schemeClr val="tx2"/>
          </a:solidFill>
          <a:latin typeface="Arial" charset="0"/>
          <a:ea typeface="ＭＳ Ｐゴシック" pitchFamily="-14" charset="-128"/>
        </a:defRPr>
      </a:lvl3pPr>
      <a:lvl4pPr algn="ctr" rtl="0" eaLnBrk="1" fontAlgn="base" hangingPunct="1">
        <a:spcBef>
          <a:spcPct val="0"/>
        </a:spcBef>
        <a:spcAft>
          <a:spcPct val="0"/>
        </a:spcAft>
        <a:defRPr sz="4400">
          <a:solidFill>
            <a:schemeClr val="tx2"/>
          </a:solidFill>
          <a:latin typeface="Arial" charset="0"/>
          <a:ea typeface="ＭＳ Ｐゴシック" pitchFamily="-14" charset="-128"/>
        </a:defRPr>
      </a:lvl4pPr>
      <a:lvl5pPr algn="ctr" rtl="0" eaLnBrk="1" fontAlgn="base" hangingPunct="1">
        <a:spcBef>
          <a:spcPct val="0"/>
        </a:spcBef>
        <a:spcAft>
          <a:spcPct val="0"/>
        </a:spcAft>
        <a:defRPr sz="4400">
          <a:solidFill>
            <a:schemeClr val="tx2"/>
          </a:solidFill>
          <a:latin typeface="Arial" charset="0"/>
          <a:ea typeface="ＭＳ Ｐゴシック" pitchFamily="-1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EB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925144"/>
          </a:xfrm>
          <a:prstGeom prst="rect">
            <a:avLst/>
          </a:prstGeom>
        </p:spPr>
        <p:txBody>
          <a:bodyPr vert="horz" lIns="91440" tIns="45720" rIns="91440" bIns="45720" rtlCol="0">
            <a:normAutofit/>
          </a:body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Tree>
    <p:extLst>
      <p:ext uri="{BB962C8B-B14F-4D97-AF65-F5344CB8AC3E}">
        <p14:creationId xmlns:p14="http://schemas.microsoft.com/office/powerpoint/2010/main" val="15608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xStyles>
    <p:titleStyle>
      <a:lvl1pPr algn="ctr" defTabSz="457200" rtl="0" eaLnBrk="1" latinLnBrk="0" hangingPunct="1">
        <a:spcBef>
          <a:spcPct val="0"/>
        </a:spcBef>
        <a:buNone/>
        <a:defRPr sz="4400" kern="1200">
          <a:solidFill>
            <a:schemeClr val="tx1">
              <a:lumMod val="50000"/>
              <a:lumOff val="50000"/>
            </a:schemeClr>
          </a:solidFill>
          <a:latin typeface="Calluna Sans" pitchFamily="50" charset="0"/>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lumMod val="50000"/>
              <a:lumOff val="50000"/>
            </a:schemeClr>
          </a:solidFill>
          <a:latin typeface="Calluna Sans" pitchFamily="50" charset="0"/>
          <a:ea typeface="+mn-ea"/>
          <a:cs typeface="Arial"/>
        </a:defRPr>
      </a:lvl1pPr>
      <a:lvl2pPr marL="742950" indent="-285750" algn="l" defTabSz="457200" rtl="0" eaLnBrk="1" latinLnBrk="0" hangingPunct="1">
        <a:spcBef>
          <a:spcPct val="20000"/>
        </a:spcBef>
        <a:buFont typeface="Arial"/>
        <a:buChar char="–"/>
        <a:defRPr sz="2800" kern="1200">
          <a:solidFill>
            <a:schemeClr val="tx1">
              <a:lumMod val="50000"/>
              <a:lumOff val="50000"/>
            </a:schemeClr>
          </a:solidFill>
          <a:latin typeface="Calluna Sans" pitchFamily="50" charset="0"/>
          <a:ea typeface="+mn-ea"/>
          <a:cs typeface="Arial"/>
        </a:defRPr>
      </a:lvl2pPr>
      <a:lvl3pPr marL="1143000" indent="-228600" algn="l" defTabSz="457200" rtl="0" eaLnBrk="1" latinLnBrk="0" hangingPunct="1">
        <a:spcBef>
          <a:spcPct val="20000"/>
        </a:spcBef>
        <a:buFont typeface="Arial"/>
        <a:buChar char="•"/>
        <a:defRPr sz="2400" kern="1200">
          <a:solidFill>
            <a:schemeClr val="tx1">
              <a:lumMod val="50000"/>
              <a:lumOff val="50000"/>
            </a:schemeClr>
          </a:solidFill>
          <a:latin typeface="Calluna Sans" pitchFamily="50" charset="0"/>
          <a:ea typeface="+mn-ea"/>
          <a:cs typeface="Arial"/>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Calluna Sans" pitchFamily="50" charset="0"/>
          <a:ea typeface="+mn-ea"/>
          <a:cs typeface="Arial"/>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Calluna Sans" pitchFamily="50" charset="0"/>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F2F2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922269455"/>
      </p:ext>
    </p:extLst>
  </p:cSld>
  <p:clrMap bg1="dk1" tx1="lt1" bg2="dk2" tx2="lt2" accent1="accent1" accent2="accent2" accent3="accent3" accent4="accent4" accent5="accent5" accent6="accent6" hlink="hlink" folHlink="folHlink"/>
  <p:sldLayoutIdLst>
    <p:sldLayoutId id="2147483684" r:id="rId1"/>
    <p:sldLayoutId id="2147483673" r:id="rId2"/>
    <p:sldLayoutId id="2147483674" r:id="rId3"/>
    <p:sldLayoutId id="2147483678" r:id="rId4"/>
    <p:sldLayoutId id="2147483685" r:id="rId5"/>
  </p:sldLayoutIdLst>
  <p:txStyles>
    <p:titleStyle>
      <a:lvl1pPr algn="ctr" defTabSz="457200" rtl="0" eaLnBrk="1" latinLnBrk="0" hangingPunct="1">
        <a:spcBef>
          <a:spcPct val="0"/>
        </a:spcBef>
        <a:buNone/>
        <a:defRPr sz="4400" kern="1200">
          <a:solidFill>
            <a:schemeClr val="tx1"/>
          </a:solidFill>
          <a:latin typeface="Calluna Sans" pitchFamily="50"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emf"/><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microsoft.com/office/2007/relationships/hdphoto" Target="../media/hdphoto1.wdp"/><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8.png"/><Relationship Id="rId1" Type="http://schemas.openxmlformats.org/officeDocument/2006/relationships/slideLayout" Target="../slideLayouts/slideLayout21.xml"/><Relationship Id="rId2" Type="http://schemas.openxmlformats.org/officeDocument/2006/relationships/hyperlink" Target="mailto:oscar.renalias@accentur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ctrTitle" idx="4294967295"/>
          </p:nvPr>
        </p:nvSpPr>
        <p:spPr>
          <a:xfrm>
            <a:off x="685800" y="3733800"/>
            <a:ext cx="7772400" cy="762000"/>
          </a:xfrm>
        </p:spPr>
        <p:txBody>
          <a:bodyPr>
            <a:normAutofit/>
          </a:bodyPr>
          <a:lstStyle/>
          <a:p>
            <a:r>
              <a:rPr lang="de-DE" dirty="0" err="1" smtClean="0"/>
              <a:t>Asynchronous</a:t>
            </a:r>
            <a:r>
              <a:rPr lang="de-DE" dirty="0" smtClean="0"/>
              <a:t> Web Apps</a:t>
            </a:r>
            <a:endParaRPr lang="de-DE" dirty="0"/>
          </a:p>
        </p:txBody>
      </p:sp>
      <p:sp>
        <p:nvSpPr>
          <p:cNvPr id="6151" name="Rectangle 7"/>
          <p:cNvSpPr>
            <a:spLocks noGrp="1" noChangeArrowheads="1"/>
          </p:cNvSpPr>
          <p:nvPr>
            <p:ph type="subTitle" idx="1"/>
          </p:nvPr>
        </p:nvSpPr>
        <p:spPr/>
        <p:txBody>
          <a:bodyPr>
            <a:normAutofit/>
          </a:bodyPr>
          <a:lstStyle/>
          <a:p>
            <a:r>
              <a:rPr lang="de-DE" dirty="0" err="1" smtClean="0"/>
              <a:t>With</a:t>
            </a:r>
            <a:r>
              <a:rPr lang="de-DE" dirty="0" smtClean="0"/>
              <a:t> Play Framework 2.0</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the Future</a:t>
            </a:r>
            <a:endParaRPr lang="en-US" dirty="0"/>
          </a:p>
        </p:txBody>
      </p:sp>
      <p:sp>
        <p:nvSpPr>
          <p:cNvPr id="4" name="Content Placeholder 2"/>
          <p:cNvSpPr>
            <a:spLocks noGrp="1"/>
          </p:cNvSpPr>
          <p:nvPr>
            <p:ph idx="4294967295"/>
          </p:nvPr>
        </p:nvSpPr>
        <p:spPr>
          <a:xfrm>
            <a:off x="0" y="2349500"/>
            <a:ext cx="9144000" cy="2735263"/>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A Future </a:t>
            </a:r>
            <a:r>
              <a:rPr lang="en-US" sz="4000" dirty="0" smtClean="0">
                <a:solidFill>
                  <a:schemeClr val="bg1">
                    <a:lumMod val="75000"/>
                  </a:schemeClr>
                </a:solidFill>
                <a:cs typeface="Arial"/>
              </a:rPr>
              <a:t>is </a:t>
            </a:r>
            <a:r>
              <a:rPr lang="en-US" sz="4000" dirty="0">
                <a:solidFill>
                  <a:schemeClr val="bg1">
                    <a:lumMod val="75000"/>
                  </a:schemeClr>
                </a:solidFill>
                <a:cs typeface="Arial"/>
              </a:rPr>
              <a:t>a placeholder for a value that does not exist yet, because it is being or will be calculated – in </a:t>
            </a:r>
            <a:r>
              <a:rPr lang="en-US" sz="4000" dirty="0" smtClean="0">
                <a:solidFill>
                  <a:schemeClr val="bg1">
                    <a:lumMod val="75000"/>
                  </a:schemeClr>
                </a:solidFill>
                <a:cs typeface="Arial"/>
              </a:rPr>
              <a:t>parallel</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018113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Future</a:t>
            </a:r>
            <a:endParaRPr lang="en-US" dirty="0"/>
          </a:p>
        </p:txBody>
      </p:sp>
      <p:sp>
        <p:nvSpPr>
          <p:cNvPr id="3" name="Content Placeholder 2"/>
          <p:cNvSpPr>
            <a:spLocks noGrp="1"/>
          </p:cNvSpPr>
          <p:nvPr>
            <p:ph idx="4294967295"/>
          </p:nvPr>
        </p:nvSpPr>
        <p:spPr>
          <a:xfrm>
            <a:off x="230832" y="1672927"/>
            <a:ext cx="8229600" cy="4924425"/>
          </a:xfrm>
        </p:spPr>
        <p:txBody>
          <a:bodyPr>
            <a:normAutofit fontScale="85000" lnSpcReduction="10000"/>
          </a:bodyPr>
          <a:lstStyle/>
          <a:p>
            <a:pPr marL="0" indent="0">
              <a:buNone/>
            </a:pPr>
            <a:r>
              <a:rPr lang="en-US" dirty="0" err="1" smtClean="0">
                <a:latin typeface="Source Code Pro" pitchFamily="49" charset="0"/>
                <a:cs typeface="Courier"/>
              </a:rPr>
              <a:t>val</a:t>
            </a:r>
            <a:r>
              <a:rPr lang="en-US" dirty="0" smtClean="0">
                <a:latin typeface="Source Code Pro" pitchFamily="49" charset="0"/>
                <a:cs typeface="Courier"/>
              </a:rPr>
              <a:t> f = </a:t>
            </a:r>
            <a:r>
              <a:rPr lang="en-US" dirty="0" err="1" smtClean="0">
                <a:latin typeface="Source Code Pro" pitchFamily="49" charset="0"/>
                <a:cs typeface="Courier"/>
              </a:rPr>
              <a:t>Akka.future</a:t>
            </a:r>
            <a:r>
              <a:rPr lang="en-US" dirty="0">
                <a:latin typeface="Source Code Pro" pitchFamily="49" charset="0"/>
                <a:cs typeface="Courier"/>
              </a:rPr>
              <a:t> </a:t>
            </a:r>
            <a:r>
              <a:rPr lang="en-US" dirty="0" smtClean="0">
                <a:latin typeface="Source Code Pro" pitchFamily="49" charset="0"/>
                <a:cs typeface="Courier"/>
              </a:rPr>
              <a:t>{</a:t>
            </a:r>
          </a:p>
          <a:p>
            <a:pPr marL="0" indent="0">
              <a:buNone/>
            </a:pPr>
            <a:r>
              <a:rPr lang="en-US" dirty="0" smtClean="0">
                <a:latin typeface="Source Code Pro" pitchFamily="49" charset="0"/>
                <a:cs typeface="Courier"/>
              </a:rPr>
              <a:t>	</a:t>
            </a:r>
            <a:r>
              <a:rPr lang="en-US" dirty="0" err="1" smtClean="0">
                <a:latin typeface="Source Code Pro" pitchFamily="49" charset="0"/>
                <a:cs typeface="Courier"/>
              </a:rPr>
              <a:t>longOperation</a:t>
            </a:r>
            <a:r>
              <a:rPr lang="en-US" dirty="0" smtClean="0">
                <a:latin typeface="Source Code Pro" pitchFamily="49" charset="0"/>
                <a:cs typeface="Courier"/>
              </a:rPr>
              <a:t>()</a:t>
            </a:r>
          </a:p>
          <a:p>
            <a:pPr marL="0" indent="0">
              <a:buNone/>
            </a:pPr>
            <a:r>
              <a:rPr lang="en-US" dirty="0" smtClean="0">
                <a:latin typeface="Source Code Pro" pitchFamily="49" charset="0"/>
                <a:cs typeface="Courier"/>
              </a:rPr>
              <a:t>}</a:t>
            </a:r>
          </a:p>
          <a:p>
            <a:pPr marL="0" indent="0">
              <a:buNone/>
            </a:pPr>
            <a:endParaRPr lang="en-US" dirty="0" smtClean="0">
              <a:latin typeface="Source Code Pro" pitchFamily="49" charset="0"/>
              <a:cs typeface="Courier"/>
            </a:endParaRPr>
          </a:p>
          <a:p>
            <a:pPr marL="0" indent="0">
              <a:buNone/>
            </a:pPr>
            <a:r>
              <a:rPr lang="en-US" dirty="0" err="1">
                <a:latin typeface="Source Code Pro" pitchFamily="49" charset="0"/>
                <a:cs typeface="Courier"/>
              </a:rPr>
              <a:t>v</a:t>
            </a:r>
            <a:r>
              <a:rPr lang="en-US" dirty="0" err="1" smtClean="0">
                <a:latin typeface="Source Code Pro" pitchFamily="49" charset="0"/>
                <a:cs typeface="Courier"/>
              </a:rPr>
              <a:t>al</a:t>
            </a:r>
            <a:r>
              <a:rPr lang="en-US" dirty="0" smtClean="0">
                <a:latin typeface="Source Code Pro" pitchFamily="49" charset="0"/>
                <a:cs typeface="Courier"/>
              </a:rPr>
              <a:t> f2 = </a:t>
            </a:r>
            <a:r>
              <a:rPr lang="en-US" dirty="0" err="1" smtClean="0">
                <a:latin typeface="Source Code Pro" pitchFamily="49" charset="0"/>
                <a:cs typeface="Courier"/>
              </a:rPr>
              <a:t>f.map</a:t>
            </a:r>
            <a:r>
              <a:rPr lang="en-US" dirty="0" smtClean="0">
                <a:latin typeface="Source Code Pro" pitchFamily="49" charset="0"/>
                <a:cs typeface="Courier"/>
              </a:rPr>
              <a:t>(s=&gt;</a:t>
            </a:r>
            <a:r>
              <a:rPr lang="en-US" dirty="0" err="1" smtClean="0">
                <a:latin typeface="Source Code Pro" pitchFamily="49" charset="0"/>
                <a:cs typeface="Courier"/>
              </a:rPr>
              <a:t>handleContents</a:t>
            </a:r>
            <a:r>
              <a:rPr lang="en-US" dirty="0" smtClean="0">
                <a:latin typeface="Source Code Pro" pitchFamily="49" charset="0"/>
                <a:cs typeface="Courier"/>
              </a:rPr>
              <a:t>(s))</a:t>
            </a:r>
          </a:p>
          <a:p>
            <a:pPr marL="0" indent="0">
              <a:buNone/>
            </a:pPr>
            <a:endParaRPr lang="en-US" dirty="0" smtClean="0">
              <a:latin typeface="Source Code Pro" pitchFamily="49" charset="0"/>
              <a:cs typeface="Courier"/>
            </a:endParaRPr>
          </a:p>
          <a:p>
            <a:pPr marL="0" indent="0">
              <a:buNone/>
            </a:pPr>
            <a:r>
              <a:rPr lang="en-US" dirty="0" smtClean="0">
                <a:latin typeface="Source Code Pro" pitchFamily="49" charset="0"/>
                <a:cs typeface="Courier"/>
              </a:rPr>
              <a:t>f2.value.fold(</a:t>
            </a:r>
          </a:p>
          <a:p>
            <a:pPr marL="0" indent="0">
              <a:buNone/>
            </a:pPr>
            <a:r>
              <a:rPr lang="en-US" dirty="0">
                <a:latin typeface="Source Code Pro" pitchFamily="49" charset="0"/>
                <a:cs typeface="Courier"/>
              </a:rPr>
              <a:t>	</a:t>
            </a:r>
            <a:r>
              <a:rPr lang="en-US" dirty="0" smtClean="0">
                <a:latin typeface="Source Code Pro" pitchFamily="49" charset="0"/>
                <a:cs typeface="Courier"/>
              </a:rPr>
              <a:t>ex=&gt; </a:t>
            </a:r>
            <a:r>
              <a:rPr lang="en-US" dirty="0" err="1" smtClean="0">
                <a:latin typeface="Source Code Pro" pitchFamily="49" charset="0"/>
                <a:cs typeface="Courier"/>
              </a:rPr>
              <a:t>handleError</a:t>
            </a:r>
            <a:r>
              <a:rPr lang="en-US" dirty="0" smtClean="0">
                <a:latin typeface="Source Code Pro" pitchFamily="49" charset="0"/>
                <a:cs typeface="Courier"/>
              </a:rPr>
              <a:t>(ex),</a:t>
            </a:r>
          </a:p>
          <a:p>
            <a:pPr marL="0" indent="0">
              <a:buNone/>
            </a:pPr>
            <a:r>
              <a:rPr lang="en-US" dirty="0">
                <a:latin typeface="Source Code Pro" pitchFamily="49" charset="0"/>
                <a:cs typeface="Courier"/>
              </a:rPr>
              <a:t>	</a:t>
            </a:r>
            <a:r>
              <a:rPr lang="en-US" dirty="0" smtClean="0">
                <a:latin typeface="Source Code Pro" pitchFamily="49" charset="0"/>
                <a:cs typeface="Courier"/>
              </a:rPr>
              <a:t>value=&gt; </a:t>
            </a:r>
            <a:r>
              <a:rPr lang="en-US" dirty="0" err="1" smtClean="0">
                <a:latin typeface="Source Code Pro" pitchFamily="49" charset="0"/>
                <a:cs typeface="Courier"/>
              </a:rPr>
              <a:t>handleOk</a:t>
            </a:r>
            <a:r>
              <a:rPr lang="en-US" dirty="0" smtClean="0">
                <a:latin typeface="Source Code Pro" pitchFamily="49" charset="0"/>
                <a:cs typeface="Courier"/>
              </a:rPr>
              <a:t>(value)</a:t>
            </a:r>
          </a:p>
          <a:p>
            <a:pPr marL="0" indent="0">
              <a:buNone/>
            </a:pPr>
            <a:r>
              <a:rPr lang="en-US" dirty="0">
                <a:latin typeface="Source Code Pro" pitchFamily="49" charset="0"/>
                <a:cs typeface="Courier"/>
              </a:rPr>
              <a:t>)</a:t>
            </a:r>
          </a:p>
        </p:txBody>
      </p:sp>
    </p:spTree>
    <p:extLst>
      <p:ext uri="{BB962C8B-B14F-4D97-AF65-F5344CB8AC3E}">
        <p14:creationId xmlns:p14="http://schemas.microsoft.com/office/powerpoint/2010/main" val="33531980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Making our controllers asynchronous with asynchronous responses</a:t>
            </a:r>
            <a:endParaRPr lang="en-US" dirty="0"/>
          </a:p>
        </p:txBody>
      </p:sp>
      <p:sp>
        <p:nvSpPr>
          <p:cNvPr id="4" name="Content Placeholder 3"/>
          <p:cNvSpPr>
            <a:spLocks noGrp="1"/>
          </p:cNvSpPr>
          <p:nvPr>
            <p:ph idx="4294967295"/>
          </p:nvPr>
        </p:nvSpPr>
        <p:spPr>
          <a:xfrm>
            <a:off x="86816" y="1268760"/>
            <a:ext cx="8229600" cy="4924425"/>
          </a:xfrm>
        </p:spPr>
        <p:txBody>
          <a:bodyPr anchor="ctr">
            <a:normAutofit/>
          </a:bodyPr>
          <a:lstStyle/>
          <a:p>
            <a:pPr marL="0" indent="0">
              <a:buNone/>
            </a:pPr>
            <a:r>
              <a:rPr lang="en-US" sz="2400" dirty="0" smtClean="0">
                <a:latin typeface="Source Code Pro" pitchFamily="49" charset="0"/>
                <a:cs typeface="Courier"/>
              </a:rPr>
              <a:t>object </a:t>
            </a:r>
            <a:r>
              <a:rPr lang="en-US" sz="2400" dirty="0" err="1" smtClean="0">
                <a:latin typeface="Source Code Pro" pitchFamily="49" charset="0"/>
                <a:cs typeface="Courier"/>
              </a:rPr>
              <a:t>MyController</a:t>
            </a:r>
            <a:r>
              <a:rPr lang="en-US" sz="2400" dirty="0" smtClean="0">
                <a:latin typeface="Source Code Pro" pitchFamily="49" charset="0"/>
                <a:cs typeface="Courier"/>
              </a:rPr>
              <a:t> extends Controller {</a:t>
            </a:r>
          </a:p>
          <a:p>
            <a:pPr marL="0" indent="0">
              <a:buNone/>
            </a:pPr>
            <a:r>
              <a:rPr lang="en-US" sz="2400" dirty="0">
                <a:latin typeface="Source Code Pro" pitchFamily="49" charset="0"/>
                <a:cs typeface="Courier"/>
              </a:rPr>
              <a:t>	</a:t>
            </a:r>
            <a:r>
              <a:rPr lang="en-US" sz="2400" dirty="0" err="1" smtClean="0">
                <a:latin typeface="Source Code Pro" pitchFamily="49" charset="0"/>
                <a:cs typeface="Courier"/>
              </a:rPr>
              <a:t>def</a:t>
            </a:r>
            <a:r>
              <a:rPr lang="en-US" sz="2400" dirty="0" smtClean="0">
                <a:latin typeface="Source Code Pro" pitchFamily="49" charset="0"/>
                <a:cs typeface="Courier"/>
              </a:rPr>
              <a:t> </a:t>
            </a:r>
            <a:r>
              <a:rPr lang="en-US" sz="2400" dirty="0" err="1" smtClean="0">
                <a:latin typeface="Source Code Pro" pitchFamily="49" charset="0"/>
                <a:cs typeface="Courier"/>
              </a:rPr>
              <a:t>simpleAsyncAction</a:t>
            </a:r>
            <a:r>
              <a:rPr lang="en-US" sz="2400" dirty="0" smtClean="0">
                <a:latin typeface="Source Code Pro" pitchFamily="49" charset="0"/>
                <a:cs typeface="Courier"/>
              </a:rPr>
              <a:t> = Action {</a:t>
            </a:r>
          </a:p>
          <a:p>
            <a:pPr marL="0" indent="0">
              <a:buNone/>
            </a:pPr>
            <a:r>
              <a:rPr lang="en-US" sz="2400" dirty="0" smtClean="0">
                <a:latin typeface="Source Code Pro" pitchFamily="49" charset="0"/>
                <a:cs typeface="Courier"/>
              </a:rPr>
              <a:t>		</a:t>
            </a:r>
            <a:r>
              <a:rPr lang="en-US" sz="2400" dirty="0" err="1" smtClean="0">
                <a:latin typeface="Source Code Pro" pitchFamily="49" charset="0"/>
                <a:cs typeface="Courier"/>
              </a:rPr>
              <a:t>val</a:t>
            </a:r>
            <a:r>
              <a:rPr lang="en-US" sz="2400" dirty="0" smtClean="0">
                <a:latin typeface="Source Code Pro" pitchFamily="49" charset="0"/>
                <a:cs typeface="Courier"/>
              </a:rPr>
              <a:t> p = </a:t>
            </a:r>
            <a:r>
              <a:rPr lang="en-US" sz="2400" dirty="0" err="1" smtClean="0">
                <a:latin typeface="Source Code Pro" pitchFamily="49" charset="0"/>
                <a:cs typeface="Courier"/>
              </a:rPr>
              <a:t>Akka.future</a:t>
            </a:r>
            <a:r>
              <a:rPr lang="en-US" sz="2400" dirty="0" smtClean="0">
                <a:latin typeface="Source Code Pro" pitchFamily="49" charset="0"/>
                <a:cs typeface="Courier"/>
              </a:rPr>
              <a:t> { Ok("Done") }</a:t>
            </a:r>
          </a:p>
          <a:p>
            <a:pPr marL="0" indent="0">
              <a:buNone/>
            </a:pPr>
            <a:r>
              <a:rPr lang="en-US" sz="2400" dirty="0">
                <a:latin typeface="Source Code Pro" pitchFamily="49" charset="0"/>
                <a:cs typeface="Courier"/>
              </a:rPr>
              <a:t>		</a:t>
            </a:r>
            <a:r>
              <a:rPr lang="en-US" sz="2400" dirty="0" smtClean="0">
                <a:latin typeface="Source Code Pro" pitchFamily="49" charset="0"/>
                <a:cs typeface="Courier"/>
              </a:rPr>
              <a:t>new </a:t>
            </a:r>
            <a:r>
              <a:rPr lang="en-US" sz="2400" dirty="0" err="1" smtClean="0">
                <a:latin typeface="Source Code Pro" pitchFamily="49" charset="0"/>
                <a:cs typeface="Courier"/>
              </a:rPr>
              <a:t>AsyncResult</a:t>
            </a:r>
            <a:r>
              <a:rPr lang="en-US" sz="2400" dirty="0" smtClean="0">
                <a:latin typeface="Source Code Pro" pitchFamily="49" charset="0"/>
                <a:cs typeface="Courier"/>
              </a:rPr>
              <a:t>(p)</a:t>
            </a:r>
            <a:endParaRPr lang="en-US" sz="2400" dirty="0">
              <a:latin typeface="Source Code Pro" pitchFamily="49" charset="0"/>
              <a:cs typeface="Courier"/>
            </a:endParaRPr>
          </a:p>
          <a:p>
            <a:pPr marL="0" indent="0">
              <a:buNone/>
            </a:pPr>
            <a:r>
              <a:rPr lang="en-US" sz="2400" dirty="0" smtClean="0">
                <a:latin typeface="Source Code Pro" pitchFamily="49" charset="0"/>
                <a:cs typeface="Courier"/>
              </a:rPr>
              <a:t>	}</a:t>
            </a:r>
          </a:p>
          <a:p>
            <a:pPr marL="0" indent="0">
              <a:buNone/>
            </a:pPr>
            <a:r>
              <a:rPr lang="en-US" sz="2400" dirty="0" smtClean="0">
                <a:latin typeface="Source Code Pro" pitchFamily="49" charset="0"/>
                <a:cs typeface="Courier"/>
              </a:rPr>
              <a:t>}</a:t>
            </a:r>
            <a:endParaRPr lang="en-US" sz="2400" dirty="0">
              <a:latin typeface="Source Code Pro" pitchFamily="49" charset="0"/>
              <a:cs typeface="Courier"/>
            </a:endParaRPr>
          </a:p>
        </p:txBody>
      </p:sp>
    </p:spTree>
    <p:extLst>
      <p:ext uri="{BB962C8B-B14F-4D97-AF65-F5344CB8AC3E}">
        <p14:creationId xmlns:p14="http://schemas.microsoft.com/office/powerpoint/2010/main" val="12932953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b="11220"/>
          <a:stretch/>
        </p:blipFill>
        <p:spPr>
          <a:xfrm>
            <a:off x="0" y="0"/>
            <a:ext cx="9144000" cy="1048579"/>
          </a:xfrm>
          <a:prstGeom prst="rect">
            <a:avLst/>
          </a:prstGeom>
        </p:spPr>
      </p:pic>
      <p:pic>
        <p:nvPicPr>
          <p:cNvPr id="6" name="Picture 5"/>
          <p:cNvPicPr>
            <a:picLocks noChangeAspect="1"/>
          </p:cNvPicPr>
          <p:nvPr/>
        </p:nvPicPr>
        <p:blipFill>
          <a:blip r:embed="rId3"/>
          <a:stretch>
            <a:fillRect/>
          </a:stretch>
        </p:blipFill>
        <p:spPr>
          <a:xfrm>
            <a:off x="0" y="786361"/>
            <a:ext cx="9100595" cy="6059080"/>
          </a:xfrm>
          <a:prstGeom prst="rect">
            <a:avLst/>
          </a:prstGeom>
        </p:spPr>
      </p:pic>
      <p:sp>
        <p:nvSpPr>
          <p:cNvPr id="7" name="TextBox 6"/>
          <p:cNvSpPr txBox="1"/>
          <p:nvPr/>
        </p:nvSpPr>
        <p:spPr>
          <a:xfrm>
            <a:off x="0" y="260648"/>
            <a:ext cx="9144000" cy="1224136"/>
          </a:xfrm>
          <a:prstGeom prst="rect">
            <a:avLst/>
          </a:prstGeom>
          <a:solidFill>
            <a:srgbClr val="D5D0D6">
              <a:alpha val="78039"/>
            </a:srgbClr>
          </a:solidFill>
        </p:spPr>
        <p:txBody>
          <a:bodyPr vert="horz" lIns="91440" tIns="45720" rIns="91440" bIns="45720" rtlCol="0" anchor="ctr" anchorCtr="0">
            <a:normAutofit fontScale="92500" lnSpcReduction="10000"/>
          </a:bodyPr>
          <a:lstStyle>
            <a:lvl1pPr marL="0" indent="0" algn="ctr" defTabSz="457200" eaLnBrk="1" latinLnBrk="0" hangingPunct="1">
              <a:spcBef>
                <a:spcPct val="20000"/>
              </a:spcBef>
              <a:buFont typeface="Arial"/>
              <a:buNone/>
              <a:defRPr sz="4000">
                <a:solidFill>
                  <a:schemeClr val="bg1">
                    <a:lumMod val="75000"/>
                  </a:schemeClr>
                </a:solidFill>
                <a:latin typeface="Calluna Sans" pitchFamily="50" charset="0"/>
                <a:ea typeface="+mn-ea"/>
                <a:cs typeface="Arial"/>
              </a:defRPr>
            </a:lvl1pPr>
            <a:lvl2pPr marL="742950" indent="-285750" defTabSz="457200" eaLnBrk="1" latinLnBrk="0" hangingPunct="1">
              <a:spcBef>
                <a:spcPct val="20000"/>
              </a:spcBef>
              <a:buFont typeface="Arial"/>
              <a:buChar char="–"/>
              <a:defRPr sz="2800">
                <a:latin typeface="Calluna Sans" pitchFamily="50" charset="0"/>
                <a:ea typeface="+mn-ea"/>
              </a:defRPr>
            </a:lvl2pPr>
            <a:lvl3pPr marL="1143000" indent="-228600" defTabSz="457200" eaLnBrk="1" latinLnBrk="0" hangingPunct="1">
              <a:spcBef>
                <a:spcPct val="20000"/>
              </a:spcBef>
              <a:buFont typeface="Arial"/>
              <a:buChar char="•"/>
              <a:defRPr>
                <a:latin typeface="Calluna Sans" pitchFamily="50" charset="0"/>
                <a:ea typeface="+mn-ea"/>
              </a:defRPr>
            </a:lvl3pPr>
            <a:lvl4pPr marL="1600200" indent="-228600" defTabSz="457200" eaLnBrk="1" latinLnBrk="0" hangingPunct="1">
              <a:spcBef>
                <a:spcPct val="20000"/>
              </a:spcBef>
              <a:buFont typeface="Arial"/>
              <a:buChar char="–"/>
              <a:defRPr sz="2000">
                <a:latin typeface="Calluna Sans" pitchFamily="50" charset="0"/>
                <a:ea typeface="+mn-ea"/>
              </a:defRPr>
            </a:lvl4pPr>
            <a:lvl5pPr marL="2057400" indent="-228600" defTabSz="457200" eaLnBrk="1" latinLnBrk="0" hangingPunct="1">
              <a:spcBef>
                <a:spcPct val="20000"/>
              </a:spcBef>
              <a:buFont typeface="Arial"/>
              <a:buChar char="»"/>
              <a:defRPr sz="2000">
                <a:latin typeface="Calluna Sans" pitchFamily="50" charset="0"/>
                <a:ea typeface="+mn-ea"/>
              </a:defRPr>
            </a:lvl5pPr>
            <a:lvl6pPr marL="2514600" indent="-228600" defTabSz="457200">
              <a:spcBef>
                <a:spcPct val="20000"/>
              </a:spcBef>
              <a:buFont typeface="Arial"/>
              <a:buChar char="•"/>
              <a:defRPr sz="2000">
                <a:latin typeface="+mn-lt"/>
                <a:ea typeface="+mn-ea"/>
              </a:defRPr>
            </a:lvl6pPr>
            <a:lvl7pPr marL="2971800" indent="-228600" defTabSz="457200">
              <a:spcBef>
                <a:spcPct val="20000"/>
              </a:spcBef>
              <a:buFont typeface="Arial"/>
              <a:buChar char="•"/>
              <a:defRPr sz="2000">
                <a:latin typeface="+mn-lt"/>
                <a:ea typeface="+mn-ea"/>
              </a:defRPr>
            </a:lvl7pPr>
            <a:lvl8pPr marL="3429000" indent="-228600" defTabSz="457200">
              <a:spcBef>
                <a:spcPct val="20000"/>
              </a:spcBef>
              <a:buFont typeface="Arial"/>
              <a:buChar char="•"/>
              <a:defRPr sz="2000">
                <a:latin typeface="+mn-lt"/>
                <a:ea typeface="+mn-ea"/>
              </a:defRPr>
            </a:lvl8pPr>
            <a:lvl9pPr marL="3886200" indent="-228600" defTabSz="457200">
              <a:spcBef>
                <a:spcPct val="20000"/>
              </a:spcBef>
              <a:buFont typeface="Arial"/>
              <a:buChar char="•"/>
              <a:defRPr sz="2000">
                <a:latin typeface="+mn-lt"/>
                <a:ea typeface="+mn-ea"/>
              </a:defRPr>
            </a:lvl9pPr>
          </a:lstStyle>
          <a:p>
            <a:r>
              <a:rPr lang="en-US" sz="4400" dirty="0" smtClean="0"/>
              <a:t>It’s good, but it </a:t>
            </a:r>
            <a:r>
              <a:rPr lang="en-US" sz="4400" dirty="0"/>
              <a:t>gets very tedious very </a:t>
            </a:r>
            <a:r>
              <a:rPr lang="en-US" sz="4400" dirty="0" smtClean="0"/>
              <a:t>soon. Can we do better?</a:t>
            </a:r>
            <a:endParaRPr lang="en-US" sz="4400" dirty="0"/>
          </a:p>
        </p:txBody>
      </p:sp>
    </p:spTree>
    <p:extLst>
      <p:ext uri="{BB962C8B-B14F-4D97-AF65-F5344CB8AC3E}">
        <p14:creationId xmlns:p14="http://schemas.microsoft.com/office/powerpoint/2010/main" val="22680975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Better </a:t>
            </a:r>
            <a:r>
              <a:rPr lang="en-US" dirty="0" smtClean="0"/>
              <a:t>asynchronous responses (with execution timeouts and JSON)</a:t>
            </a:r>
            <a:endParaRPr lang="en-US" dirty="0"/>
          </a:p>
        </p:txBody>
      </p:sp>
      <p:sp>
        <p:nvSpPr>
          <p:cNvPr id="3" name="Content Placeholder 2"/>
          <p:cNvSpPr>
            <a:spLocks noGrp="1"/>
          </p:cNvSpPr>
          <p:nvPr>
            <p:ph idx="4294967295"/>
          </p:nvPr>
        </p:nvSpPr>
        <p:spPr>
          <a:xfrm>
            <a:off x="611560" y="1628775"/>
            <a:ext cx="8532440" cy="4924425"/>
          </a:xfrm>
        </p:spPr>
        <p:txBody>
          <a:bodyPr anchor="ctr">
            <a:noAutofit/>
          </a:bodyPr>
          <a:lstStyle/>
          <a:p>
            <a:pPr marL="0" indent="0">
              <a:buNone/>
            </a:pPr>
            <a:r>
              <a:rPr lang="en-US" sz="1800" dirty="0" err="1" smtClean="0">
                <a:latin typeface="Source Code Pro" pitchFamily="49" charset="0"/>
                <a:cs typeface="Courier"/>
              </a:rPr>
              <a:t>def</a:t>
            </a:r>
            <a:r>
              <a:rPr lang="en-US" sz="1800" dirty="0" smtClean="0">
                <a:latin typeface="Source Code Pro" pitchFamily="49" charset="0"/>
                <a:cs typeface="Courier"/>
              </a:rPr>
              <a:t> </a:t>
            </a:r>
            <a:r>
              <a:rPr lang="en-US" sz="1800" dirty="0" smtClean="0">
                <a:latin typeface="Source Code Pro" pitchFamily="49" charset="0"/>
                <a:cs typeface="Courier"/>
              </a:rPr>
              <a:t>orders = Action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Async</a:t>
            </a: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Akka.future</a:t>
            </a: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SalesOrder.findAll</a:t>
            </a:r>
            <a:endParaRPr lang="en-US" sz="1800" dirty="0" smtClean="0">
              <a:latin typeface="Source Code Pro" pitchFamily="49" charset="0"/>
              <a:cs typeface="Courier"/>
            </a:endParaRPr>
          </a:p>
          <a:p>
            <a:pPr marL="0" indent="0">
              <a:buNone/>
            </a:pPr>
            <a:r>
              <a:rPr lang="en-US" sz="1800" dirty="0" smtClean="0">
                <a:latin typeface="Source Code Pro" pitchFamily="49" charset="0"/>
                <a:cs typeface="Courier"/>
              </a:rPr>
              <a:t>      } </a:t>
            </a:r>
            <a:r>
              <a:rPr lang="en-US" sz="1800" dirty="0" err="1" smtClean="0">
                <a:latin typeface="Source Code Pro" pitchFamily="49" charset="0"/>
                <a:cs typeface="Courier"/>
              </a:rPr>
              <a:t>orTimeout</a:t>
            </a:r>
            <a:r>
              <a:rPr lang="en-US" sz="1800" dirty="0" smtClean="0">
                <a:latin typeface="Source Code Pro" pitchFamily="49" charset="0"/>
                <a:cs typeface="Courier"/>
              </a:rPr>
              <a:t>(Ok(</a:t>
            </a:r>
            <a:r>
              <a:rPr lang="en-US" sz="1800" dirty="0" err="1" smtClean="0">
                <a:latin typeface="Source Code Pro" pitchFamily="49" charset="0"/>
                <a:cs typeface="Courier"/>
              </a:rPr>
              <a:t>Json.toJson</a:t>
            </a:r>
            <a:r>
              <a:rPr lang="en-US" sz="1800" dirty="0" smtClean="0">
                <a:latin typeface="Source Code Pro" pitchFamily="49" charset="0"/>
                <a:cs typeface="Courier"/>
              </a:rPr>
              <a:t>(</a:t>
            </a:r>
            <a:r>
              <a:rPr lang="en-US" sz="1800" dirty="0" err="1" smtClean="0">
                <a:latin typeface="Source Code Pro" pitchFamily="49" charset="0"/>
                <a:cs typeface="Courier"/>
              </a:rPr>
              <a:t>JsonError</a:t>
            </a:r>
            <a:r>
              <a:rPr lang="en-US" sz="1800" dirty="0" smtClean="0">
                <a:latin typeface="Source Code Pro" pitchFamily="49" charset="0"/>
                <a:cs typeface="Courier"/>
              </a:rPr>
              <a:t>("Timeout"))), 5, </a:t>
            </a:r>
            <a:r>
              <a:rPr lang="en-US" sz="1800" dirty="0" smtClean="0">
                <a:latin typeface="Source Code Pro" pitchFamily="49" charset="0"/>
                <a:cs typeface="Courier"/>
              </a:rPr>
              <a:t>SECONDS</a:t>
            </a:r>
            <a:r>
              <a:rPr lang="en-US" sz="1800" dirty="0" smtClean="0">
                <a:latin typeface="Source Code Pro" pitchFamily="49" charset="0"/>
                <a:cs typeface="Courier"/>
              </a:rPr>
              <a:t>) map { orders =&gt;</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orders.fold</a:t>
            </a:r>
            <a:r>
              <a:rPr lang="en-US" sz="1800" dirty="0" smtClean="0">
                <a:latin typeface="Source Code Pro" pitchFamily="49" charset="0"/>
                <a:cs typeface="Courier"/>
              </a:rPr>
              <a:t>(</a:t>
            </a:r>
          </a:p>
          <a:p>
            <a:pPr marL="0" indent="0">
              <a:buNone/>
            </a:pPr>
            <a:r>
              <a:rPr lang="en-US" sz="1800" dirty="0" smtClean="0">
                <a:latin typeface="Source Code Pro" pitchFamily="49" charset="0"/>
                <a:cs typeface="Courier"/>
              </a:rPr>
              <a:t>          orders =&gt; Ok(</a:t>
            </a:r>
            <a:r>
              <a:rPr lang="en-US" sz="1800" dirty="0" err="1" smtClean="0">
                <a:latin typeface="Source Code Pro" pitchFamily="49" charset="0"/>
                <a:cs typeface="Courier"/>
              </a:rPr>
              <a:t>Json.toJson</a:t>
            </a:r>
            <a:r>
              <a:rPr lang="en-US" sz="1800" dirty="0" smtClean="0">
                <a:latin typeface="Source Code Pro" pitchFamily="49" charset="0"/>
                <a:cs typeface="Courier"/>
              </a:rPr>
              <a:t>(orders)),</a:t>
            </a:r>
          </a:p>
          <a:p>
            <a:pPr marL="0" indent="0">
              <a:buNone/>
            </a:pPr>
            <a:r>
              <a:rPr lang="en-US" sz="1800" dirty="0" smtClean="0">
                <a:latin typeface="Source Code Pro" pitchFamily="49" charset="0"/>
                <a:cs typeface="Courier"/>
              </a:rPr>
              <a:t>          error =&gt; Ok(</a:t>
            </a:r>
            <a:r>
              <a:rPr lang="en-US" sz="1800" dirty="0" err="1" smtClean="0">
                <a:latin typeface="Source Code Pro" pitchFamily="49" charset="0"/>
                <a:cs typeface="Courier"/>
              </a:rPr>
              <a:t>Json.toJson</a:t>
            </a:r>
            <a:r>
              <a:rPr lang="en-US" sz="1800" dirty="0" smtClean="0">
                <a:latin typeface="Source Code Pro" pitchFamily="49" charset="0"/>
                <a:cs typeface="Courier"/>
              </a:rPr>
              <a:t>(</a:t>
            </a:r>
            <a:r>
              <a:rPr lang="en-US" sz="1800" dirty="0" err="1" smtClean="0">
                <a:latin typeface="Source Code Pro" pitchFamily="49" charset="0"/>
                <a:cs typeface="Courier"/>
              </a:rPr>
              <a:t>JsonError</a:t>
            </a:r>
            <a:r>
              <a:rPr lang="en-US" sz="1800" dirty="0" smtClean="0">
                <a:latin typeface="Source Code Pro" pitchFamily="49" charset="0"/>
                <a:cs typeface="Courier"/>
              </a:rPr>
              <a:t>("Error")))</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endParaRPr lang="en-US" sz="1800" dirty="0">
              <a:latin typeface="Source Code Pro" pitchFamily="49" charset="0"/>
              <a:cs typeface="Courier"/>
            </a:endParaRPr>
          </a:p>
        </p:txBody>
      </p:sp>
    </p:spTree>
    <p:extLst>
      <p:ext uri="{BB962C8B-B14F-4D97-AF65-F5344CB8AC3E}">
        <p14:creationId xmlns:p14="http://schemas.microsoft.com/office/powerpoint/2010/main" val="16587315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glue code can help us focus our code on the real purpose </a:t>
            </a:r>
            <a:endParaRPr lang="en-US" dirty="0"/>
          </a:p>
        </p:txBody>
      </p:sp>
      <p:sp>
        <p:nvSpPr>
          <p:cNvPr id="3" name="Content Placeholder 2"/>
          <p:cNvSpPr>
            <a:spLocks noGrp="1"/>
          </p:cNvSpPr>
          <p:nvPr>
            <p:ph idx="1"/>
          </p:nvPr>
        </p:nvSpPr>
        <p:spPr>
          <a:xfrm>
            <a:off x="457200" y="1744216"/>
            <a:ext cx="8229600" cy="4925144"/>
          </a:xfrm>
        </p:spPr>
        <p:txBody>
          <a:bodyPr>
            <a:normAutofit lnSpcReduction="10000"/>
          </a:bodyPr>
          <a:lstStyle/>
          <a:p>
            <a:pPr marL="0" indent="0">
              <a:buNone/>
            </a:pPr>
            <a:r>
              <a:rPr lang="en-US" sz="1400" dirty="0">
                <a:latin typeface="Source Code Pro"/>
                <a:cs typeface="Source Code Pro"/>
              </a:rPr>
              <a:t> </a:t>
            </a:r>
            <a:r>
              <a:rPr lang="en-US" sz="1400" dirty="0" err="1">
                <a:latin typeface="Source Code Pro"/>
                <a:cs typeface="Source Code Pro"/>
              </a:rPr>
              <a:t>def</a:t>
            </a:r>
            <a:r>
              <a:rPr lang="en-US" sz="1400" dirty="0">
                <a:latin typeface="Source Code Pro"/>
                <a:cs typeface="Source Code Pro"/>
              </a:rPr>
              <a:t> </a:t>
            </a:r>
            <a:r>
              <a:rPr lang="en-US" sz="1400" dirty="0" err="1">
                <a:latin typeface="Source Code Pro"/>
                <a:cs typeface="Source Code Pro"/>
              </a:rPr>
              <a:t>WithFuture</a:t>
            </a:r>
            <a:r>
              <a:rPr lang="en-US" sz="1400" dirty="0">
                <a:latin typeface="Source Code Pro"/>
                <a:cs typeface="Source Code Pro"/>
              </a:rPr>
              <a:t>[T]</a:t>
            </a:r>
            <a:r>
              <a:rPr lang="en-US" sz="1400" dirty="0" smtClean="0">
                <a:latin typeface="Source Code Pro"/>
                <a:cs typeface="Source Code Pro"/>
              </a:rPr>
              <a:t>(</a:t>
            </a:r>
            <a:r>
              <a:rPr lang="en-US" sz="1400" dirty="0" err="1" smtClean="0">
                <a:latin typeface="Source Code Pro"/>
                <a:cs typeface="Source Code Pro"/>
              </a:rPr>
              <a:t>seconds:Int</a:t>
            </a:r>
            <a:r>
              <a:rPr lang="en-US" sz="1400" dirty="0" smtClean="0">
                <a:latin typeface="Source Code Pro"/>
                <a:cs typeface="Source Code Pro"/>
              </a:rPr>
              <a:t>)</a:t>
            </a:r>
            <a:r>
              <a:rPr lang="en-US" sz="1400" dirty="0">
                <a:latin typeface="Source Code Pro"/>
                <a:cs typeface="Source Code Pro"/>
              </a:rPr>
              <a:t>(f: =&gt; T)(implicit </a:t>
            </a:r>
            <a:r>
              <a:rPr lang="en-US" sz="1400" dirty="0" err="1">
                <a:latin typeface="Source Code Pro"/>
                <a:cs typeface="Source Code Pro"/>
              </a:rPr>
              <a:t>jsonHelper:Writes</a:t>
            </a:r>
            <a:r>
              <a:rPr lang="en-US" sz="1400" dirty="0">
                <a:latin typeface="Source Code Pro"/>
                <a:cs typeface="Source Code Pro"/>
              </a:rPr>
              <a:t>[T]) = {</a:t>
            </a:r>
          </a:p>
          <a:p>
            <a:pPr marL="0" indent="0">
              <a:buNone/>
            </a:pPr>
            <a:r>
              <a:rPr lang="en-US" sz="1400" dirty="0">
                <a:latin typeface="Source Code Pro"/>
                <a:cs typeface="Source Code Pro"/>
              </a:rPr>
              <a:t>    </a:t>
            </a:r>
            <a:r>
              <a:rPr lang="en-US" sz="1400" dirty="0" err="1">
                <a:latin typeface="Source Code Pro"/>
                <a:cs typeface="Source Code Pro"/>
              </a:rPr>
              <a:t>Async</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Akka.future</a:t>
            </a:r>
            <a:r>
              <a:rPr lang="en-US" sz="1400" dirty="0">
                <a:latin typeface="Source Code Pro"/>
                <a:cs typeface="Source Code Pro"/>
              </a:rPr>
              <a:t> {</a:t>
            </a:r>
          </a:p>
          <a:p>
            <a:pPr marL="0" indent="0">
              <a:buNone/>
            </a:pPr>
            <a:r>
              <a:rPr lang="en-US" sz="1400" dirty="0">
                <a:latin typeface="Source Code Pro"/>
                <a:cs typeface="Source Code Pro"/>
              </a:rPr>
              <a:t>        f</a:t>
            </a:r>
          </a:p>
          <a:p>
            <a:pPr marL="0" indent="0">
              <a:buNone/>
            </a:pPr>
            <a:r>
              <a:rPr lang="en-US" sz="1400" dirty="0">
                <a:latin typeface="Source Code Pro"/>
                <a:cs typeface="Source Code Pro"/>
              </a:rPr>
              <a:t>      } </a:t>
            </a:r>
            <a:r>
              <a:rPr lang="en-US" sz="1400" dirty="0" err="1">
                <a:latin typeface="Source Code Pro"/>
                <a:cs typeface="Source Code Pro"/>
              </a:rPr>
              <a:t>orTimeout</a:t>
            </a:r>
            <a:r>
              <a:rPr lang="en-US" sz="1400" dirty="0">
                <a:latin typeface="Source Code Pro"/>
                <a:cs typeface="Source Code Pro"/>
              </a:rPr>
              <a:t>(Ok(</a:t>
            </a:r>
            <a:r>
              <a:rPr lang="en-US" sz="1400" dirty="0" err="1">
                <a:latin typeface="Source Code Pro"/>
                <a:cs typeface="Source Code Pro"/>
              </a:rPr>
              <a:t>Json.toJson</a:t>
            </a:r>
            <a:r>
              <a:rPr lang="en-US" sz="1400" dirty="0">
                <a:latin typeface="Source Code Pro"/>
                <a:cs typeface="Source Code Pro"/>
              </a:rPr>
              <a:t>(</a:t>
            </a:r>
            <a:r>
              <a:rPr lang="en-US" sz="1400" dirty="0" err="1">
                <a:latin typeface="Source Code Pro"/>
                <a:cs typeface="Source Code Pro"/>
              </a:rPr>
              <a:t>JsonError</a:t>
            </a:r>
            <a:r>
              <a:rPr lang="en-US" sz="1400" dirty="0" smtClean="0">
                <a:latin typeface="Source Code Pro"/>
                <a:cs typeface="Source Code Pro"/>
              </a:rPr>
              <a:t>(”..."</a:t>
            </a:r>
            <a:r>
              <a:rPr lang="en-US" sz="1400" dirty="0">
                <a:latin typeface="Source Code Pro"/>
                <a:cs typeface="Source Code Pro"/>
              </a:rPr>
              <a:t>))), seconds</a:t>
            </a:r>
            <a:r>
              <a:rPr lang="en-US" sz="1400" dirty="0" smtClean="0">
                <a:latin typeface="Source Code Pro"/>
                <a:cs typeface="Source Code Pro"/>
              </a:rPr>
              <a:t>, SECONDS</a:t>
            </a:r>
            <a:r>
              <a:rPr lang="en-US" sz="1400" dirty="0">
                <a:latin typeface="Source Code Pro"/>
                <a:cs typeface="Source Code Pro"/>
              </a:rPr>
              <a:t>) map { result =&gt;</a:t>
            </a:r>
          </a:p>
          <a:p>
            <a:pPr marL="0" indent="0">
              <a:buNone/>
            </a:pPr>
            <a:r>
              <a:rPr lang="en-US" sz="1400" dirty="0">
                <a:latin typeface="Source Code Pro"/>
                <a:cs typeface="Source Code Pro"/>
              </a:rPr>
              <a:t>        </a:t>
            </a:r>
            <a:r>
              <a:rPr lang="en-US" sz="1400" dirty="0" err="1">
                <a:latin typeface="Source Code Pro"/>
                <a:cs typeface="Source Code Pro"/>
              </a:rPr>
              <a:t>result.fold</a:t>
            </a:r>
            <a:r>
              <a:rPr lang="en-US" sz="1400" dirty="0">
                <a:latin typeface="Source Code Pro"/>
                <a:cs typeface="Source Code Pro"/>
              </a:rPr>
              <a:t>(</a:t>
            </a:r>
          </a:p>
          <a:p>
            <a:pPr marL="0" indent="0">
              <a:buNone/>
            </a:pPr>
            <a:r>
              <a:rPr lang="en-US" sz="1400" dirty="0">
                <a:latin typeface="Source Code Pro"/>
                <a:cs typeface="Source Code Pro"/>
              </a:rPr>
              <a:t>          data =&gt; Ok(</a:t>
            </a:r>
            <a:r>
              <a:rPr lang="en-US" sz="1400" dirty="0" err="1">
                <a:latin typeface="Source Code Pro"/>
                <a:cs typeface="Source Code Pro"/>
              </a:rPr>
              <a:t>Json.toJson</a:t>
            </a:r>
            <a:r>
              <a:rPr lang="en-US" sz="1400" dirty="0">
                <a:latin typeface="Source Code Pro"/>
                <a:cs typeface="Source Code Pro"/>
              </a:rPr>
              <a:t>(data)),</a:t>
            </a:r>
          </a:p>
          <a:p>
            <a:pPr marL="0" indent="0">
              <a:buNone/>
            </a:pPr>
            <a:r>
              <a:rPr lang="en-US" sz="1400" dirty="0">
                <a:latin typeface="Source Code Pro"/>
                <a:cs typeface="Source Code Pro"/>
              </a:rPr>
              <a:t>          error =&gt; Ok(</a:t>
            </a:r>
            <a:r>
              <a:rPr lang="en-US" sz="1400" dirty="0" err="1">
                <a:latin typeface="Source Code Pro"/>
                <a:cs typeface="Source Code Pro"/>
              </a:rPr>
              <a:t>Json.toJson</a:t>
            </a:r>
            <a:r>
              <a:rPr lang="en-US" sz="1400" dirty="0">
                <a:latin typeface="Source Code Pro"/>
                <a:cs typeface="Source Code Pro"/>
              </a:rPr>
              <a:t>(</a:t>
            </a:r>
            <a:r>
              <a:rPr lang="en-US" sz="1400" dirty="0" err="1">
                <a:latin typeface="Source Code Pro"/>
                <a:cs typeface="Source Code Pro"/>
              </a:rPr>
              <a:t>JsonError</a:t>
            </a:r>
            <a:r>
              <a:rPr lang="en-US" sz="1400" dirty="0">
                <a:latin typeface="Source Code Pro"/>
                <a:cs typeface="Source Code Pro"/>
              </a:rPr>
              <a:t>("Error")))</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endParaRPr lang="en-US" sz="1400" dirty="0">
              <a:latin typeface="Source Code Pro"/>
              <a:cs typeface="Source Code Pro"/>
            </a:endParaRPr>
          </a:p>
          <a:p>
            <a:pPr marL="0" indent="0">
              <a:buNone/>
            </a:pPr>
            <a:r>
              <a:rPr lang="en-US" sz="1400" b="1" dirty="0">
                <a:latin typeface="Source Code Pro"/>
                <a:cs typeface="Source Code Pro"/>
              </a:rPr>
              <a:t>  </a:t>
            </a:r>
            <a:r>
              <a:rPr lang="en-US" sz="1600" b="1" dirty="0" err="1">
                <a:latin typeface="Source Code Pro"/>
                <a:cs typeface="Source Code Pro"/>
              </a:rPr>
              <a:t>def</a:t>
            </a:r>
            <a:r>
              <a:rPr lang="en-US" sz="1600" b="1" dirty="0">
                <a:latin typeface="Source Code Pro"/>
                <a:cs typeface="Source Code Pro"/>
              </a:rPr>
              <a:t> </a:t>
            </a:r>
            <a:r>
              <a:rPr lang="en-US" sz="1600" b="1" dirty="0" err="1">
                <a:latin typeface="Source Code Pro"/>
                <a:cs typeface="Source Code Pro"/>
              </a:rPr>
              <a:t>prettyOrders</a:t>
            </a:r>
            <a:r>
              <a:rPr lang="en-US" sz="1600" b="1" dirty="0">
                <a:latin typeface="Source Code Pro"/>
                <a:cs typeface="Source Code Pro"/>
              </a:rPr>
              <a:t> = Action {</a:t>
            </a:r>
          </a:p>
          <a:p>
            <a:pPr marL="0" indent="0">
              <a:buNone/>
            </a:pPr>
            <a:r>
              <a:rPr lang="en-US" sz="1600" b="1" dirty="0">
                <a:latin typeface="Source Code Pro"/>
                <a:cs typeface="Source Code Pro"/>
              </a:rPr>
              <a:t>    </a:t>
            </a:r>
            <a:r>
              <a:rPr lang="en-US" sz="1600" b="1" dirty="0" err="1">
                <a:latin typeface="Source Code Pro"/>
                <a:cs typeface="Source Code Pro"/>
              </a:rPr>
              <a:t>WithFuture</a:t>
            </a:r>
            <a:r>
              <a:rPr lang="en-US" sz="1600" b="1" dirty="0">
                <a:latin typeface="Source Code Pro"/>
                <a:cs typeface="Source Code Pro"/>
              </a:rPr>
              <a:t>(1) {</a:t>
            </a:r>
          </a:p>
          <a:p>
            <a:pPr marL="0" indent="0">
              <a:buNone/>
            </a:pPr>
            <a:r>
              <a:rPr lang="en-US" sz="1600" b="1" dirty="0">
                <a:latin typeface="Source Code Pro"/>
                <a:cs typeface="Source Code Pro"/>
              </a:rPr>
              <a:t>      </a:t>
            </a:r>
            <a:r>
              <a:rPr lang="en-US" sz="1600" b="1" dirty="0" err="1">
                <a:latin typeface="Source Code Pro"/>
                <a:cs typeface="Source Code Pro"/>
              </a:rPr>
              <a:t>SalesOrder.findAll</a:t>
            </a:r>
            <a:endParaRPr lang="en-US" sz="1600" b="1" dirty="0">
              <a:latin typeface="Source Code Pro"/>
              <a:cs typeface="Source Code Pro"/>
            </a:endParaRPr>
          </a:p>
          <a:p>
            <a:pPr marL="0" indent="0">
              <a:buNone/>
            </a:pPr>
            <a:r>
              <a:rPr lang="en-US" sz="1600" b="1" dirty="0">
                <a:latin typeface="Source Code Pro"/>
                <a:cs typeface="Source Code Pro"/>
              </a:rPr>
              <a:t>    }</a:t>
            </a:r>
          </a:p>
          <a:p>
            <a:pPr marL="0" indent="0">
              <a:buNone/>
            </a:pPr>
            <a:r>
              <a:rPr lang="en-US" sz="1600" b="1" dirty="0">
                <a:latin typeface="Source Code Pro"/>
                <a:cs typeface="Source Code Pro"/>
              </a:rPr>
              <a:t>  }</a:t>
            </a:r>
          </a:p>
        </p:txBody>
      </p:sp>
    </p:spTree>
    <p:extLst>
      <p:ext uri="{BB962C8B-B14F-4D97-AF65-F5344CB8AC3E}">
        <p14:creationId xmlns:p14="http://schemas.microsoft.com/office/powerpoint/2010/main" val="32365718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web services</a:t>
            </a:r>
            <a:endParaRPr lang="en-US" dirty="0"/>
          </a:p>
        </p:txBody>
      </p:sp>
      <p:sp>
        <p:nvSpPr>
          <p:cNvPr id="4" name="Content Placeholder 3"/>
          <p:cNvSpPr>
            <a:spLocks noGrp="1"/>
          </p:cNvSpPr>
          <p:nvPr>
            <p:ph idx="1"/>
          </p:nvPr>
        </p:nvSpPr>
        <p:spPr>
          <a:xfrm>
            <a:off x="457200" y="1783357"/>
            <a:ext cx="8229600" cy="4525963"/>
          </a:xfrm>
        </p:spPr>
        <p:txBody>
          <a:bodyPr vert="horz" lIns="91440" tIns="45720" rIns="91440" bIns="45720" rtlCol="0">
            <a:normAutofit/>
          </a:bodyPr>
          <a:lstStyle/>
          <a:p>
            <a:pPr marL="0" indent="0">
              <a:buNone/>
            </a:pPr>
            <a:r>
              <a:rPr lang="en-US" sz="2400" dirty="0" err="1">
                <a:latin typeface="Source Code Pro" pitchFamily="49" charset="0"/>
                <a:cs typeface="Courier"/>
              </a:rPr>
              <a:t>Async</a:t>
            </a:r>
            <a:r>
              <a:rPr lang="en-US" sz="2400" dirty="0">
                <a:latin typeface="Source Code Pro" pitchFamily="49" charset="0"/>
                <a:cs typeface="Courier"/>
              </a:rPr>
              <a:t> {</a:t>
            </a:r>
          </a:p>
          <a:p>
            <a:pPr marL="0" indent="0">
              <a:buNone/>
            </a:pPr>
            <a:r>
              <a:rPr lang="en-US" sz="2400" dirty="0">
                <a:latin typeface="Source Code Pro" pitchFamily="49" charset="0"/>
                <a:cs typeface="Courier"/>
              </a:rPr>
              <a:t>	</a:t>
            </a:r>
            <a:r>
              <a:rPr lang="en-US" sz="2400" dirty="0" err="1">
                <a:latin typeface="Source Code Pro" pitchFamily="49" charset="0"/>
                <a:cs typeface="Courier"/>
              </a:rPr>
              <a:t>WS.url</a:t>
            </a:r>
            <a:r>
              <a:rPr lang="en-US" sz="2400" dirty="0">
                <a:latin typeface="Source Code Pro" pitchFamily="49" charset="0"/>
                <a:cs typeface="Courier"/>
              </a:rPr>
              <a:t>("http://.../").get().map { </a:t>
            </a:r>
            <a:r>
              <a:rPr lang="en-US" sz="2400" dirty="0" err="1" smtClean="0">
                <a:latin typeface="Source Code Pro" pitchFamily="49" charset="0"/>
                <a:cs typeface="Courier"/>
              </a:rPr>
              <a:t>resp</a:t>
            </a:r>
            <a:r>
              <a:rPr lang="en-US" sz="2400" dirty="0" smtClean="0">
                <a:latin typeface="Source Code Pro" pitchFamily="49" charset="0"/>
                <a:cs typeface="Courier"/>
              </a:rPr>
              <a:t> </a:t>
            </a:r>
            <a:r>
              <a:rPr lang="en-US" sz="2400" dirty="0">
                <a:latin typeface="Source Code Pro" pitchFamily="49" charset="0"/>
                <a:cs typeface="Courier"/>
              </a:rPr>
              <a:t>=&gt;</a:t>
            </a:r>
          </a:p>
          <a:p>
            <a:pPr marL="0" indent="0">
              <a:buNone/>
            </a:pPr>
            <a:r>
              <a:rPr lang="en-US" sz="2400" dirty="0">
                <a:latin typeface="Source Code Pro" pitchFamily="49" charset="0"/>
                <a:cs typeface="Courier"/>
              </a:rPr>
              <a:t>		Ok(</a:t>
            </a:r>
            <a:r>
              <a:rPr lang="en-US" sz="2400" dirty="0" err="1">
                <a:latin typeface="Source Code Pro" pitchFamily="49" charset="0"/>
                <a:cs typeface="Courier"/>
              </a:rPr>
              <a:t>someJsonContent</a:t>
            </a:r>
            <a:r>
              <a:rPr lang="en-US" sz="2400" dirty="0">
                <a:latin typeface="Source Code Pro" pitchFamily="49" charset="0"/>
                <a:cs typeface="Courier"/>
              </a:rPr>
              <a:t>(response))</a:t>
            </a:r>
          </a:p>
          <a:p>
            <a:pPr marL="0" indent="0">
              <a:buNone/>
            </a:pPr>
            <a:r>
              <a:rPr lang="en-US" sz="2400" dirty="0">
                <a:latin typeface="Source Code Pro" pitchFamily="49" charset="0"/>
                <a:cs typeface="Courier"/>
              </a:rPr>
              <a:t>	}</a:t>
            </a:r>
          </a:p>
          <a:p>
            <a:pPr marL="0" indent="0">
              <a:buNone/>
            </a:pPr>
            <a:r>
              <a:rPr lang="en-US" sz="2400" dirty="0">
                <a:latin typeface="Source Code Pro" pitchFamily="49" charset="0"/>
                <a:cs typeface="Courier"/>
              </a:rPr>
              <a:t>}</a:t>
            </a:r>
          </a:p>
        </p:txBody>
      </p:sp>
    </p:spTree>
    <p:extLst>
      <p:ext uri="{BB962C8B-B14F-4D97-AF65-F5344CB8AC3E}">
        <p14:creationId xmlns:p14="http://schemas.microsoft.com/office/powerpoint/2010/main" val="8179096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1542"/>
          <a:stretch/>
        </p:blipFill>
        <p:spPr>
          <a:xfrm>
            <a:off x="32375" y="0"/>
            <a:ext cx="9111625" cy="6858000"/>
          </a:xfrm>
          <a:prstGeom prst="rect">
            <a:avLst/>
          </a:prstGeom>
        </p:spPr>
      </p:pic>
      <p:sp>
        <p:nvSpPr>
          <p:cNvPr id="5" name="Rectangle 4"/>
          <p:cNvSpPr/>
          <p:nvPr/>
        </p:nvSpPr>
        <p:spPr>
          <a:xfrm>
            <a:off x="2987824" y="3861048"/>
            <a:ext cx="4968552" cy="2160240"/>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4400" dirty="0" smtClean="0">
                <a:solidFill>
                  <a:schemeClr val="bg1">
                    <a:lumMod val="75000"/>
                  </a:schemeClr>
                </a:solidFill>
                <a:latin typeface="Calluna Sans" pitchFamily="50" charset="0"/>
                <a:ea typeface="+mn-ea"/>
                <a:cs typeface="Arial"/>
              </a:rPr>
              <a:t>Reactive what?</a:t>
            </a:r>
            <a:endParaRPr lang="en-US" sz="4400" dirty="0">
              <a:solidFill>
                <a:schemeClr val="bg1">
                  <a:lumMod val="75000"/>
                </a:schemeClr>
              </a:solidFill>
              <a:latin typeface="Calluna Sans" pitchFamily="50" charset="0"/>
              <a:ea typeface="+mn-ea"/>
              <a:cs typeface="Arial"/>
            </a:endParaRPr>
          </a:p>
        </p:txBody>
      </p:sp>
    </p:spTree>
    <p:extLst>
      <p:ext uri="{BB962C8B-B14F-4D97-AF65-F5344CB8AC3E}">
        <p14:creationId xmlns:p14="http://schemas.microsoft.com/office/powerpoint/2010/main" val="3674755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IO</a:t>
            </a:r>
            <a:endParaRPr lang="en-US" dirty="0"/>
          </a:p>
        </p:txBody>
      </p:sp>
      <p:sp>
        <p:nvSpPr>
          <p:cNvPr id="3" name="Content Placeholder 2"/>
          <p:cNvSpPr>
            <a:spLocks noGrp="1"/>
          </p:cNvSpPr>
          <p:nvPr>
            <p:ph idx="1"/>
          </p:nvPr>
        </p:nvSpPr>
        <p:spPr/>
        <p:txBody>
          <a:bodyPr/>
          <a:lstStyle/>
          <a:p>
            <a:r>
              <a:rPr lang="en-US" dirty="0" smtClean="0"/>
              <a:t>Enumerators = sources of data (“events”)</a:t>
            </a:r>
          </a:p>
          <a:p>
            <a:r>
              <a:rPr lang="en-US" dirty="0" err="1" smtClean="0"/>
              <a:t>Iteratee</a:t>
            </a:r>
            <a:r>
              <a:rPr lang="en-US" dirty="0" smtClean="0"/>
              <a:t> = consumers</a:t>
            </a:r>
          </a:p>
          <a:p>
            <a:endParaRPr lang="en-US" dirty="0"/>
          </a:p>
          <a:p>
            <a:pPr marL="0" indent="0">
              <a:buNone/>
            </a:pPr>
            <a:r>
              <a:rPr lang="en-US" dirty="0" smtClean="0"/>
              <a:t>Enumerator </a:t>
            </a:r>
            <a:r>
              <a:rPr lang="en-US" dirty="0" smtClean="0">
                <a:sym typeface="Wingdings"/>
              </a:rPr>
              <a:t> </a:t>
            </a:r>
            <a:r>
              <a:rPr lang="en-US" dirty="0" err="1" smtClean="0">
                <a:sym typeface="Wingdings"/>
              </a:rPr>
              <a:t>Iteratee</a:t>
            </a:r>
            <a:r>
              <a:rPr lang="en-US" dirty="0" smtClean="0">
                <a:sym typeface="Wingdings"/>
              </a:rPr>
              <a:t>  Client</a:t>
            </a:r>
            <a:endParaRPr lang="en-US" dirty="0"/>
          </a:p>
        </p:txBody>
      </p:sp>
    </p:spTree>
    <p:extLst>
      <p:ext uri="{BB962C8B-B14F-4D97-AF65-F5344CB8AC3E}">
        <p14:creationId xmlns:p14="http://schemas.microsoft.com/office/powerpoint/2010/main" val="37671650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Enumeratees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Enumerator </a:t>
            </a:r>
            <a:r>
              <a:rPr lang="en-US" dirty="0" smtClean="0">
                <a:sym typeface="Wingdings"/>
              </a:rPr>
              <a:t> </a:t>
            </a:r>
            <a:r>
              <a:rPr lang="en-US" dirty="0" err="1" smtClean="0">
                <a:sym typeface="Wingdings"/>
              </a:rPr>
              <a:t>Enumeratee</a:t>
            </a:r>
            <a:r>
              <a:rPr lang="en-US" dirty="0" smtClean="0">
                <a:sym typeface="Wingdings"/>
              </a:rPr>
              <a:t>  </a:t>
            </a:r>
            <a:r>
              <a:rPr lang="en-US" dirty="0" err="1" smtClean="0">
                <a:sym typeface="Wingdings"/>
              </a:rPr>
              <a:t>Enumeratee</a:t>
            </a:r>
            <a:r>
              <a:rPr lang="en-US" dirty="0" smtClean="0">
                <a:sym typeface="Wingdings"/>
              </a:rPr>
              <a:t>  </a:t>
            </a:r>
            <a:r>
              <a:rPr lang="en-US" dirty="0" err="1" smtClean="0">
                <a:sym typeface="Wingdings"/>
              </a:rPr>
              <a:t>Iteratee</a:t>
            </a:r>
            <a:r>
              <a:rPr lang="en-US" dirty="0" smtClean="0">
                <a:sym typeface="Wingdings"/>
              </a:rPr>
              <a:t>  Client</a:t>
            </a:r>
            <a:endParaRPr lang="en-US" dirty="0"/>
          </a:p>
        </p:txBody>
      </p:sp>
    </p:spTree>
    <p:extLst>
      <p:ext uri="{BB962C8B-B14F-4D97-AF65-F5344CB8AC3E}">
        <p14:creationId xmlns:p14="http://schemas.microsoft.com/office/powerpoint/2010/main" val="36019160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00808"/>
            <a:ext cx="9144000" cy="3600400"/>
          </a:xfrm>
          <a:prstGeom prst="rect">
            <a:avLst/>
          </a:prstGeom>
          <a:solidFill>
            <a:srgbClr val="D5D0D6">
              <a:alpha val="78039"/>
            </a:srgbClr>
          </a:solidFill>
        </p:spPr>
        <p:txBody>
          <a:bodyPr vert="horz" lIns="91440" tIns="45720" rIns="91440" bIns="45720" rtlCol="0" anchor="ctr" anchorCtr="0">
            <a:normAutofit/>
          </a:bodyPr>
          <a:lstStyle/>
          <a:p>
            <a:pPr algn="ctr" defTabSz="457200" eaLnBrk="1" hangingPunct="1">
              <a:spcBef>
                <a:spcPct val="20000"/>
              </a:spcBef>
              <a:buFont typeface="Arial"/>
              <a:buNone/>
            </a:pPr>
            <a:endParaRPr lang="es-ES_tradnl" sz="4000">
              <a:solidFill>
                <a:schemeClr val="bg1">
                  <a:lumMod val="50000"/>
                </a:schemeClr>
              </a:solidFill>
              <a:latin typeface="Calluna Sans" pitchFamily="50" charset="0"/>
              <a:cs typeface="Arial"/>
            </a:endParaRPr>
          </a:p>
        </p:txBody>
      </p:sp>
      <p:sp>
        <p:nvSpPr>
          <p:cNvPr id="2" name="Title 1"/>
          <p:cNvSpPr>
            <a:spLocks noGrp="1"/>
          </p:cNvSpPr>
          <p:nvPr>
            <p:ph type="title"/>
          </p:nvPr>
        </p:nvSpPr>
        <p:spPr/>
        <p:txBody>
          <a:bodyPr/>
          <a:lstStyle/>
          <a:p>
            <a:r>
              <a:rPr lang="en-US" dirty="0" smtClean="0">
                <a:latin typeface="Calluna Sans"/>
                <a:cs typeface="Calluna Sans"/>
              </a:rPr>
              <a:t>About me</a:t>
            </a:r>
            <a:endParaRPr lang="en-US" dirty="0">
              <a:latin typeface="Calluna Sans"/>
              <a:cs typeface="Calluna Sans"/>
            </a:endParaRPr>
          </a:p>
        </p:txBody>
      </p:sp>
      <p:sp>
        <p:nvSpPr>
          <p:cNvPr id="3" name="Content Placeholder 2"/>
          <p:cNvSpPr>
            <a:spLocks noGrp="1"/>
          </p:cNvSpPr>
          <p:nvPr>
            <p:ph idx="1"/>
          </p:nvPr>
        </p:nvSpPr>
        <p:spPr>
          <a:xfrm>
            <a:off x="490500" y="1783357"/>
            <a:ext cx="8229600" cy="4525963"/>
          </a:xfrm>
        </p:spPr>
        <p:txBody>
          <a:bodyPr>
            <a:normAutofit/>
          </a:bodyPr>
          <a:lstStyle/>
          <a:p>
            <a:pPr marL="0" indent="0">
              <a:buNone/>
            </a:pPr>
            <a:r>
              <a:rPr lang="en-US" sz="3600" dirty="0" smtClean="0">
                <a:solidFill>
                  <a:schemeClr val="bg1">
                    <a:lumMod val="50000"/>
                  </a:schemeClr>
                </a:solidFill>
              </a:rPr>
              <a:t>Oscar Renalias</a:t>
            </a:r>
          </a:p>
          <a:p>
            <a:pPr marL="400050" lvl="1" indent="0">
              <a:buNone/>
            </a:pPr>
            <a:r>
              <a:rPr lang="en-US" dirty="0" err="1" smtClean="0">
                <a:solidFill>
                  <a:schemeClr val="bg1">
                    <a:lumMod val="50000"/>
                  </a:schemeClr>
                </a:solidFill>
              </a:rPr>
              <a:t>oscarrenalias</a:t>
            </a:r>
            <a:endParaRPr lang="en-US" dirty="0" smtClean="0">
              <a:solidFill>
                <a:schemeClr val="bg1">
                  <a:lumMod val="50000"/>
                </a:schemeClr>
              </a:solidFill>
            </a:endParaRPr>
          </a:p>
          <a:p>
            <a:pPr marL="400050" lvl="1" indent="0">
              <a:buNone/>
            </a:pPr>
            <a:r>
              <a:rPr lang="en-US" dirty="0" smtClean="0">
                <a:solidFill>
                  <a:schemeClr val="bg1">
                    <a:lumMod val="50000"/>
                  </a:schemeClr>
                </a:solidFill>
              </a:rPr>
              <a:t>github.com/</a:t>
            </a:r>
            <a:r>
              <a:rPr lang="en-US" dirty="0" err="1" smtClean="0">
                <a:solidFill>
                  <a:schemeClr val="bg1">
                    <a:lumMod val="50000"/>
                  </a:schemeClr>
                </a:solidFill>
              </a:rPr>
              <a:t>oscarrenalias</a:t>
            </a:r>
            <a:endParaRPr lang="en-US" dirty="0" smtClean="0">
              <a:solidFill>
                <a:schemeClr val="bg1">
                  <a:lumMod val="50000"/>
                </a:schemeClr>
              </a:solidFill>
            </a:endParaRPr>
          </a:p>
          <a:p>
            <a:pPr marL="400050" lvl="1" indent="0">
              <a:buNone/>
            </a:pPr>
            <a:r>
              <a:rPr lang="en-US" dirty="0" smtClean="0">
                <a:solidFill>
                  <a:schemeClr val="bg1">
                    <a:lumMod val="50000"/>
                  </a:schemeClr>
                </a:solidFill>
                <a:hlinkClick r:id="rId2"/>
              </a:rPr>
              <a:t>oscar.renalias@accenture.com</a:t>
            </a:r>
            <a:endParaRPr lang="en-US" dirty="0" smtClean="0">
              <a:solidFill>
                <a:schemeClr val="bg1">
                  <a:lumMod val="50000"/>
                </a:schemeClr>
              </a:solidFill>
            </a:endParaRPr>
          </a:p>
          <a:p>
            <a:pPr marL="400050" lvl="1" indent="0">
              <a:buNone/>
            </a:pPr>
            <a:r>
              <a:rPr lang="en-US" dirty="0" smtClean="0">
                <a:solidFill>
                  <a:schemeClr val="bg1">
                    <a:lumMod val="50000"/>
                  </a:schemeClr>
                </a:solidFill>
              </a:rPr>
              <a:t>oscar@renalias.net</a:t>
            </a:r>
            <a:endParaRPr lang="en-US" dirty="0">
              <a:solidFill>
                <a:schemeClr val="bg1">
                  <a:lumMod val="50000"/>
                </a:schemeClr>
              </a:solidFill>
            </a:endParaRPr>
          </a:p>
        </p:txBody>
      </p:sp>
      <p:pic>
        <p:nvPicPr>
          <p:cNvPr id="4" name="Picture 3"/>
          <p:cNvPicPr>
            <a:picLocks noChangeAspect="1"/>
          </p:cNvPicPr>
          <p:nvPr/>
        </p:nvPicPr>
        <p:blipFill>
          <a:blip r:embed="rId3"/>
          <a:stretch>
            <a:fillRect/>
          </a:stretch>
        </p:blipFill>
        <p:spPr>
          <a:xfrm>
            <a:off x="6732240" y="2023481"/>
            <a:ext cx="2054932" cy="2736304"/>
          </a:xfrm>
          <a:prstGeom prst="rect">
            <a:avLst/>
          </a:prstGeom>
        </p:spPr>
      </p:pic>
      <p:pic>
        <p:nvPicPr>
          <p:cNvPr id="5" name="Picture 4"/>
          <p:cNvPicPr>
            <a:picLocks noChangeAspect="1"/>
          </p:cNvPicPr>
          <p:nvPr/>
        </p:nvPicPr>
        <p:blipFill rotWithShape="1">
          <a:blip r:embed="rId4">
            <a:extLst>
              <a:ext uri="{BEBA8EAE-BF5A-486C-A8C5-ECC9F3942E4B}">
                <a14:imgProps xmlns:a14="http://schemas.microsoft.com/office/drawing/2010/main">
                  <a14:imgLayer r:embed="rId5">
                    <a14:imgEffect>
                      <a14:backgroundRemoval t="21746" b="77947" l="23942" r="75217"/>
                    </a14:imgEffect>
                  </a14:imgLayer>
                </a14:imgProps>
              </a:ext>
            </a:extLst>
          </a:blip>
          <a:srcRect l="17533" t="14721" r="18374" b="15028"/>
          <a:stretch/>
        </p:blipFill>
        <p:spPr>
          <a:xfrm>
            <a:off x="582070" y="2604045"/>
            <a:ext cx="350822" cy="288032"/>
          </a:xfrm>
          <a:prstGeom prst="rect">
            <a:avLst/>
          </a:prstGeom>
        </p:spPr>
      </p:pic>
      <p:pic>
        <p:nvPicPr>
          <p:cNvPr id="6" name="Picture 5"/>
          <p:cNvPicPr>
            <a:picLocks noChangeAspect="1"/>
          </p:cNvPicPr>
          <p:nvPr/>
        </p:nvPicPr>
        <p:blipFill rotWithShape="1">
          <a:blip r:embed="rId6"/>
          <a:srcRect l="20127" t="9094" r="1059" b="4798"/>
          <a:stretch/>
        </p:blipFill>
        <p:spPr>
          <a:xfrm>
            <a:off x="594769" y="3036093"/>
            <a:ext cx="325425" cy="355540"/>
          </a:xfrm>
          <a:prstGeom prst="rect">
            <a:avLst/>
          </a:prstGeom>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614023" y="3612157"/>
            <a:ext cx="286916" cy="263551"/>
          </a:xfrm>
          <a:prstGeom prst="rect">
            <a:avLst/>
          </a:prstGeom>
        </p:spPr>
      </p:pic>
      <p:pic>
        <p:nvPicPr>
          <p:cNvPr id="8" name="Picture 7"/>
          <p:cNvPicPr>
            <a:picLocks noChangeAspect="1"/>
          </p:cNvPicPr>
          <p:nvPr/>
        </p:nvPicPr>
        <p:blipFill>
          <a:blip r:embed="rId9"/>
          <a:stretch>
            <a:fillRect/>
          </a:stretch>
        </p:blipFill>
        <p:spPr>
          <a:xfrm>
            <a:off x="598470" y="4116213"/>
            <a:ext cx="318022" cy="227311"/>
          </a:xfrm>
          <a:prstGeom prst="rect">
            <a:avLst/>
          </a:prstGeom>
        </p:spPr>
      </p:pic>
    </p:spTree>
    <p:extLst>
      <p:ext uri="{BB962C8B-B14F-4D97-AF65-F5344CB8AC3E}">
        <p14:creationId xmlns:p14="http://schemas.microsoft.com/office/powerpoint/2010/main" val="34773810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APIs</a:t>
            </a:r>
            <a:endParaRPr lang="en-US" dirty="0"/>
          </a:p>
        </p:txBody>
      </p:sp>
      <p:sp>
        <p:nvSpPr>
          <p:cNvPr id="3" name="Content Placeholder 2"/>
          <p:cNvSpPr>
            <a:spLocks noGrp="1"/>
          </p:cNvSpPr>
          <p:nvPr>
            <p:ph idx="1"/>
          </p:nvPr>
        </p:nvSpPr>
        <p:spPr/>
        <p:txBody>
          <a:bodyPr/>
          <a:lstStyle/>
          <a:p>
            <a:pPr marL="0" indent="0">
              <a:buNone/>
            </a:pPr>
            <a:r>
              <a:rPr lang="en-US" dirty="0" smtClean="0"/>
              <a:t>Enumerators and </a:t>
            </a:r>
            <a:r>
              <a:rPr lang="en-US" dirty="0" err="1" smtClean="0"/>
              <a:t>Iteratees</a:t>
            </a:r>
            <a:r>
              <a:rPr lang="en-US" dirty="0" smtClean="0"/>
              <a:t> provide the foundations for implementing event-based streaming APIs</a:t>
            </a:r>
            <a:endParaRPr lang="en-US" dirty="0"/>
          </a:p>
        </p:txBody>
      </p:sp>
    </p:spTree>
    <p:extLst>
      <p:ext uri="{BB962C8B-B14F-4D97-AF65-F5344CB8AC3E}">
        <p14:creationId xmlns:p14="http://schemas.microsoft.com/office/powerpoint/2010/main" val="30434502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endParaRPr lang="en-US" dirty="0"/>
          </a:p>
        </p:txBody>
      </p:sp>
      <p:sp>
        <p:nvSpPr>
          <p:cNvPr id="3" name="Content Placeholder 2"/>
          <p:cNvSpPr>
            <a:spLocks noGrp="1"/>
          </p:cNvSpPr>
          <p:nvPr>
            <p:ph idx="1"/>
          </p:nvPr>
        </p:nvSpPr>
        <p:spPr/>
        <p:txBody>
          <a:bodyPr/>
          <a:lstStyle/>
          <a:p>
            <a:endParaRPr lang="es-ES_tradnl"/>
          </a:p>
        </p:txBody>
      </p:sp>
    </p:spTree>
    <p:extLst>
      <p:ext uri="{BB962C8B-B14F-4D97-AF65-F5344CB8AC3E}">
        <p14:creationId xmlns:p14="http://schemas.microsoft.com/office/powerpoint/2010/main" val="260826026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glimpse of the future</a:t>
            </a:r>
            <a:endParaRPr lang="en-US" dirty="0"/>
          </a:p>
        </p:txBody>
      </p:sp>
      <p:sp>
        <p:nvSpPr>
          <p:cNvPr id="3" name="Content Placeholder 2"/>
          <p:cNvSpPr>
            <a:spLocks noGrp="1"/>
          </p:cNvSpPr>
          <p:nvPr>
            <p:ph idx="1"/>
          </p:nvPr>
        </p:nvSpPr>
        <p:spPr/>
        <p:txBody>
          <a:bodyPr/>
          <a:lstStyle/>
          <a:p>
            <a:r>
              <a:rPr lang="en-US" dirty="0" smtClean="0"/>
              <a:t>Reactive Mongo</a:t>
            </a:r>
            <a:endParaRPr lang="en-US" dirty="0"/>
          </a:p>
        </p:txBody>
      </p:sp>
    </p:spTree>
    <p:extLst>
      <p:ext uri="{BB962C8B-B14F-4D97-AF65-F5344CB8AC3E}">
        <p14:creationId xmlns:p14="http://schemas.microsoft.com/office/powerpoint/2010/main" val="31200050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work and no               </a:t>
            </a:r>
            <a:r>
              <a:rPr lang="en-US" dirty="0" smtClean="0"/>
              <a:t>  makes </a:t>
            </a:r>
            <a:r>
              <a:rPr lang="en-US" dirty="0" smtClean="0"/>
              <a:t>Jack a dull  boy (but there’s still hope) </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Snippet of Servlet 3.0 + Grails</a:t>
            </a:r>
            <a:endParaRPr lang="en-US" dirty="0">
              <a:solidFill>
                <a:srgbClr val="FF0000"/>
              </a:solidFill>
            </a:endParaRPr>
          </a:p>
        </p:txBody>
      </p:sp>
      <p:pic>
        <p:nvPicPr>
          <p:cNvPr id="5" name="Picture 4"/>
          <p:cNvPicPr>
            <a:picLocks noChangeAspect="1"/>
          </p:cNvPicPr>
          <p:nvPr/>
        </p:nvPicPr>
        <p:blipFill>
          <a:blip r:embed="rId3"/>
          <a:stretch>
            <a:fillRect/>
          </a:stretch>
        </p:blipFill>
        <p:spPr>
          <a:xfrm>
            <a:off x="4068936" y="332656"/>
            <a:ext cx="1727200" cy="635000"/>
          </a:xfrm>
          <a:prstGeom prst="rect">
            <a:avLst/>
          </a:prstGeom>
        </p:spPr>
      </p:pic>
    </p:spTree>
    <p:extLst>
      <p:ext uri="{BB962C8B-B14F-4D97-AF65-F5344CB8AC3E}">
        <p14:creationId xmlns:p14="http://schemas.microsoft.com/office/powerpoint/2010/main" val="1219589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t>All work and no               </a:t>
            </a:r>
            <a:r>
              <a:rPr lang="en-US" dirty="0" smtClean="0"/>
              <a:t> makes </a:t>
            </a:r>
            <a:r>
              <a:rPr lang="en-US" dirty="0" smtClean="0"/>
              <a:t>Jack a dull  boy (but there’s still hope) </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Sample of Java </a:t>
            </a:r>
            <a:r>
              <a:rPr lang="en-US" dirty="0" err="1" smtClean="0">
                <a:solidFill>
                  <a:srgbClr val="FF0000"/>
                </a:solidFill>
              </a:rPr>
              <a:t>Vert.x</a:t>
            </a:r>
            <a:endParaRPr lang="en-US" dirty="0">
              <a:solidFill>
                <a:srgbClr val="FF0000"/>
              </a:solidFill>
            </a:endParaRPr>
          </a:p>
        </p:txBody>
      </p:sp>
      <p:pic>
        <p:nvPicPr>
          <p:cNvPr id="5" name="Picture 4"/>
          <p:cNvPicPr>
            <a:picLocks noChangeAspect="1"/>
          </p:cNvPicPr>
          <p:nvPr/>
        </p:nvPicPr>
        <p:blipFill>
          <a:blip r:embed="rId3"/>
          <a:stretch>
            <a:fillRect/>
          </a:stretch>
        </p:blipFill>
        <p:spPr>
          <a:xfrm>
            <a:off x="4068936" y="332656"/>
            <a:ext cx="1727200" cy="635000"/>
          </a:xfrm>
          <a:prstGeom prst="rect">
            <a:avLst/>
          </a:prstGeom>
        </p:spPr>
      </p:pic>
    </p:spTree>
    <p:extLst>
      <p:ext uri="{BB962C8B-B14F-4D97-AF65-F5344CB8AC3E}">
        <p14:creationId xmlns:p14="http://schemas.microsoft.com/office/powerpoint/2010/main" val="6966355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764704"/>
            <a:ext cx="8229600" cy="5361459"/>
          </a:xfrm>
        </p:spPr>
        <p:txBody>
          <a:bodyPr>
            <a:normAutofit/>
          </a:bodyPr>
          <a:lstStyle/>
          <a:p>
            <a:pPr marL="0" indent="0" algn="ctr">
              <a:buNone/>
            </a:pPr>
            <a:r>
              <a:rPr lang="en-US" sz="28700" dirty="0" smtClean="0"/>
              <a:t>?</a:t>
            </a:r>
            <a:endParaRPr lang="en-US" sz="28700" dirty="0"/>
          </a:p>
        </p:txBody>
      </p:sp>
    </p:spTree>
    <p:extLst>
      <p:ext uri="{BB962C8B-B14F-4D97-AF65-F5344CB8AC3E}">
        <p14:creationId xmlns:p14="http://schemas.microsoft.com/office/powerpoint/2010/main" val="14146308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chor="ctr">
            <a:normAutofit/>
          </a:bodyPr>
          <a:lstStyle/>
          <a:p>
            <a:pPr marL="0" indent="0" algn="ctr">
              <a:buNone/>
            </a:pPr>
            <a:r>
              <a:rPr lang="en-US" sz="13800" dirty="0" smtClean="0"/>
              <a:t>Thank you</a:t>
            </a:r>
            <a:endParaRPr lang="en-US" sz="13800" dirty="0"/>
          </a:p>
        </p:txBody>
      </p:sp>
    </p:spTree>
    <p:extLst>
      <p:ext uri="{BB962C8B-B14F-4D97-AF65-F5344CB8AC3E}">
        <p14:creationId xmlns:p14="http://schemas.microsoft.com/office/powerpoint/2010/main" val="420240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we’ll do today</a:t>
            </a:r>
            <a:endParaRPr lang="en-US" dirty="0"/>
          </a:p>
        </p:txBody>
      </p:sp>
      <p:sp>
        <p:nvSpPr>
          <p:cNvPr id="3" name="Content Placeholder 2"/>
          <p:cNvSpPr>
            <a:spLocks noGrp="1"/>
          </p:cNvSpPr>
          <p:nvPr>
            <p:ph idx="1"/>
          </p:nvPr>
        </p:nvSpPr>
        <p:spPr/>
        <p:txBody>
          <a:bodyPr/>
          <a:lstStyle/>
          <a:p>
            <a:endParaRPr lang="es-ES_tradnl" dirty="0" smtClean="0"/>
          </a:p>
          <a:p>
            <a:r>
              <a:rPr lang="es-ES_tradnl" dirty="0" err="1" smtClean="0"/>
              <a:t>Walkthrough</a:t>
            </a:r>
            <a:r>
              <a:rPr lang="es-ES_tradnl" dirty="0" smtClean="0"/>
              <a:t> of </a:t>
            </a:r>
            <a:r>
              <a:rPr lang="es-ES_tradnl" dirty="0" err="1" smtClean="0"/>
              <a:t>Play’s</a:t>
            </a:r>
            <a:r>
              <a:rPr lang="es-ES_tradnl" dirty="0" smtClean="0"/>
              <a:t> </a:t>
            </a:r>
            <a:r>
              <a:rPr lang="es-ES_tradnl" dirty="0" err="1" smtClean="0"/>
              <a:t>asynchronous</a:t>
            </a:r>
            <a:r>
              <a:rPr lang="es-ES_tradnl" dirty="0" smtClean="0"/>
              <a:t> </a:t>
            </a:r>
            <a:r>
              <a:rPr lang="es-ES_tradnl" dirty="0" err="1" smtClean="0"/>
              <a:t>capabilities</a:t>
            </a:r>
            <a:endParaRPr lang="es-ES_tradnl" dirty="0" smtClean="0"/>
          </a:p>
          <a:p>
            <a:endParaRPr lang="es-ES_tradnl" dirty="0" smtClean="0"/>
          </a:p>
          <a:p>
            <a:r>
              <a:rPr lang="es-ES_tradnl" dirty="0" err="1" smtClean="0"/>
              <a:t>What</a:t>
            </a:r>
            <a:r>
              <a:rPr lang="es-ES_tradnl" dirty="0" smtClean="0"/>
              <a:t> can </a:t>
            </a:r>
            <a:r>
              <a:rPr lang="es-ES_tradnl" dirty="0" err="1" smtClean="0"/>
              <a:t>we</a:t>
            </a:r>
            <a:r>
              <a:rPr lang="es-ES_tradnl" dirty="0" smtClean="0"/>
              <a:t> do </a:t>
            </a:r>
            <a:r>
              <a:rPr lang="es-ES_tradnl" dirty="0" err="1" smtClean="0"/>
              <a:t>with</a:t>
            </a:r>
            <a:r>
              <a:rPr lang="es-ES_tradnl" dirty="0" smtClean="0"/>
              <a:t> </a:t>
            </a:r>
            <a:r>
              <a:rPr lang="es-ES_tradnl" dirty="0" err="1" smtClean="0"/>
              <a:t>them</a:t>
            </a:r>
            <a:r>
              <a:rPr lang="es-ES_tradnl" dirty="0" smtClean="0"/>
              <a:t> in </a:t>
            </a:r>
            <a:r>
              <a:rPr lang="es-ES_tradnl" dirty="0" err="1" smtClean="0"/>
              <a:t>the</a:t>
            </a:r>
            <a:r>
              <a:rPr lang="es-ES_tradnl" dirty="0" smtClean="0"/>
              <a:t> real </a:t>
            </a:r>
            <a:r>
              <a:rPr lang="es-ES_tradnl" dirty="0" err="1" smtClean="0"/>
              <a:t>world</a:t>
            </a:r>
            <a:r>
              <a:rPr lang="es-ES_tradnl" dirty="0" smtClean="0"/>
              <a:t>? </a:t>
            </a:r>
            <a:endParaRPr lang="es-ES_tradnl" dirty="0"/>
          </a:p>
        </p:txBody>
      </p:sp>
    </p:spTree>
    <p:extLst>
      <p:ext uri="{BB962C8B-B14F-4D97-AF65-F5344CB8AC3E}">
        <p14:creationId xmlns:p14="http://schemas.microsoft.com/office/powerpoint/2010/main" val="12093706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l"/>
            <a:r>
              <a:rPr lang="en-US" dirty="0" smtClean="0"/>
              <a:t>Why              </a:t>
            </a:r>
            <a:r>
              <a:rPr lang="en-US" dirty="0" smtClean="0"/>
              <a:t>?</a:t>
            </a:r>
            <a:endParaRPr lang="en-US" dirty="0"/>
          </a:p>
        </p:txBody>
      </p:sp>
      <p:sp>
        <p:nvSpPr>
          <p:cNvPr id="5" name="Content Placeholder 4"/>
          <p:cNvSpPr>
            <a:spLocks noGrp="1"/>
          </p:cNvSpPr>
          <p:nvPr>
            <p:ph idx="1"/>
          </p:nvPr>
        </p:nvSpPr>
        <p:spPr/>
        <p:txBody>
          <a:bodyPr/>
          <a:lstStyle/>
          <a:p>
            <a:r>
              <a:rPr lang="en-US" dirty="0" smtClean="0"/>
              <a:t>Stateless</a:t>
            </a:r>
          </a:p>
          <a:p>
            <a:r>
              <a:rPr lang="en-US" dirty="0" smtClean="0"/>
              <a:t>Asynchronous</a:t>
            </a:r>
          </a:p>
          <a:p>
            <a:r>
              <a:rPr lang="en-US" dirty="0" smtClean="0"/>
              <a:t>Reactive</a:t>
            </a:r>
          </a:p>
          <a:p>
            <a:r>
              <a:rPr lang="en-US" dirty="0" err="1" smtClean="0"/>
              <a:t>RESTful</a:t>
            </a:r>
            <a:endParaRPr lang="en-US" dirty="0"/>
          </a:p>
        </p:txBody>
      </p:sp>
      <p:pic>
        <p:nvPicPr>
          <p:cNvPr id="3" name="Picture 2"/>
          <p:cNvPicPr>
            <a:picLocks noChangeAspect="1"/>
          </p:cNvPicPr>
          <p:nvPr/>
        </p:nvPicPr>
        <p:blipFill>
          <a:blip r:embed="rId3"/>
          <a:stretch>
            <a:fillRect/>
          </a:stretch>
        </p:blipFill>
        <p:spPr>
          <a:xfrm>
            <a:off x="1763688" y="633760"/>
            <a:ext cx="1727200" cy="635000"/>
          </a:xfrm>
          <a:prstGeom prst="rect">
            <a:avLst/>
          </a:prstGeom>
        </p:spPr>
      </p:pic>
    </p:spTree>
    <p:extLst>
      <p:ext uri="{BB962C8B-B14F-4D97-AF65-F5344CB8AC3E}">
        <p14:creationId xmlns:p14="http://schemas.microsoft.com/office/powerpoint/2010/main" val="20697185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0418"/>
          <a:stretch/>
        </p:blipFill>
        <p:spPr>
          <a:xfrm>
            <a:off x="0" y="0"/>
            <a:ext cx="9180512" cy="6885384"/>
          </a:xfrm>
          <a:prstGeom prst="rect">
            <a:avLst/>
          </a:prstGeom>
        </p:spPr>
      </p:pic>
      <p:sp>
        <p:nvSpPr>
          <p:cNvPr id="5" name="Rectangle 4"/>
          <p:cNvSpPr/>
          <p:nvPr/>
        </p:nvSpPr>
        <p:spPr>
          <a:xfrm>
            <a:off x="1691680" y="2204864"/>
            <a:ext cx="3672408" cy="2980326"/>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Scalability</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Performance</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Responsiveness</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a:solidFill>
                  <a:schemeClr val="bg1">
                    <a:lumMod val="75000"/>
                  </a:schemeClr>
                </a:solidFill>
                <a:latin typeface="Calluna Sans" pitchFamily="50" charset="0"/>
                <a:ea typeface="+mn-ea"/>
                <a:cs typeface="Arial"/>
              </a:rPr>
              <a:t>Usability</a:t>
            </a:r>
          </a:p>
        </p:txBody>
      </p:sp>
    </p:spTree>
    <p:extLst>
      <p:ext uri="{BB962C8B-B14F-4D97-AF65-F5344CB8AC3E}">
        <p14:creationId xmlns:p14="http://schemas.microsoft.com/office/powerpoint/2010/main" val="620917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istockimg.com/file_thumbview_approve/18485203/2/stock-photo-18485203-question-mark-on-blackboard.jpg"/>
          <p:cNvPicPr>
            <a:picLocks noChangeAspect="1" noChangeArrowheads="1"/>
          </p:cNvPicPr>
          <p:nvPr/>
        </p:nvPicPr>
        <p:blipFill rotWithShape="1">
          <a:blip r:embed="rId3">
            <a:extLst>
              <a:ext uri="{28A0092B-C50C-407E-A947-70E740481C1C}">
                <a14:useLocalDpi xmlns:a14="http://schemas.microsoft.com/office/drawing/2010/main" val="0"/>
              </a:ext>
            </a:extLst>
          </a:blip>
          <a:srcRect r="11228"/>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226011" y="2154560"/>
            <a:ext cx="4906888" cy="2714600"/>
          </a:xfrm>
          <a:solidFill>
            <a:srgbClr val="D5D0D6">
              <a:alpha val="78039"/>
            </a:srgbClr>
          </a:solidFill>
        </p:spPr>
        <p:txBody>
          <a:bodyPr anchor="ctr" anchorCtr="0">
            <a:normAutofit/>
          </a:bodyPr>
          <a:lstStyle/>
          <a:p>
            <a:pPr marL="0" indent="0" algn="ctr">
              <a:buNone/>
            </a:pPr>
            <a:r>
              <a:rPr lang="en-US" sz="4400" dirty="0" smtClean="0">
                <a:solidFill>
                  <a:schemeClr val="tx1">
                    <a:lumMod val="85000"/>
                    <a:lumOff val="15000"/>
                  </a:schemeClr>
                </a:solidFill>
              </a:rPr>
              <a:t>Haven’t we done this before?</a:t>
            </a:r>
            <a:endParaRPr lang="en-US" sz="4400" dirty="0">
              <a:solidFill>
                <a:schemeClr val="tx1">
                  <a:lumMod val="85000"/>
                  <a:lumOff val="15000"/>
                </a:schemeClr>
              </a:solidFill>
            </a:endParaRPr>
          </a:p>
        </p:txBody>
      </p:sp>
    </p:spTree>
    <p:extLst>
      <p:ext uri="{BB962C8B-B14F-4D97-AF65-F5344CB8AC3E}">
        <p14:creationId xmlns:p14="http://schemas.microsoft.com/office/powerpoint/2010/main" val="2204419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a:t>
            </a:r>
            <a:endParaRPr lang="en-US" dirty="0"/>
          </a:p>
        </p:txBody>
      </p:sp>
      <p:sp>
        <p:nvSpPr>
          <p:cNvPr id="5" name="Content Placeholder 4"/>
          <p:cNvSpPr>
            <a:spLocks noGrp="1"/>
          </p:cNvSpPr>
          <p:nvPr>
            <p:ph idx="1"/>
          </p:nvPr>
        </p:nvSpPr>
        <p:spPr/>
        <p:txBody>
          <a:bodyPr/>
          <a:lstStyle/>
          <a:p>
            <a:pPr marL="0" indent="0">
              <a:buNone/>
            </a:pPr>
            <a:r>
              <a:rPr lang="en-US" dirty="0" smtClean="0"/>
              <a:t>Callbacks</a:t>
            </a:r>
          </a:p>
          <a:p>
            <a:pPr marL="0" indent="0">
              <a:buNone/>
            </a:pPr>
            <a:r>
              <a:rPr lang="en-US" dirty="0"/>
              <a:t>	</a:t>
            </a:r>
            <a:r>
              <a:rPr lang="en-US" dirty="0" smtClean="0"/>
              <a:t>Callbacks</a:t>
            </a:r>
          </a:p>
          <a:p>
            <a:pPr marL="0" indent="0">
              <a:buNone/>
            </a:pPr>
            <a:r>
              <a:rPr lang="en-US" dirty="0"/>
              <a:t>			</a:t>
            </a:r>
            <a:r>
              <a:rPr lang="en-US" dirty="0" smtClean="0"/>
              <a:t>Callbacks</a:t>
            </a:r>
          </a:p>
          <a:p>
            <a:pPr marL="0" indent="0">
              <a:buNone/>
            </a:pPr>
            <a:r>
              <a:rPr lang="en-US" dirty="0"/>
              <a:t>	</a:t>
            </a:r>
            <a:r>
              <a:rPr lang="en-US" dirty="0" smtClean="0"/>
              <a:t>				Callbacks</a:t>
            </a:r>
          </a:p>
          <a:p>
            <a:pPr marL="0" indent="0">
              <a:buNone/>
            </a:pPr>
            <a:r>
              <a:rPr lang="en-US" dirty="0"/>
              <a:t>	</a:t>
            </a:r>
            <a:r>
              <a:rPr lang="en-US" dirty="0" smtClean="0"/>
              <a:t>						Callbacks</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3"/>
          <a:stretch>
            <a:fillRect/>
          </a:stretch>
        </p:blipFill>
        <p:spPr>
          <a:xfrm>
            <a:off x="6795551" y="1"/>
            <a:ext cx="1808897" cy="6834168"/>
          </a:xfrm>
          <a:prstGeom prst="rect">
            <a:avLst/>
          </a:prstGeom>
        </p:spPr>
      </p:pic>
      <p:cxnSp>
        <p:nvCxnSpPr>
          <p:cNvPr id="6" name="Straight Arrow Connector 5"/>
          <p:cNvCxnSpPr/>
          <p:nvPr/>
        </p:nvCxnSpPr>
        <p:spPr>
          <a:xfrm>
            <a:off x="6444208" y="2420888"/>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92080" y="2132856"/>
            <a:ext cx="1152128" cy="523220"/>
          </a:xfrm>
          <a:prstGeom prst="rect">
            <a:avLst/>
          </a:prstGeom>
          <a:noFill/>
        </p:spPr>
        <p:txBody>
          <a:bodyPr wrap="square" rtlCol="0">
            <a:spAutoFit/>
          </a:bodyPr>
          <a:lstStyle/>
          <a:p>
            <a:pPr algn="r"/>
            <a:r>
              <a:rPr lang="en-US" sz="1400" dirty="0" smtClean="0"/>
              <a:t>Callback handler!</a:t>
            </a:r>
            <a:endParaRPr lang="en-US" sz="1400" dirty="0"/>
          </a:p>
        </p:txBody>
      </p:sp>
      <p:cxnSp>
        <p:nvCxnSpPr>
          <p:cNvPr id="8" name="Straight Arrow Connector 7"/>
          <p:cNvCxnSpPr/>
          <p:nvPr/>
        </p:nvCxnSpPr>
        <p:spPr>
          <a:xfrm>
            <a:off x="6732240" y="3645024"/>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80112" y="3356992"/>
            <a:ext cx="1152128" cy="523220"/>
          </a:xfrm>
          <a:prstGeom prst="rect">
            <a:avLst/>
          </a:prstGeom>
          <a:noFill/>
        </p:spPr>
        <p:txBody>
          <a:bodyPr wrap="square" rtlCol="0">
            <a:spAutoFit/>
          </a:bodyPr>
          <a:lstStyle/>
          <a:p>
            <a:pPr algn="r"/>
            <a:r>
              <a:rPr lang="en-US" sz="1400" dirty="0" smtClean="0"/>
              <a:t>Callback handler!</a:t>
            </a:r>
            <a:endParaRPr lang="en-US" sz="1400" dirty="0"/>
          </a:p>
        </p:txBody>
      </p:sp>
      <p:cxnSp>
        <p:nvCxnSpPr>
          <p:cNvPr id="10" name="Straight Arrow Connector 9"/>
          <p:cNvCxnSpPr/>
          <p:nvPr/>
        </p:nvCxnSpPr>
        <p:spPr>
          <a:xfrm>
            <a:off x="6804248" y="4509120"/>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52120" y="4221088"/>
            <a:ext cx="1152128" cy="523220"/>
          </a:xfrm>
          <a:prstGeom prst="rect">
            <a:avLst/>
          </a:prstGeom>
          <a:noFill/>
        </p:spPr>
        <p:txBody>
          <a:bodyPr wrap="square" rtlCol="0">
            <a:spAutoFit/>
          </a:bodyPr>
          <a:lstStyle/>
          <a:p>
            <a:pPr algn="r"/>
            <a:r>
              <a:rPr lang="en-US" sz="1400" dirty="0" smtClean="0"/>
              <a:t>Callback handler!</a:t>
            </a:r>
            <a:endParaRPr lang="en-US" sz="1400" dirty="0"/>
          </a:p>
        </p:txBody>
      </p:sp>
    </p:spTree>
    <p:extLst>
      <p:ext uri="{BB962C8B-B14F-4D97-AF65-F5344CB8AC3E}">
        <p14:creationId xmlns:p14="http://schemas.microsoft.com/office/powerpoint/2010/main" val="13972724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NIO</a:t>
            </a:r>
            <a:endParaRPr lang="en-US" dirty="0"/>
          </a:p>
        </p:txBody>
      </p:sp>
      <p:sp>
        <p:nvSpPr>
          <p:cNvPr id="3" name="Content Placeholder 2"/>
          <p:cNvSpPr>
            <a:spLocks noGrp="1"/>
          </p:cNvSpPr>
          <p:nvPr>
            <p:ph idx="1"/>
          </p:nvPr>
        </p:nvSpPr>
        <p:spPr/>
        <p:txBody>
          <a:bodyPr/>
          <a:lstStyle/>
          <a:p>
            <a:r>
              <a:rPr lang="en-US" dirty="0" smtClean="0"/>
              <a:t>TODO: is there any example of asynchronous </a:t>
            </a:r>
            <a:r>
              <a:rPr lang="en-US" dirty="0" err="1" smtClean="0"/>
              <a:t>webapps</a:t>
            </a:r>
            <a:r>
              <a:rPr lang="en-US" dirty="0" smtClean="0"/>
              <a:t> with NIO or </a:t>
            </a:r>
            <a:r>
              <a:rPr lang="en-US" dirty="0" err="1" smtClean="0"/>
              <a:t>Netty</a:t>
            </a:r>
            <a:r>
              <a:rPr lang="en-US" dirty="0" smtClean="0"/>
              <a:t>? If not, delete this slide</a:t>
            </a:r>
            <a:endParaRPr lang="en-US" dirty="0"/>
          </a:p>
        </p:txBody>
      </p:sp>
    </p:spTree>
    <p:extLst>
      <p:ext uri="{BB962C8B-B14F-4D97-AF65-F5344CB8AC3E}">
        <p14:creationId xmlns:p14="http://schemas.microsoft.com/office/powerpoint/2010/main" val="336373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Play’s asynchronous capabilities</a:t>
            </a:r>
            <a:endParaRPr lang="en-US" dirty="0"/>
          </a:p>
        </p:txBody>
      </p:sp>
      <p:sp>
        <p:nvSpPr>
          <p:cNvPr id="3" name="Content Placeholder 2"/>
          <p:cNvSpPr>
            <a:spLocks noGrp="1"/>
          </p:cNvSpPr>
          <p:nvPr>
            <p:ph idx="1"/>
          </p:nvPr>
        </p:nvSpPr>
        <p:spPr/>
        <p:txBody>
          <a:bodyPr/>
          <a:lstStyle/>
          <a:p>
            <a:endParaRPr lang="en-US" dirty="0" smtClean="0"/>
          </a:p>
          <a:p>
            <a:r>
              <a:rPr lang="en-US" dirty="0" smtClean="0"/>
              <a:t>Non-blocking execution</a:t>
            </a:r>
          </a:p>
          <a:p>
            <a:endParaRPr lang="en-US" dirty="0"/>
          </a:p>
          <a:p>
            <a:endParaRPr lang="en-US" dirty="0" smtClean="0"/>
          </a:p>
          <a:p>
            <a:r>
              <a:rPr lang="en-US" dirty="0" smtClean="0"/>
              <a:t>Reactive IO</a:t>
            </a:r>
          </a:p>
          <a:p>
            <a:endParaRPr lang="en-US" dirty="0"/>
          </a:p>
          <a:p>
            <a:endParaRPr lang="en-US" dirty="0"/>
          </a:p>
        </p:txBody>
      </p:sp>
    </p:spTree>
    <p:extLst>
      <p:ext uri="{BB962C8B-B14F-4D97-AF65-F5344CB8AC3E}">
        <p14:creationId xmlns:p14="http://schemas.microsoft.com/office/powerpoint/2010/main" val="3786699178"/>
      </p:ext>
    </p:extLst>
  </p:cSld>
  <p:clrMapOvr>
    <a:masterClrMapping/>
  </p:clrMapOvr>
</p:sld>
</file>

<file path=ppt/theme/theme1.xml><?xml version="1.0" encoding="utf-8"?>
<a:theme xmlns:a="http://schemas.openxmlformats.org/drawingml/2006/main" name="Asynchronous web apps with Play Framework 2.0">
  <a:themeElements>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Desig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4" charset="-128"/>
          </a:defRPr>
        </a:defPPr>
      </a:lstStyle>
    </a:lnDef>
  </a:objectDefaults>
  <a:extraClrSchemeLst>
    <a:extraClrScheme>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arissa-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arissa-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arissa-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arissa-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arissa-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arissa-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arissa-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arissa-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Blackboard">
      <a:dk1>
        <a:srgbClr val="5A5B58"/>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Asynchronous web apps with Play Framework 2.0</Template>
  <TotalTime>396</TotalTime>
  <Words>929</Words>
  <Application>Microsoft Macintosh PowerPoint</Application>
  <PresentationFormat>On-screen Show (4:3)</PresentationFormat>
  <Paragraphs>167</Paragraphs>
  <Slides>26</Slides>
  <Notes>11</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Asynchronous web apps with Play Framework 2.0</vt:lpstr>
      <vt:lpstr>Custom Design</vt:lpstr>
      <vt:lpstr>1_Custom Design</vt:lpstr>
      <vt:lpstr>Asynchronous Web Apps</vt:lpstr>
      <vt:lpstr>About me</vt:lpstr>
      <vt:lpstr>What we’ll do today</vt:lpstr>
      <vt:lpstr>Why              ?</vt:lpstr>
      <vt:lpstr>PowerPoint Presentation</vt:lpstr>
      <vt:lpstr>PowerPoint Presentation</vt:lpstr>
      <vt:lpstr>YES</vt:lpstr>
      <vt:lpstr>NIO</vt:lpstr>
      <vt:lpstr>Play’s asynchronous capabilities</vt:lpstr>
      <vt:lpstr>Planning for the Future</vt:lpstr>
      <vt:lpstr>This is the Future</vt:lpstr>
      <vt:lpstr>Making our controllers asynchronous with asynchronous responses</vt:lpstr>
      <vt:lpstr>PowerPoint Presentation</vt:lpstr>
      <vt:lpstr>Better asynchronous responses (with execution timeouts and JSON)</vt:lpstr>
      <vt:lpstr>Some glue code can help us focus our code on the real purpose </vt:lpstr>
      <vt:lpstr>Asynchronous web services</vt:lpstr>
      <vt:lpstr>PowerPoint Presentation</vt:lpstr>
      <vt:lpstr>Reactive IO</vt:lpstr>
      <vt:lpstr>Enumeratees</vt:lpstr>
      <vt:lpstr>Streaming APIs</vt:lpstr>
      <vt:lpstr>WebSockets</vt:lpstr>
      <vt:lpstr>A glimpse of the future</vt:lpstr>
      <vt:lpstr>All work and no                 makes Jack a dull  boy (but there’s still hope) </vt:lpstr>
      <vt:lpstr>All work and no                makes Jack a dull  boy (but there’s still hope) </vt:lpstr>
      <vt:lpstr>PowerPoint Presentation</vt:lpstr>
      <vt:lpstr>PowerPoint Presentation</vt:lpstr>
    </vt:vector>
  </TitlesOfParts>
  <Company>Accenture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Web Apps</dc:title>
  <dc:creator>oscar.renalias</dc:creator>
  <cp:lastModifiedBy>Oscar Renalias</cp:lastModifiedBy>
  <cp:revision>28</cp:revision>
  <dcterms:created xsi:type="dcterms:W3CDTF">2012-10-26T10:36:05Z</dcterms:created>
  <dcterms:modified xsi:type="dcterms:W3CDTF">2012-10-26T22:18:54Z</dcterms:modified>
</cp:coreProperties>
</file>