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72" r:id="rId3"/>
  </p:sldMasterIdLst>
  <p:notesMasterIdLst>
    <p:notesMasterId r:id="rId44"/>
  </p:notesMasterIdLst>
  <p:sldIdLst>
    <p:sldId id="259" r:id="rId4"/>
    <p:sldId id="260" r:id="rId5"/>
    <p:sldId id="261" r:id="rId6"/>
    <p:sldId id="267" r:id="rId7"/>
    <p:sldId id="282" r:id="rId8"/>
    <p:sldId id="268" r:id="rId9"/>
    <p:sldId id="276" r:id="rId10"/>
    <p:sldId id="277" r:id="rId11"/>
    <p:sldId id="284" r:id="rId12"/>
    <p:sldId id="269" r:id="rId13"/>
    <p:sldId id="278" r:id="rId14"/>
    <p:sldId id="262" r:id="rId15"/>
    <p:sldId id="283" r:id="rId16"/>
    <p:sldId id="279" r:id="rId17"/>
    <p:sldId id="281" r:id="rId18"/>
    <p:sldId id="293" r:id="rId19"/>
    <p:sldId id="263" r:id="rId20"/>
    <p:sldId id="296" r:id="rId21"/>
    <p:sldId id="285" r:id="rId22"/>
    <p:sldId id="288" r:id="rId23"/>
    <p:sldId id="273" r:id="rId24"/>
    <p:sldId id="291" r:id="rId25"/>
    <p:sldId id="289" r:id="rId26"/>
    <p:sldId id="274" r:id="rId27"/>
    <p:sldId id="300" r:id="rId28"/>
    <p:sldId id="290" r:id="rId29"/>
    <p:sldId id="301" r:id="rId30"/>
    <p:sldId id="302" r:id="rId31"/>
    <p:sldId id="264" r:id="rId32"/>
    <p:sldId id="303" r:id="rId33"/>
    <p:sldId id="292" r:id="rId34"/>
    <p:sldId id="272" r:id="rId35"/>
    <p:sldId id="297" r:id="rId36"/>
    <p:sldId id="275" r:id="rId37"/>
    <p:sldId id="265" r:id="rId38"/>
    <p:sldId id="295" r:id="rId39"/>
    <p:sldId id="299" r:id="rId40"/>
    <p:sldId id="298" r:id="rId41"/>
    <p:sldId id="286" r:id="rId42"/>
    <p:sldId id="287" r:id="rId43"/>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5pPr>
    <a:lvl6pPr marL="2286000" algn="l" defTabSz="914400" rtl="0" eaLnBrk="1" latinLnBrk="0" hangingPunct="1">
      <a:defRPr sz="2400" kern="1200">
        <a:solidFill>
          <a:schemeClr val="tx1"/>
        </a:solidFill>
        <a:latin typeface="Arial" charset="0"/>
        <a:ea typeface="ＭＳ Ｐゴシック" pitchFamily="-14" charset="-128"/>
        <a:cs typeface="+mn-cs"/>
      </a:defRPr>
    </a:lvl6pPr>
    <a:lvl7pPr marL="2743200" algn="l" defTabSz="914400" rtl="0" eaLnBrk="1" latinLnBrk="0" hangingPunct="1">
      <a:defRPr sz="2400" kern="1200">
        <a:solidFill>
          <a:schemeClr val="tx1"/>
        </a:solidFill>
        <a:latin typeface="Arial" charset="0"/>
        <a:ea typeface="ＭＳ Ｐゴシック" pitchFamily="-14" charset="-128"/>
        <a:cs typeface="+mn-cs"/>
      </a:defRPr>
    </a:lvl7pPr>
    <a:lvl8pPr marL="3200400" algn="l" defTabSz="914400" rtl="0" eaLnBrk="1" latinLnBrk="0" hangingPunct="1">
      <a:defRPr sz="2400" kern="1200">
        <a:solidFill>
          <a:schemeClr val="tx1"/>
        </a:solidFill>
        <a:latin typeface="Arial" charset="0"/>
        <a:ea typeface="ＭＳ Ｐゴシック" pitchFamily="-14" charset="-128"/>
        <a:cs typeface="+mn-cs"/>
      </a:defRPr>
    </a:lvl8pPr>
    <a:lvl9pPr marL="3657600" algn="l" defTabSz="914400" rtl="0" eaLnBrk="1" latinLnBrk="0" hangingPunct="1">
      <a:defRPr sz="2400" kern="1200">
        <a:solidFill>
          <a:schemeClr val="tx1"/>
        </a:solidFill>
        <a:latin typeface="Arial" charset="0"/>
        <a:ea typeface="ＭＳ Ｐゴシック" pitchFamily="-1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5B5A58"/>
    <a:srgbClr val="D5D0D6"/>
    <a:srgbClr val="EDEBED"/>
    <a:srgbClr val="C7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3" autoAdjust="0"/>
    <p:restoredTop sz="87280" autoAdjust="0"/>
  </p:normalViewPr>
  <p:slideViewPr>
    <p:cSldViewPr>
      <p:cViewPr varScale="1">
        <p:scale>
          <a:sx n="112" d="100"/>
          <a:sy n="112" d="100"/>
        </p:scale>
        <p:origin x="-110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C32CF-D375-504B-9531-9D4D391765F7}" type="datetimeFigureOut">
              <a:rPr lang="en-US" smtClean="0"/>
              <a:t>10/26/12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B02A6-44A8-594C-8023-D31DDC0C2785}" type="slidenum">
              <a:rPr lang="en-US" smtClean="0"/>
              <a:t>‹#›</a:t>
            </a:fld>
            <a:endParaRPr lang="en-US"/>
          </a:p>
        </p:txBody>
      </p:sp>
    </p:spTree>
    <p:extLst>
      <p:ext uri="{BB962C8B-B14F-4D97-AF65-F5344CB8AC3E}">
        <p14:creationId xmlns:p14="http://schemas.microsoft.com/office/powerpoint/2010/main" val="3577179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smtClean="0"/>
              <a:t>Stateless</a:t>
            </a:r>
            <a:r>
              <a:rPr lang="en-US" baseline="0" dirty="0" smtClean="0"/>
              <a:t> - TODO</a:t>
            </a:r>
            <a:endParaRPr lang="en-US" dirty="0" smtClean="0"/>
          </a:p>
          <a:p>
            <a:pPr marL="171450" indent="-171450">
              <a:buFont typeface="Arial"/>
              <a:buChar char="•"/>
            </a:pPr>
            <a:r>
              <a:rPr lang="en-US" b="1" dirty="0" smtClean="0"/>
              <a:t>Asynchronous</a:t>
            </a:r>
            <a:r>
              <a:rPr lang="en-US" dirty="0" smtClean="0"/>
              <a:t> - TODO</a:t>
            </a:r>
          </a:p>
          <a:p>
            <a:pPr marL="171450" indent="-171450">
              <a:buFont typeface="Arial"/>
              <a:buChar char="•"/>
            </a:pPr>
            <a:r>
              <a:rPr lang="en-US" b="1" dirty="0" smtClean="0"/>
              <a:t>Reactive</a:t>
            </a:r>
            <a:r>
              <a:rPr lang="en-US" dirty="0" smtClean="0"/>
              <a:t> - TODO</a:t>
            </a:r>
          </a:p>
          <a:p>
            <a:pPr marL="171450" indent="-171450">
              <a:buFont typeface="Arial"/>
              <a:buChar char="•"/>
            </a:pPr>
            <a:r>
              <a:rPr lang="en-US" b="1" dirty="0" err="1" smtClean="0"/>
              <a:t>RESTful</a:t>
            </a:r>
            <a:r>
              <a:rPr lang="en-US" dirty="0" smtClean="0"/>
              <a:t> -</a:t>
            </a:r>
            <a:r>
              <a:rPr lang="en-US" baseline="0" dirty="0" smtClean="0"/>
              <a:t> TODO</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4</a:t>
            </a:fld>
            <a:endParaRPr lang="en-US"/>
          </a:p>
        </p:txBody>
      </p:sp>
    </p:spTree>
    <p:extLst>
      <p:ext uri="{BB962C8B-B14F-4D97-AF65-F5344CB8AC3E}">
        <p14:creationId xmlns:p14="http://schemas.microsoft.com/office/powerpoint/2010/main" val="108234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more pragmatic</a:t>
            </a:r>
            <a:r>
              <a:rPr lang="en-US" baseline="0" dirty="0" smtClean="0"/>
              <a:t> perspective, enumerators simply produce data. While it is good to know the functional foundations behind Play, we’ll rarely ever have to create our own Enumerators from scratch.</a:t>
            </a:r>
          </a:p>
          <a:p>
            <a:endParaRPr lang="en-US" baseline="0" dirty="0" smtClean="0"/>
          </a:p>
          <a:p>
            <a:r>
              <a:rPr lang="en-US" baseline="0" dirty="0" smtClean="0"/>
              <a:t>Some of the most common ways to create enumerators are:</a:t>
            </a:r>
          </a:p>
          <a:p>
            <a:pPr marL="171450" indent="-171450">
              <a:buFontTx/>
              <a:buChar char="•"/>
            </a:pPr>
            <a:r>
              <a:rPr lang="en-US" baseline="0" dirty="0" smtClean="0"/>
              <a:t>Enumerators from a list of strings</a:t>
            </a:r>
          </a:p>
          <a:p>
            <a:pPr marL="171450" indent="-171450">
              <a:buFontTx/>
              <a:buChar char="•"/>
            </a:pPr>
            <a:r>
              <a:rPr lang="en-US" baseline="0" dirty="0" err="1" smtClean="0"/>
              <a:t>Enumerator.fromCallback</a:t>
            </a:r>
            <a:r>
              <a:rPr lang="en-US" baseline="0" dirty="0" smtClean="0"/>
              <a:t> – return something from a callback, such as </a:t>
            </a:r>
            <a:r>
              <a:rPr lang="en-US" baseline="0" dirty="0" err="1" smtClean="0"/>
              <a:t>Promise.timeout</a:t>
            </a:r>
            <a:r>
              <a:rPr lang="en-US" baseline="0" dirty="0" smtClean="0"/>
              <a:t> for returning things on a regular schedule, or from really anything that can produce callbacks</a:t>
            </a:r>
          </a:p>
        </p:txBody>
      </p:sp>
      <p:sp>
        <p:nvSpPr>
          <p:cNvPr id="4" name="Slide Number Placeholder 3"/>
          <p:cNvSpPr>
            <a:spLocks noGrp="1"/>
          </p:cNvSpPr>
          <p:nvPr>
            <p:ph type="sldNum" sz="quarter" idx="10"/>
          </p:nvPr>
        </p:nvSpPr>
        <p:spPr/>
        <p:txBody>
          <a:bodyPr/>
          <a:lstStyle/>
          <a:p>
            <a:fld id="{0C2B02A6-44A8-594C-8023-D31DDC0C2785}" type="slidenum">
              <a:rPr lang="en-US" smtClean="0"/>
              <a:t>23</a:t>
            </a:fld>
            <a:endParaRPr lang="en-US"/>
          </a:p>
        </p:txBody>
      </p:sp>
    </p:spTree>
    <p:extLst>
      <p:ext uri="{BB962C8B-B14F-4D97-AF65-F5344CB8AC3E}">
        <p14:creationId xmlns:p14="http://schemas.microsoft.com/office/powerpoint/2010/main" val="315576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r>
              <a:rPr lang="en-US" dirty="0" err="1" smtClean="0"/>
              <a:t>Eumeratees</a:t>
            </a:r>
            <a:r>
              <a:rPr lang="en-US" baseline="0" dirty="0" smtClean="0"/>
              <a:t> convert the data generated by an Enumerator, and are </a:t>
            </a:r>
            <a:r>
              <a:rPr lang="en-US" baseline="0" dirty="0" err="1" smtClean="0"/>
              <a:t>composable</a:t>
            </a:r>
            <a:r>
              <a:rPr lang="en-US" baseline="0" dirty="0" smtClean="0"/>
              <a:t> and chainable because an </a:t>
            </a:r>
            <a:r>
              <a:rPr lang="en-US" baseline="0" dirty="0" err="1" smtClean="0"/>
              <a:t>Enumeratee</a:t>
            </a:r>
            <a:r>
              <a:rPr lang="en-US" baseline="0" dirty="0" smtClean="0"/>
              <a:t> produces a new enumerator.</a:t>
            </a:r>
          </a:p>
          <a:p>
            <a:endParaRPr lang="en-US" baseline="0" dirty="0" smtClean="0"/>
          </a:p>
          <a:p>
            <a:r>
              <a:rPr lang="en-US" baseline="0" dirty="0" smtClean="0"/>
              <a:t>Some of the common </a:t>
            </a:r>
            <a:r>
              <a:rPr lang="en-US" baseline="0" dirty="0" err="1" smtClean="0"/>
              <a:t>enumeratees</a:t>
            </a:r>
            <a:r>
              <a:rPr lang="en-US" baseline="0" dirty="0" smtClean="0"/>
              <a:t> as </a:t>
            </a:r>
            <a:r>
              <a:rPr lang="en-US" baseline="0" dirty="0" err="1" smtClean="0"/>
              <a:t>Enumeratee.map</a:t>
            </a:r>
            <a:r>
              <a:rPr lang="en-US" baseline="0" dirty="0" smtClean="0"/>
              <a:t>, </a:t>
            </a:r>
            <a:r>
              <a:rPr lang="en-US" baseline="0" dirty="0" err="1" smtClean="0"/>
              <a:t>Enumeratee</a:t>
            </a:r>
            <a:r>
              <a:rPr lang="en-US" baseline="0" dirty="0" smtClean="0"/>
              <a:t>.</a:t>
            </a:r>
          </a:p>
          <a:p>
            <a:endParaRPr lang="en-US" baseline="0" dirty="0" smtClean="0"/>
          </a:p>
          <a:p>
            <a:r>
              <a:rPr lang="en-US" baseline="0" dirty="0" smtClean="0"/>
              <a:t>The type signature for an </a:t>
            </a:r>
            <a:r>
              <a:rPr lang="en-US" baseline="0" dirty="0" err="1" smtClean="0"/>
              <a:t>Enumeratee</a:t>
            </a:r>
            <a:r>
              <a:rPr lang="en-US" baseline="0" dirty="0" smtClean="0"/>
              <a:t> is </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24</a:t>
            </a:fld>
            <a:endParaRPr lang="en-US"/>
          </a:p>
        </p:txBody>
      </p:sp>
    </p:spTree>
    <p:extLst>
      <p:ext uri="{BB962C8B-B14F-4D97-AF65-F5344CB8AC3E}">
        <p14:creationId xmlns:p14="http://schemas.microsoft.com/office/powerpoint/2010/main" val="1917909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Enumeratee.map</a:t>
            </a:r>
            <a:r>
              <a:rPr lang="en-US" dirty="0" smtClean="0"/>
              <a:t> processes input</a:t>
            </a:r>
            <a:r>
              <a:rPr lang="en-US" baseline="0" dirty="0" smtClean="0"/>
              <a:t> data from another enumerator or </a:t>
            </a:r>
            <a:r>
              <a:rPr lang="en-US" baseline="0" dirty="0" err="1" smtClean="0"/>
              <a:t>enumeratee</a:t>
            </a:r>
            <a:r>
              <a:rPr lang="en-US" baseline="0" dirty="0" smtClean="0"/>
              <a:t> and transforms items with the given function</a:t>
            </a:r>
          </a:p>
          <a:p>
            <a:pPr marL="171450" indent="-171450">
              <a:buFont typeface="Arial"/>
              <a:buChar char="•"/>
            </a:pPr>
            <a:r>
              <a:rPr lang="en-US" baseline="0" dirty="0" err="1" smtClean="0"/>
              <a:t>Enumeratee.filter</a:t>
            </a:r>
            <a:r>
              <a:rPr lang="en-US" baseline="0" dirty="0" smtClean="0"/>
              <a:t> filters out certain types of input from an enumerator</a:t>
            </a:r>
          </a:p>
          <a:p>
            <a:pPr marL="171450" indent="-171450">
              <a:buFont typeface="Arial"/>
              <a:buChar char="•"/>
            </a:pPr>
            <a:r>
              <a:rPr lang="en-US" baseline="0" dirty="0" err="1" smtClean="0"/>
              <a:t>Enumeratee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25</a:t>
            </a:fld>
            <a:endParaRPr lang="en-US"/>
          </a:p>
        </p:txBody>
      </p:sp>
    </p:spTree>
    <p:extLst>
      <p:ext uri="{BB962C8B-B14F-4D97-AF65-F5344CB8AC3E}">
        <p14:creationId xmlns:p14="http://schemas.microsoft.com/office/powerpoint/2010/main" val="1654610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a:t>
            </a:r>
            <a:r>
              <a:rPr lang="en-US" baseline="0" dirty="0" smtClean="0"/>
              <a:t> </a:t>
            </a:r>
            <a:r>
              <a:rPr lang="en-US" baseline="0" dirty="0" err="1" smtClean="0"/>
              <a:t>Iteratees</a:t>
            </a:r>
            <a:r>
              <a:rPr lang="en-US" baseline="0" dirty="0" smtClean="0"/>
              <a:t> act as a sink for input that is generated by an Enumerator and possibly mapped with an </a:t>
            </a:r>
            <a:r>
              <a:rPr lang="en-US" baseline="0" dirty="0" err="1" smtClean="0"/>
              <a:t>Enumeratee</a:t>
            </a:r>
            <a:r>
              <a:rPr lang="en-US" baseline="0" dirty="0" smtClean="0"/>
              <a:t>.</a:t>
            </a:r>
          </a:p>
          <a:p>
            <a:endParaRPr lang="en-US" baseline="0" dirty="0" smtClean="0"/>
          </a:p>
          <a:p>
            <a:r>
              <a:rPr lang="en-US" baseline="0" dirty="0" smtClean="0"/>
              <a:t>Working with </a:t>
            </a:r>
            <a:r>
              <a:rPr lang="en-US" baseline="0" dirty="0" err="1" smtClean="0"/>
              <a:t>iteratees</a:t>
            </a:r>
            <a:r>
              <a:rPr lang="en-US" baseline="0" dirty="0" smtClean="0"/>
              <a:t> consists of repeatedly calling the fold() method with the given input in order to check what the next status is.</a:t>
            </a:r>
          </a:p>
          <a:p>
            <a:endParaRPr lang="en-US" baseline="0" dirty="0" smtClean="0"/>
          </a:p>
          <a:p>
            <a:r>
              <a:rPr lang="en-US" baseline="0" dirty="0" smtClean="0"/>
              <a:t>But all these operations are fairly low-level, so there are abstractions available that simplify that work in the </a:t>
            </a:r>
            <a:r>
              <a:rPr lang="en-US" baseline="0" dirty="0" err="1" smtClean="0"/>
              <a:t>Iteratee</a:t>
            </a:r>
            <a:r>
              <a:rPr lang="en-US" baseline="0" dirty="0" smtClean="0"/>
              <a:t> object.</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26</a:t>
            </a:fld>
            <a:endParaRPr lang="en-US"/>
          </a:p>
        </p:txBody>
      </p:sp>
    </p:spTree>
    <p:extLst>
      <p:ext uri="{BB962C8B-B14F-4D97-AF65-F5344CB8AC3E}">
        <p14:creationId xmlns:p14="http://schemas.microsoft.com/office/powerpoint/2010/main" val="26281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27</a:t>
            </a:fld>
            <a:endParaRPr lang="en-US"/>
          </a:p>
        </p:txBody>
      </p:sp>
    </p:spTree>
    <p:extLst>
      <p:ext uri="{BB962C8B-B14F-4D97-AF65-F5344CB8AC3E}">
        <p14:creationId xmlns:p14="http://schemas.microsoft.com/office/powerpoint/2010/main" val="179199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Ok.feed</a:t>
            </a:r>
            <a:r>
              <a:rPr lang="en-US" dirty="0" smtClean="0"/>
              <a:t> and</a:t>
            </a:r>
            <a:r>
              <a:rPr lang="en-US" baseline="0" dirty="0" smtClean="0"/>
              <a:t> </a:t>
            </a:r>
            <a:r>
              <a:rPr lang="en-US" baseline="0" dirty="0" err="1" smtClean="0"/>
              <a:t>Ok.stream</a:t>
            </a:r>
            <a:r>
              <a:rPr lang="en-US" baseline="0" dirty="0" smtClean="0"/>
              <a:t> we can use our </a:t>
            </a:r>
            <a:r>
              <a:rPr lang="en-US" baseline="0" dirty="0" err="1" smtClean="0"/>
              <a:t>Iteratees</a:t>
            </a:r>
            <a:r>
              <a:rPr lang="en-US" baseline="0" dirty="0" smtClean="0"/>
              <a:t> and our Enumerators/</a:t>
            </a:r>
            <a:r>
              <a:rPr lang="en-US" baseline="0" dirty="0" err="1" smtClean="0"/>
              <a:t>Enumeratees</a:t>
            </a:r>
            <a:r>
              <a:rPr lang="en-US" baseline="0" dirty="0" smtClean="0"/>
              <a:t> to return non-blocking responses to clients. Their non-blocking nature ensures that no processing time is wasted on them while there is no input, while the framework will ensure that data is sent to clients as soon as it becomes available.</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28</a:t>
            </a:fld>
            <a:endParaRPr lang="en-US"/>
          </a:p>
        </p:txBody>
      </p:sp>
    </p:spTree>
    <p:extLst>
      <p:ext uri="{BB962C8B-B14F-4D97-AF65-F5344CB8AC3E}">
        <p14:creationId xmlns:p14="http://schemas.microsoft.com/office/powerpoint/2010/main" val="422457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Enumerator.fromFile</a:t>
            </a:r>
            <a:r>
              <a:rPr lang="en-US" baseline="0" dirty="0" smtClean="0"/>
              <a:t> gives us a totally straightforward mechanism for streaming data from a file as an Enumerator, which we can naturally map with </a:t>
            </a:r>
            <a:r>
              <a:rPr lang="en-US" baseline="0" dirty="0" err="1" smtClean="0"/>
              <a:t>Enumeratee</a:t>
            </a:r>
            <a:r>
              <a:rPr lang="en-US" baseline="0" dirty="0" smtClean="0"/>
              <a:t> and process with an </a:t>
            </a:r>
            <a:r>
              <a:rPr lang="en-US" baseline="0" dirty="0" err="1" smtClean="0"/>
              <a:t>Iteratee</a:t>
            </a:r>
            <a:r>
              <a:rPr lang="en-US" baseline="0" dirty="0" smtClean="0"/>
              <a:t> or just feed it into </a:t>
            </a:r>
            <a:r>
              <a:rPr lang="en-US" baseline="0" dirty="0" err="1" smtClean="0"/>
              <a:t>Ok.stream</a:t>
            </a:r>
            <a:r>
              <a:rPr lang="en-US" baseline="0" dirty="0" smtClean="0"/>
              <a:t>/</a:t>
            </a:r>
            <a:r>
              <a:rPr lang="en-US" baseline="0" dirty="0" err="1" smtClean="0"/>
              <a:t>Ok.feed</a:t>
            </a:r>
            <a:r>
              <a:rPr lang="en-US" baseline="0" dirty="0" smtClean="0"/>
              <a:t>.</a:t>
            </a:r>
            <a:endParaRPr lang="en-US" dirty="0" smtClean="0"/>
          </a:p>
          <a:p>
            <a:endParaRPr lang="en-US" dirty="0" smtClean="0"/>
          </a:p>
          <a:p>
            <a:r>
              <a:rPr lang="en-US" dirty="0" smtClean="0"/>
              <a:t>More generically, </a:t>
            </a:r>
            <a:r>
              <a:rPr lang="en-US" dirty="0" err="1" smtClean="0"/>
              <a:t>Enumerator.fromStream</a:t>
            </a:r>
            <a:r>
              <a:rPr lang="en-US" baseline="0" dirty="0" smtClean="0"/>
              <a:t> is also available and that will allow us to plug in any </a:t>
            </a:r>
            <a:r>
              <a:rPr lang="en-US" baseline="0" dirty="0" err="1" smtClean="0"/>
              <a:t>InputStream</a:t>
            </a:r>
            <a:r>
              <a:rPr lang="en-US" baseline="0" dirty="0" smtClean="0"/>
              <a:t> of any kind as an enumerator.</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30</a:t>
            </a:fld>
            <a:endParaRPr lang="en-US"/>
          </a:p>
        </p:txBody>
      </p:sp>
    </p:spTree>
    <p:extLst>
      <p:ext uri="{BB962C8B-B14F-4D97-AF65-F5344CB8AC3E}">
        <p14:creationId xmlns:p14="http://schemas.microsoft.com/office/powerpoint/2010/main" val="168967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 way to implement scalable,</a:t>
            </a:r>
            <a:r>
              <a:rPr lang="en-US" baseline="0" dirty="0" smtClean="0"/>
              <a:t> asynchronous non-blocking streaming APIs is to use </a:t>
            </a:r>
            <a:r>
              <a:rPr lang="en-US" baseline="0" dirty="0" err="1" smtClean="0"/>
              <a:t>Ok.stream</a:t>
            </a:r>
            <a:r>
              <a:rPr lang="en-US" baseline="0" dirty="0" smtClean="0"/>
              <a:t> as it </a:t>
            </a:r>
            <a:r>
              <a:rPr lang="en-US" dirty="0" smtClean="0"/>
              <a:t>returns chunked</a:t>
            </a:r>
            <a:r>
              <a:rPr lang="en-US" baseline="0" dirty="0" smtClean="0"/>
              <a:t> responses and will suspend the thread if no data is available to be pushed.</a:t>
            </a:r>
          </a:p>
          <a:p>
            <a:endParaRPr lang="en-US" baseline="0" dirty="0" smtClean="0"/>
          </a:p>
          <a:p>
            <a:r>
              <a:rPr lang="en-US" baseline="0" dirty="0" smtClean="0"/>
              <a:t>Our enumerator can be then reading data from a database, waiting for external events (like a </a:t>
            </a:r>
            <a:r>
              <a:rPr lang="en-US" baseline="0" dirty="0" err="1" smtClean="0"/>
              <a:t>PushEnumerator</a:t>
            </a:r>
            <a:r>
              <a:rPr lang="en-US" baseline="0" dirty="0" smtClean="0"/>
              <a:t>) or reacting to a callback event like </a:t>
            </a:r>
            <a:r>
              <a:rPr lang="en-US" baseline="0" dirty="0" err="1" smtClean="0"/>
              <a:t>Enumerator.fromCallback</a:t>
            </a:r>
            <a:r>
              <a:rPr lang="en-US" baseline="0" dirty="0" smtClean="0"/>
              <a:t>.</a:t>
            </a:r>
          </a:p>
          <a:p>
            <a:endParaRPr lang="en-US" baseline="0" dirty="0" smtClean="0"/>
          </a:p>
          <a:p>
            <a:r>
              <a:rPr lang="en-US" baseline="0" dirty="0" smtClean="0"/>
              <a:t>Naturally the data produced by the enumerator can be transformed using </a:t>
            </a:r>
            <a:r>
              <a:rPr lang="en-US" baseline="0" dirty="0" err="1" smtClean="0"/>
              <a:t>Enumeratees</a:t>
            </a:r>
            <a:r>
              <a:rPr lang="en-US" baseline="0" dirty="0" smtClean="0"/>
              <a:t> along the way.</a:t>
            </a:r>
          </a:p>
        </p:txBody>
      </p:sp>
      <p:sp>
        <p:nvSpPr>
          <p:cNvPr id="4" name="Slide Number Placeholder 3"/>
          <p:cNvSpPr>
            <a:spLocks noGrp="1"/>
          </p:cNvSpPr>
          <p:nvPr>
            <p:ph type="sldNum" sz="quarter" idx="10"/>
          </p:nvPr>
        </p:nvSpPr>
        <p:spPr/>
        <p:txBody>
          <a:bodyPr/>
          <a:lstStyle/>
          <a:p>
            <a:fld id="{0C2B02A6-44A8-594C-8023-D31DDC0C2785}" type="slidenum">
              <a:rPr lang="en-US" smtClean="0"/>
              <a:t>31</a:t>
            </a:fld>
            <a:endParaRPr lang="en-US"/>
          </a:p>
        </p:txBody>
      </p:sp>
    </p:spTree>
    <p:extLst>
      <p:ext uri="{BB962C8B-B14F-4D97-AF65-F5344CB8AC3E}">
        <p14:creationId xmlns:p14="http://schemas.microsoft.com/office/powerpoint/2010/main" val="267953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WebSockets</a:t>
            </a:r>
            <a:r>
              <a:rPr lang="en-US" dirty="0" smtClean="0"/>
              <a:t> in</a:t>
            </a:r>
            <a:r>
              <a:rPr lang="en-US" baseline="0" dirty="0" smtClean="0"/>
              <a:t> Play are built on top of Enumerators and </a:t>
            </a:r>
            <a:r>
              <a:rPr lang="en-US" baseline="0" dirty="0" err="1" smtClean="0"/>
              <a:t>Iteratees</a:t>
            </a:r>
            <a:r>
              <a:rPr lang="en-US" baseline="0" dirty="0" smtClean="0"/>
              <a:t>. The main thing to keep in mind with </a:t>
            </a:r>
            <a:r>
              <a:rPr lang="en-US" baseline="0" dirty="0" err="1" smtClean="0"/>
              <a:t>websockets</a:t>
            </a:r>
            <a:r>
              <a:rPr lang="en-US" baseline="0" dirty="0" smtClean="0"/>
              <a:t> is that we must always return a pair of an </a:t>
            </a:r>
            <a:r>
              <a:rPr lang="en-US" baseline="0" dirty="0" err="1" smtClean="0"/>
              <a:t>iteratee</a:t>
            </a:r>
            <a:r>
              <a:rPr lang="en-US" baseline="0" dirty="0" smtClean="0"/>
              <a:t> and an enumerator; if using </a:t>
            </a:r>
            <a:r>
              <a:rPr lang="en-US" baseline="0" dirty="0" err="1" smtClean="0"/>
              <a:t>WebSocket.async</a:t>
            </a:r>
            <a:r>
              <a:rPr lang="en-US" baseline="0" dirty="0" smtClean="0"/>
              <a:t> we’ll wrap them in a future and if using </a:t>
            </a:r>
            <a:r>
              <a:rPr lang="en-US" baseline="0" dirty="0" err="1" smtClean="0"/>
              <a:t>WebSocket.using</a:t>
            </a:r>
            <a:r>
              <a:rPr lang="en-US" baseline="0" dirty="0" smtClean="0"/>
              <a:t>, we’ll return them unwrapped.</a:t>
            </a:r>
          </a:p>
          <a:p>
            <a:endParaRPr lang="en-US" baseline="0" dirty="0" smtClean="0"/>
          </a:p>
          <a:p>
            <a:r>
              <a:rPr lang="en-US" baseline="0" dirty="0" smtClean="0"/>
              <a:t>This means that when using </a:t>
            </a:r>
            <a:r>
              <a:rPr lang="en-US" baseline="0" dirty="0" err="1" smtClean="0"/>
              <a:t>websockets</a:t>
            </a:r>
            <a:r>
              <a:rPr lang="en-US" baseline="0" dirty="0" smtClean="0"/>
              <a:t> we have to be very much explicit about how we expect the </a:t>
            </a:r>
            <a:r>
              <a:rPr lang="en-US" baseline="0" dirty="0" err="1" smtClean="0"/>
              <a:t>websocket</a:t>
            </a:r>
            <a:r>
              <a:rPr lang="en-US" baseline="0" dirty="0" smtClean="0"/>
              <a:t> to produce and consume the data; here the “produce” step </a:t>
            </a:r>
          </a:p>
        </p:txBody>
      </p:sp>
      <p:sp>
        <p:nvSpPr>
          <p:cNvPr id="4" name="Slide Number Placeholder 3"/>
          <p:cNvSpPr>
            <a:spLocks noGrp="1"/>
          </p:cNvSpPr>
          <p:nvPr>
            <p:ph type="sldNum" sz="quarter" idx="10"/>
          </p:nvPr>
        </p:nvSpPr>
        <p:spPr/>
        <p:txBody>
          <a:bodyPr/>
          <a:lstStyle/>
          <a:p>
            <a:fld id="{0C2B02A6-44A8-594C-8023-D31DDC0C2785}" type="slidenum">
              <a:rPr lang="en-US" smtClean="0"/>
              <a:t>32</a:t>
            </a:fld>
            <a:endParaRPr lang="en-US"/>
          </a:p>
        </p:txBody>
      </p:sp>
    </p:spTree>
    <p:extLst>
      <p:ext uri="{BB962C8B-B14F-4D97-AF65-F5344CB8AC3E}">
        <p14:creationId xmlns:p14="http://schemas.microsoft.com/office/powerpoint/2010/main" val="3315201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we’re going</a:t>
            </a:r>
            <a:r>
              <a:rPr lang="en-US" baseline="0" dirty="0" smtClean="0"/>
              <a:t> to see a brief demo of all the concepts we’ve seen so far:</a:t>
            </a:r>
          </a:p>
          <a:p>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An HTTP publish-subscribe type of API built using an imperative enumerator and an Actor to process events and distribute them to clients. Since one enumerator can only feed one </a:t>
            </a:r>
            <a:r>
              <a:rPr lang="en-US" baseline="0" dirty="0" err="1" smtClean="0"/>
              <a:t>iteratee</a:t>
            </a:r>
            <a:r>
              <a:rPr lang="en-US" baseline="0" dirty="0" smtClean="0"/>
              <a:t> (it’s a 1:1 relationship as opposed to 1:n), we need this actor to react to a message event and push it into all the </a:t>
            </a:r>
            <a:r>
              <a:rPr lang="en-US" baseline="0" dirty="0" err="1" smtClean="0"/>
              <a:t>PushEnumerators</a:t>
            </a:r>
            <a:r>
              <a:rPr lang="en-US" baseline="0" dirty="0" smtClean="0"/>
              <a:t> that it will keep in an internal list. Not a single blocking code in sight.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 model class that returns an Enumerator rather than a list of elements. The biggest advantage here is that for large amounts of data, we are not loading all of them into memory and then returning it to the calling class but instead data is delivered to the client as it is loaded from the database.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err="1" smtClean="0"/>
              <a:t>WebSockets</a:t>
            </a:r>
            <a:r>
              <a:rPr lang="en-US" baseline="0" dirty="0" smtClean="0"/>
              <a:t> - TODO</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33</a:t>
            </a:fld>
            <a:endParaRPr lang="en-US"/>
          </a:p>
        </p:txBody>
      </p:sp>
    </p:spTree>
    <p:extLst>
      <p:ext uri="{BB962C8B-B14F-4D97-AF65-F5344CB8AC3E}">
        <p14:creationId xmlns:p14="http://schemas.microsoft.com/office/powerpoint/2010/main" val="54001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want to do this?</a:t>
            </a:r>
          </a:p>
          <a:p>
            <a:endParaRPr lang="en-US" baseline="0" dirty="0" smtClean="0"/>
          </a:p>
          <a:p>
            <a:pPr marL="171450" indent="-171450">
              <a:buFontTx/>
              <a:buChar char="•"/>
            </a:pPr>
            <a:r>
              <a:rPr lang="en-US" baseline="0" dirty="0" smtClean="0"/>
              <a:t>Scalability</a:t>
            </a:r>
          </a:p>
          <a:p>
            <a:pPr marL="171450" indent="-171450">
              <a:buFontTx/>
              <a:buChar char="•"/>
            </a:pPr>
            <a:r>
              <a:rPr lang="en-US" baseline="0" dirty="0" smtClean="0"/>
              <a:t>Performance</a:t>
            </a:r>
          </a:p>
          <a:p>
            <a:pPr marL="171450" indent="-171450">
              <a:buFontTx/>
              <a:buChar char="•"/>
            </a:pPr>
            <a:r>
              <a:rPr lang="en-US" baseline="0" dirty="0" smtClean="0"/>
              <a:t>Responsiveness</a:t>
            </a:r>
          </a:p>
          <a:p>
            <a:pPr marL="171450" indent="-171450">
              <a:buFontTx/>
              <a:buChar char="•"/>
            </a:pPr>
            <a:r>
              <a:rPr lang="en-US" baseline="0" dirty="0" smtClean="0"/>
              <a:t>Usability</a:t>
            </a:r>
          </a:p>
          <a:p>
            <a:pPr marL="171450" indent="-171450">
              <a:buFontTx/>
              <a:buChar char="•"/>
            </a:pPr>
            <a:endParaRPr lang="en-US" baseline="0" dirty="0" smtClean="0"/>
          </a:p>
          <a:p>
            <a:pPr marL="0" indent="0">
              <a:buFontTx/>
              <a:buNone/>
            </a:pPr>
            <a:r>
              <a:rPr lang="en-US" baseline="0" dirty="0" smtClean="0"/>
              <a:t>And because users expect all web applications to behave like Facebook, Gmail and Twitter – highly dynamic, user-friendly and responsive. Why should our applications be any different?</a:t>
            </a:r>
          </a:p>
        </p:txBody>
      </p:sp>
      <p:sp>
        <p:nvSpPr>
          <p:cNvPr id="4" name="Slide Number Placeholder 3"/>
          <p:cNvSpPr>
            <a:spLocks noGrp="1"/>
          </p:cNvSpPr>
          <p:nvPr>
            <p:ph type="sldNum" sz="quarter" idx="10"/>
          </p:nvPr>
        </p:nvSpPr>
        <p:spPr/>
        <p:txBody>
          <a:bodyPr/>
          <a:lstStyle/>
          <a:p>
            <a:fld id="{0C2B02A6-44A8-594C-8023-D31DDC0C2785}" type="slidenum">
              <a:rPr lang="en-US" smtClean="0"/>
              <a:t>5</a:t>
            </a:fld>
            <a:endParaRPr lang="en-US"/>
          </a:p>
        </p:txBody>
      </p:sp>
    </p:spTree>
    <p:extLst>
      <p:ext uri="{BB962C8B-B14F-4D97-AF65-F5344CB8AC3E}">
        <p14:creationId xmlns:p14="http://schemas.microsoft.com/office/powerpoint/2010/main" val="29957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reactivemongo.org</a:t>
            </a:r>
            <a:r>
              <a:rPr lang="en-US" dirty="0" smtClean="0"/>
              <a:t>/</a:t>
            </a:r>
          </a:p>
          <a:p>
            <a:endParaRPr lang="en-US" dirty="0" smtClean="0"/>
          </a:p>
          <a:p>
            <a:r>
              <a:rPr lang="en-US" dirty="0" err="1" smtClean="0"/>
              <a:t>ReactiveMongo</a:t>
            </a:r>
            <a:r>
              <a:rPr lang="en-US" baseline="0" dirty="0" smtClean="0"/>
              <a:t> is a library currently under development that formalizes the usage of Play’s reactive IO for accessing a </a:t>
            </a:r>
            <a:r>
              <a:rPr lang="en-US" baseline="0" dirty="0" err="1" smtClean="0"/>
              <a:t>MongoDb</a:t>
            </a:r>
            <a:r>
              <a:rPr lang="en-US" baseline="0" dirty="0" smtClean="0"/>
              <a:t> data storage using the non-blocking patterns that we have just seen such as enumerators and Futures.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34</a:t>
            </a:fld>
            <a:endParaRPr lang="en-US"/>
          </a:p>
        </p:txBody>
      </p:sp>
    </p:spTree>
    <p:extLst>
      <p:ext uri="{BB962C8B-B14F-4D97-AF65-F5344CB8AC3E}">
        <p14:creationId xmlns:p14="http://schemas.microsoft.com/office/powerpoint/2010/main" val="35978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work with Play? No </a:t>
            </a:r>
            <a:r>
              <a:rPr lang="en-US" dirty="0" smtClean="0"/>
              <a:t>problem,</a:t>
            </a:r>
            <a:r>
              <a:rPr lang="en-US" baseline="0" dirty="0" smtClean="0"/>
              <a:t> other frameworks are catching up and eventually the development of asynchronous applications will be commonplace.</a:t>
            </a:r>
          </a:p>
          <a:p>
            <a:endParaRPr lang="en-US" baseline="0" dirty="0" smtClean="0"/>
          </a:p>
          <a:p>
            <a:r>
              <a:rPr lang="en-US" baseline="0" dirty="0" smtClean="0"/>
              <a:t>One of the biggest enablers of asynchronous applications is the servlet 3.0 spec, which allows applications to mark certain requests as suspended and allow the app server to handle those in the background.</a:t>
            </a:r>
          </a:p>
          <a:p>
            <a:endParaRPr lang="en-US" baseline="0" dirty="0" smtClean="0"/>
          </a:p>
          <a:p>
            <a:r>
              <a:rPr lang="en-US" baseline="0" dirty="0" smtClean="0"/>
              <a:t>The example above is based on Grails 2.0 </a:t>
            </a:r>
            <a:r>
              <a:rPr lang="en-US" baseline="0" dirty="0" smtClean="0"/>
              <a:t>+ a Servlet 3.0 server (such as Tomcat 7.0), just to see how it works. As you may have already noticed, it shows a bit too much of the low-level interface by forcing controller classes to handle asynchronous contexts… In my opinion Play’s API is more elegant but Groovy lends itself very nicely to internal DSLs so it’s likely that the Grails guys will work on some higher-level abstractions to make development easier.</a:t>
            </a:r>
          </a:p>
          <a:p>
            <a:endParaRPr lang="en-US" baseline="0" dirty="0" smtClean="0"/>
          </a:p>
          <a:p>
            <a:r>
              <a:rPr lang="en-US" baseline="0" dirty="0" smtClean="0"/>
              <a:t>Note: the example is taken from the Grails 2.0 release notes.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35</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Vert.x</a:t>
            </a:r>
            <a:r>
              <a:rPr lang="en-US" dirty="0" smtClean="0"/>
              <a:t> defines</a:t>
            </a:r>
            <a:r>
              <a:rPr lang="en-US" baseline="0" dirty="0" smtClean="0"/>
              <a:t> itself as “Effortless asynchronous application development for the modern web and enterprise”. It’s not a coincidence that in their efforts to implement a high-performance asynchronous web framework, the </a:t>
            </a:r>
            <a:r>
              <a:rPr lang="en-US" baseline="0" dirty="0" err="1" smtClean="0"/>
              <a:t>Vert.x</a:t>
            </a:r>
            <a:r>
              <a:rPr lang="en-US" baseline="0" dirty="0" smtClean="0"/>
              <a:t> development team also kept away from JEE </a:t>
            </a:r>
            <a:r>
              <a:rPr lang="en-US" baseline="0" dirty="0" smtClean="0">
                <a:sym typeface="Wingdings"/>
              </a:rPr>
              <a:t></a:t>
            </a:r>
          </a:p>
          <a:p>
            <a:endParaRPr lang="en-US" baseline="0" dirty="0" smtClean="0">
              <a:sym typeface="Wingdings"/>
            </a:endParaRPr>
          </a:p>
          <a:p>
            <a:r>
              <a:rPr lang="en-US" baseline="0" dirty="0" smtClean="0">
                <a:sym typeface="Wingdings"/>
              </a:rPr>
              <a:t>However as opposed to Play, </a:t>
            </a:r>
            <a:r>
              <a:rPr lang="en-US" baseline="0" dirty="0" err="1" smtClean="0">
                <a:sym typeface="Wingdings"/>
              </a:rPr>
              <a:t>Vert.x’s</a:t>
            </a:r>
            <a:r>
              <a:rPr lang="en-US" baseline="0" dirty="0" smtClean="0">
                <a:sym typeface="Wingdings"/>
              </a:rPr>
              <a:t> architecture is based on the callback-style mechanism. While I have no direct experience developing large-scale applications or applications with complex logic on </a:t>
            </a:r>
            <a:r>
              <a:rPr lang="en-US" baseline="0" dirty="0" err="1" smtClean="0">
                <a:sym typeface="Wingdings"/>
              </a:rPr>
              <a:t>Vert.x</a:t>
            </a:r>
            <a:r>
              <a:rPr lang="en-US" baseline="0" dirty="0" smtClean="0">
                <a:sym typeface="Wingdings"/>
              </a:rPr>
              <a:t>, it remains to be seen how efficient this approach is in those cases.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36</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link above contains all the example code showed today as well as other stuff that we did not have time to cover.</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37</a:t>
            </a:fld>
            <a:endParaRPr lang="en-US"/>
          </a:p>
        </p:txBody>
      </p:sp>
    </p:spTree>
    <p:extLst>
      <p:ext uri="{BB962C8B-B14F-4D97-AF65-F5344CB8AC3E}">
        <p14:creationId xmlns:p14="http://schemas.microsoft.com/office/powerpoint/2010/main" val="3305300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Shameless plug</a:t>
            </a:r>
            <a:r>
              <a:rPr lang="en-US" baseline="0" dirty="0" smtClean="0"/>
              <a:t> </a:t>
            </a:r>
            <a:r>
              <a:rPr lang="en-US" baseline="0" dirty="0" smtClean="0">
                <a:sym typeface="Wingdings"/>
              </a:rPr>
              <a:t></a:t>
            </a:r>
          </a:p>
          <a:p>
            <a:endParaRPr lang="en-US" baseline="0" dirty="0" smtClean="0">
              <a:sym typeface="Wingdings"/>
            </a:endParaRPr>
          </a:p>
          <a:p>
            <a:r>
              <a:rPr lang="en-US" baseline="0" dirty="0" smtClean="0">
                <a:sym typeface="Wingdings"/>
              </a:rPr>
              <a:t>At Accenture we have also been training ourselves with Play 2.0 (both Java and </a:t>
            </a:r>
            <a:r>
              <a:rPr lang="en-US" baseline="0" dirty="0" err="1" smtClean="0">
                <a:sym typeface="Wingdings"/>
              </a:rPr>
              <a:t>Scala</a:t>
            </a:r>
            <a:r>
              <a:rPr lang="en-US" baseline="0" dirty="0" smtClean="0">
                <a:sym typeface="Wingdings"/>
              </a:rPr>
              <a:t>) and we are currently delivering an interesting project on </a:t>
            </a:r>
            <a:r>
              <a:rPr lang="en-US" baseline="0" dirty="0" smtClean="0">
                <a:sym typeface="Wingdings"/>
              </a:rPr>
              <a:t>Play Java and preparing to deliver an even more interesting one with Play </a:t>
            </a:r>
            <a:r>
              <a:rPr lang="en-US" baseline="0" dirty="0" err="1" smtClean="0">
                <a:sym typeface="Wingdings"/>
              </a:rPr>
              <a:t>Scala</a:t>
            </a:r>
            <a:r>
              <a:rPr lang="en-US" baseline="0" dirty="0" smtClean="0">
                <a:sym typeface="Wingdings"/>
              </a:rPr>
              <a:t> to implement a highly-scalable API so we are ready to help you and clients in general with these innovative technologies and frameworks (even if innovation and say, </a:t>
            </a:r>
            <a:r>
              <a:rPr lang="en-US" baseline="0" dirty="0" err="1" smtClean="0">
                <a:sym typeface="Wingdings"/>
              </a:rPr>
              <a:t>Scala</a:t>
            </a:r>
            <a:r>
              <a:rPr lang="en-US" baseline="0" dirty="0" smtClean="0">
                <a:sym typeface="Wingdings"/>
              </a:rPr>
              <a:t>, are not the first things that come to your minds when you think of Accenture)</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38</a:t>
            </a:fld>
            <a:endParaRPr lang="en-US"/>
          </a:p>
        </p:txBody>
      </p:sp>
    </p:spTree>
    <p:extLst>
      <p:ext uri="{BB962C8B-B14F-4D97-AF65-F5344CB8AC3E}">
        <p14:creationId xmlns:p14="http://schemas.microsoft.com/office/powerpoint/2010/main" val="162350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haven’t we tried to do this before, with somewhat mixed results?</a:t>
            </a:r>
          </a:p>
          <a:p>
            <a:endParaRPr lang="en-US" baseline="0" dirty="0" smtClean="0"/>
          </a:p>
          <a:p>
            <a:r>
              <a:rPr lang="en-US" baseline="0" dirty="0" smtClean="0"/>
              <a:t>YES, we have</a:t>
            </a:r>
          </a:p>
          <a:p>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6</a:t>
            </a:fld>
            <a:endParaRPr lang="en-US"/>
          </a:p>
        </p:txBody>
      </p:sp>
    </p:spTree>
    <p:extLst>
      <p:ext uri="{BB962C8B-B14F-4D97-AF65-F5344CB8AC3E}">
        <p14:creationId xmlns:p14="http://schemas.microsoft.com/office/powerpoint/2010/main" val="8355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best current examples of a framework or platform that provides asynchronous capabilities using callbacks is </a:t>
            </a:r>
            <a:r>
              <a:rPr lang="en-US" baseline="0" dirty="0" err="1" smtClean="0"/>
              <a:t>NodeJs</a:t>
            </a:r>
            <a:r>
              <a:rPr lang="en-US" baseline="0" dirty="0" smtClean="0"/>
              <a:t>. While it is a very powerful and flexible platform (together with frameworks such as Express), callback-hell is only a couple of callbacks away (e.g. web request that calls a database that calls a web service and returns the result).</a:t>
            </a:r>
          </a:p>
          <a:p>
            <a:endParaRPr lang="en-US" baseline="0" dirty="0" smtClean="0"/>
          </a:p>
          <a:p>
            <a:r>
              <a:rPr lang="en-US" baseline="0" dirty="0" smtClean="0"/>
              <a:t>There are ways around it (return continuations/functions instead of nesting them within the same block) but that’s not always used.</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7</a:t>
            </a:fld>
            <a:endParaRPr lang="en-US"/>
          </a:p>
        </p:txBody>
      </p:sp>
    </p:spTree>
    <p:extLst>
      <p:ext uri="{BB962C8B-B14F-4D97-AF65-F5344CB8AC3E}">
        <p14:creationId xmlns:p14="http://schemas.microsoft.com/office/powerpoint/2010/main" val="296689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i="0" dirty="0" smtClean="0"/>
              <a:t>A Promise</a:t>
            </a:r>
            <a:r>
              <a:rPr lang="en-US" i="0" baseline="0" dirty="0" smtClean="0"/>
              <a:t> is a result generated by a future, that has not been “extracted” yet.</a:t>
            </a:r>
            <a:endParaRPr lang="en-US" i="0" dirty="0" smtClean="0"/>
          </a:p>
          <a:p>
            <a:pPr marL="0" indent="0">
              <a:buFont typeface="Arial"/>
              <a:buNone/>
            </a:pPr>
            <a:endParaRPr lang="en-US" i="0" dirty="0" smtClean="0"/>
          </a:p>
          <a:p>
            <a:pPr marL="0" indent="0">
              <a:buFont typeface="Arial"/>
              <a:buNone/>
            </a:pPr>
            <a:r>
              <a:rPr lang="en-US" i="0" dirty="0" smtClean="0"/>
              <a:t>In Play, Promises</a:t>
            </a:r>
            <a:r>
              <a:rPr lang="en-US" i="0" baseline="0" dirty="0" smtClean="0"/>
              <a:t> are implemented on top of </a:t>
            </a:r>
            <a:r>
              <a:rPr lang="en-US" i="0" baseline="0" dirty="0" err="1" smtClean="0"/>
              <a:t>Akka’s</a:t>
            </a:r>
            <a:r>
              <a:rPr lang="en-US" i="0" baseline="0" dirty="0" smtClean="0"/>
              <a:t> Future.</a:t>
            </a:r>
            <a:endParaRPr lang="en-US" i="0" dirty="0"/>
          </a:p>
        </p:txBody>
      </p:sp>
      <p:sp>
        <p:nvSpPr>
          <p:cNvPr id="4" name="Slide Number Placeholder 3"/>
          <p:cNvSpPr>
            <a:spLocks noGrp="1"/>
          </p:cNvSpPr>
          <p:nvPr>
            <p:ph type="sldNum" sz="quarter" idx="10"/>
          </p:nvPr>
        </p:nvSpPr>
        <p:spPr/>
        <p:txBody>
          <a:bodyPr/>
          <a:lstStyle/>
          <a:p>
            <a:fld id="{0C2B02A6-44A8-594C-8023-D31DDC0C2785}" type="slidenum">
              <a:rPr lang="en-US" smtClean="0"/>
              <a:t>10</a:t>
            </a:fld>
            <a:endParaRPr lang="en-US"/>
          </a:p>
        </p:txBody>
      </p:sp>
    </p:spTree>
    <p:extLst>
      <p:ext uri="{BB962C8B-B14F-4D97-AF65-F5344CB8AC3E}">
        <p14:creationId xmlns:p14="http://schemas.microsoft.com/office/powerpoint/2010/main" val="270393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a:t>
            </a:r>
            <a:r>
              <a:rPr lang="en-US" baseline="0" dirty="0" smtClean="0"/>
              <a:t> we could pretty much handle asynchronous operations like this except that at the end of the processing we would need to block the thread handling our action by requesting the value from the Promise to be unwrapped.</a:t>
            </a:r>
          </a:p>
          <a:p>
            <a:endParaRPr lang="en-US" baseline="0" dirty="0" smtClean="0"/>
          </a:p>
          <a:p>
            <a:r>
              <a:rPr lang="en-US" baseline="0" dirty="0" smtClean="0"/>
              <a:t>Can we do better?</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11</a:t>
            </a:fld>
            <a:endParaRPr lang="en-US"/>
          </a:p>
        </p:txBody>
      </p:sp>
    </p:spTree>
    <p:extLst>
      <p:ext uri="{BB962C8B-B14F-4D97-AF65-F5344CB8AC3E}">
        <p14:creationId xmlns:p14="http://schemas.microsoft.com/office/powerpoint/2010/main" val="30836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Ok(“done”) with your own long-running</a:t>
            </a:r>
            <a:r>
              <a:rPr lang="en-US" baseline="0" dirty="0" smtClean="0"/>
              <a:t> business logic that returns a Result</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12</a:t>
            </a:fld>
            <a:endParaRPr lang="en-US"/>
          </a:p>
        </p:txBody>
      </p:sp>
    </p:spTree>
    <p:extLst>
      <p:ext uri="{BB962C8B-B14F-4D97-AF65-F5344CB8AC3E}">
        <p14:creationId xmlns:p14="http://schemas.microsoft.com/office/powerpoint/2010/main" val="174985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is a wrapper</a:t>
            </a:r>
            <a:r>
              <a:rPr lang="en-US" baseline="0" dirty="0" smtClean="0"/>
              <a:t> for what we’ve seen before and is the preferred way, and it basically takes a Promise[Result] and takes care of waiting for the result to be available, *asynchronously* and return it to the client.</a:t>
            </a:r>
          </a:p>
          <a:p>
            <a:endParaRPr lang="en-US" baseline="0" dirty="0" smtClean="0"/>
          </a:p>
          <a:p>
            <a:r>
              <a:rPr lang="en-US" baseline="0" dirty="0" smtClean="0"/>
              <a:t>If the content in the red markers is replaced with </a:t>
            </a:r>
            <a:r>
              <a:rPr lang="en-US" baseline="0" dirty="0" err="1" smtClean="0"/>
              <a:t>Json</a:t>
            </a:r>
            <a:r>
              <a:rPr lang="en-US" baseline="0" dirty="0" smtClean="0"/>
              <a:t> content instead of plain text responses, we’ve got ourselves a JSON API</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14</a:t>
            </a:fld>
            <a:endParaRPr lang="en-US"/>
          </a:p>
        </p:txBody>
      </p:sp>
    </p:spTree>
    <p:extLst>
      <p:ext uri="{BB962C8B-B14F-4D97-AF65-F5344CB8AC3E}">
        <p14:creationId xmlns:p14="http://schemas.microsoft.com/office/powerpoint/2010/main" val="35673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could do</a:t>
            </a:r>
            <a:r>
              <a:rPr lang="en-US" baseline="0" dirty="0" smtClean="0"/>
              <a:t> web service calls to other </a:t>
            </a:r>
            <a:r>
              <a:rPr lang="en-US" baseline="0" dirty="0" err="1" smtClean="0"/>
              <a:t>RESTful</a:t>
            </a:r>
            <a:r>
              <a:rPr lang="en-US" baseline="0" dirty="0" smtClean="0"/>
              <a:t> endpoints asynchronously, and leave the framework the responses whenever they’re ready?</a:t>
            </a:r>
          </a:p>
          <a:p>
            <a:endParaRPr lang="en-US" baseline="0" dirty="0" smtClean="0"/>
          </a:p>
          <a:p>
            <a:r>
              <a:rPr lang="en-US" baseline="0" dirty="0" smtClean="0"/>
              <a:t>Meet </a:t>
            </a:r>
            <a:r>
              <a:rPr lang="en-US" baseline="0" dirty="0" err="1" smtClean="0"/>
              <a:t>WS.url</a:t>
            </a:r>
            <a:r>
              <a:rPr lang="en-US" baseline="0" dirty="0" smtClean="0"/>
              <a:t>.</a:t>
            </a:r>
          </a:p>
          <a:p>
            <a:endParaRPr lang="en-US" baseline="0" dirty="0" smtClean="0"/>
          </a:p>
          <a:p>
            <a:r>
              <a:rPr lang="en-US" baseline="0" dirty="0" err="1" smtClean="0"/>
              <a:t>WS.url.get</a:t>
            </a:r>
            <a:r>
              <a:rPr lang="en-US" baseline="0" dirty="0" smtClean="0"/>
              <a:t>()/post()/</a:t>
            </a:r>
            <a:r>
              <a:rPr lang="en-US" baseline="0" dirty="0" err="1" smtClean="0"/>
              <a:t>etc</a:t>
            </a:r>
            <a:r>
              <a:rPr lang="en-US" baseline="0" dirty="0" smtClean="0"/>
              <a:t> return a Promise – result: we don’t have to do anything special; let the request finish, do something with its contents, return the promise and let the framework handle the response to the client whenever it’s ready. EPIC WIN.</a:t>
            </a:r>
          </a:p>
        </p:txBody>
      </p:sp>
      <p:sp>
        <p:nvSpPr>
          <p:cNvPr id="4" name="Slide Number Placeholder 3"/>
          <p:cNvSpPr>
            <a:spLocks noGrp="1"/>
          </p:cNvSpPr>
          <p:nvPr>
            <p:ph type="sldNum" sz="quarter" idx="10"/>
          </p:nvPr>
        </p:nvSpPr>
        <p:spPr/>
        <p:txBody>
          <a:bodyPr/>
          <a:lstStyle/>
          <a:p>
            <a:fld id="{0C2B02A6-44A8-594C-8023-D31DDC0C2785}" type="slidenum">
              <a:rPr lang="en-US" smtClean="0"/>
              <a:t>17</a:t>
            </a:fld>
            <a:endParaRPr lang="en-US"/>
          </a:p>
        </p:txBody>
      </p:sp>
    </p:spTree>
    <p:extLst>
      <p:ext uri="{BB962C8B-B14F-4D97-AF65-F5344CB8AC3E}">
        <p14:creationId xmlns:p14="http://schemas.microsoft.com/office/powerpoint/2010/main" val="219453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724400"/>
            <a:ext cx="7772400" cy="1752600"/>
          </a:xfrm>
        </p:spPr>
        <p:txBody>
          <a:bodyPr/>
          <a:lstStyle>
            <a:lvl1pPr marL="0" indent="0" algn="ctr">
              <a:buFontTx/>
              <a:buNone/>
              <a:defRPr>
                <a:solidFill>
                  <a:schemeClr val="bg1"/>
                </a:solidFill>
              </a:defRPr>
            </a:lvl1pPr>
          </a:lstStyle>
          <a:p>
            <a:r>
              <a:rPr lang="en-US" smtClean="0"/>
              <a:t>Click to edit Master subtitle style</a:t>
            </a:r>
            <a:endParaRPr lang="de-DE"/>
          </a:p>
        </p:txBody>
      </p:sp>
      <p:pic>
        <p:nvPicPr>
          <p:cNvPr id="5" name="Grafik 4" descr="vorlage_wtc_ipc_innen.jpg"/>
          <p:cNvPicPr>
            <a:picLocks noChangeAspect="1"/>
          </p:cNvPicPr>
          <p:nvPr userDrawn="1"/>
        </p:nvPicPr>
        <p:blipFill>
          <a:blip r:embed="rId2" cstate="print"/>
          <a:stretch>
            <a:fillRect/>
          </a:stretch>
        </p:blipFill>
        <p:spPr>
          <a:xfrm>
            <a:off x="0" y="0"/>
            <a:ext cx="9143999"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85800"/>
            <a:ext cx="1943100" cy="5867400"/>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685800" y="685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317332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69375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Tree>
    <p:extLst>
      <p:ext uri="{BB962C8B-B14F-4D97-AF65-F5344CB8AC3E}">
        <p14:creationId xmlns:p14="http://schemas.microsoft.com/office/powerpoint/2010/main" val="53134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112080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79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757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409644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951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952191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8" name="Content Placeholder 2"/>
          <p:cNvSpPr>
            <a:spLocks noGrp="1"/>
          </p:cNvSpPr>
          <p:nvPr>
            <p:ph idx="1"/>
          </p:nvPr>
        </p:nvSpPr>
        <p:spPr>
          <a:xfrm>
            <a:off x="457200" y="1600200"/>
            <a:ext cx="8229600" cy="4525963"/>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62984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TextBox 1"/>
          <p:cNvSpPr txBox="1"/>
          <p:nvPr userDrawn="1"/>
        </p:nvSpPr>
        <p:spPr>
          <a:xfrm>
            <a:off x="2389481" y="583259"/>
            <a:ext cx="184666" cy="461665"/>
          </a:xfrm>
          <a:prstGeom prst="rect">
            <a:avLst/>
          </a:prstGeom>
          <a:noFill/>
        </p:spPr>
        <p:txBody>
          <a:bodyPr wrap="none" rtlCol="0">
            <a:spAutoFit/>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BE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3568" y="1052736"/>
            <a:ext cx="7772400" cy="915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DE" dirty="0" smtClean="0"/>
              <a:t>Mastertitelformat bearbeiten</a:t>
            </a:r>
          </a:p>
        </p:txBody>
      </p:sp>
      <p:sp>
        <p:nvSpPr>
          <p:cNvPr id="1027" name="Rectangle 3"/>
          <p:cNvSpPr>
            <a:spLocks noGrp="1" noChangeArrowheads="1"/>
          </p:cNvSpPr>
          <p:nvPr>
            <p:ph type="body" idx="1"/>
          </p:nvPr>
        </p:nvSpPr>
        <p:spPr bwMode="auto">
          <a:xfrm>
            <a:off x="685800" y="2204864"/>
            <a:ext cx="7772400" cy="4348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pic>
        <p:nvPicPr>
          <p:cNvPr id="5" name="Grafik 4" descr="vorlage_wtc_ipc_innen2.jpg"/>
          <p:cNvPicPr>
            <a:picLocks noChangeAspect="1"/>
          </p:cNvPicPr>
          <p:nvPr/>
        </p:nvPicPr>
        <p:blipFill>
          <a:blip r:embed="rId13" cstate="print"/>
          <a:stretch>
            <a:fillRect/>
          </a:stretch>
        </p:blipFill>
        <p:spPr>
          <a:xfrm>
            <a:off x="0" y="0"/>
            <a:ext cx="914399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4" charset="-128"/>
        </a:defRPr>
      </a:lvl2pPr>
      <a:lvl3pPr algn="ctr" rtl="0" eaLnBrk="1" fontAlgn="base" hangingPunct="1">
        <a:spcBef>
          <a:spcPct val="0"/>
        </a:spcBef>
        <a:spcAft>
          <a:spcPct val="0"/>
        </a:spcAft>
        <a:defRPr sz="4400">
          <a:solidFill>
            <a:schemeClr val="tx2"/>
          </a:solidFill>
          <a:latin typeface="Arial" charset="0"/>
          <a:ea typeface="ＭＳ Ｐゴシック" pitchFamily="-14" charset="-128"/>
        </a:defRPr>
      </a:lvl3pPr>
      <a:lvl4pPr algn="ctr" rtl="0" eaLnBrk="1" fontAlgn="base" hangingPunct="1">
        <a:spcBef>
          <a:spcPct val="0"/>
        </a:spcBef>
        <a:spcAft>
          <a:spcPct val="0"/>
        </a:spcAft>
        <a:defRPr sz="4400">
          <a:solidFill>
            <a:schemeClr val="tx2"/>
          </a:solidFill>
          <a:latin typeface="Arial" charset="0"/>
          <a:ea typeface="ＭＳ Ｐゴシック" pitchFamily="-14" charset="-128"/>
        </a:defRPr>
      </a:lvl4pPr>
      <a:lvl5pPr algn="ctr" rtl="0" eaLnBrk="1" fontAlgn="base" hangingPunct="1">
        <a:spcBef>
          <a:spcPct val="0"/>
        </a:spcBef>
        <a:spcAft>
          <a:spcPct val="0"/>
        </a:spcAft>
        <a:defRPr sz="4400">
          <a:solidFill>
            <a:schemeClr val="tx2"/>
          </a:solidFill>
          <a:latin typeface="Arial" charset="0"/>
          <a:ea typeface="ＭＳ Ｐゴシック" pitchFamily="-1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EB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925144"/>
          </a:xfrm>
          <a:prstGeom prst="rect">
            <a:avLst/>
          </a:prstGeom>
        </p:spPr>
        <p:txBody>
          <a:bodyPr vert="horz" lIns="91440" tIns="45720" rIns="91440" bIns="45720" rtlCol="0">
            <a:normAutofit/>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Tree>
    <p:extLst>
      <p:ext uri="{BB962C8B-B14F-4D97-AF65-F5344CB8AC3E}">
        <p14:creationId xmlns:p14="http://schemas.microsoft.com/office/powerpoint/2010/main" val="15608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xStyles>
    <p:titleStyle>
      <a:lvl1pPr algn="ctr" defTabSz="457200" rtl="0" eaLnBrk="1" latinLnBrk="0" hangingPunct="1">
        <a:spcBef>
          <a:spcPct val="0"/>
        </a:spcBef>
        <a:buNone/>
        <a:defRPr sz="4400" kern="1200">
          <a:solidFill>
            <a:schemeClr val="tx1">
              <a:lumMod val="50000"/>
              <a:lumOff val="50000"/>
            </a:schemeClr>
          </a:solidFill>
          <a:latin typeface="Calluna Sans" pitchFamily="50"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lumMod val="50000"/>
              <a:lumOff val="50000"/>
            </a:schemeClr>
          </a:solidFill>
          <a:latin typeface="Calluna Sans" pitchFamily="50" charset="0"/>
          <a:ea typeface="+mn-ea"/>
          <a:cs typeface="Arial"/>
        </a:defRPr>
      </a:lvl1pPr>
      <a:lvl2pPr marL="742950" indent="-285750" algn="l" defTabSz="457200" rtl="0" eaLnBrk="1" latinLnBrk="0" hangingPunct="1">
        <a:spcBef>
          <a:spcPct val="20000"/>
        </a:spcBef>
        <a:buFont typeface="Arial"/>
        <a:buChar char="–"/>
        <a:defRPr sz="2800" kern="1200">
          <a:solidFill>
            <a:schemeClr val="tx1">
              <a:lumMod val="50000"/>
              <a:lumOff val="50000"/>
            </a:schemeClr>
          </a:solidFill>
          <a:latin typeface="Calluna Sans" pitchFamily="50" charset="0"/>
          <a:ea typeface="+mn-ea"/>
          <a:cs typeface="Arial"/>
        </a:defRPr>
      </a:lvl2pPr>
      <a:lvl3pPr marL="1143000" indent="-228600" algn="l" defTabSz="457200" rtl="0" eaLnBrk="1" latinLnBrk="0" hangingPunct="1">
        <a:spcBef>
          <a:spcPct val="20000"/>
        </a:spcBef>
        <a:buFont typeface="Arial"/>
        <a:buChar char="•"/>
        <a:defRPr sz="2400" kern="1200">
          <a:solidFill>
            <a:schemeClr val="tx1">
              <a:lumMod val="50000"/>
              <a:lumOff val="50000"/>
            </a:schemeClr>
          </a:solidFill>
          <a:latin typeface="Calluna Sans" pitchFamily="50" charset="0"/>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F2F2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922269455"/>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8" r:id="rId4"/>
    <p:sldLayoutId id="2147483685" r:id="rId5"/>
  </p:sldLayoutIdLst>
  <p:txStyles>
    <p:titleStyle>
      <a:lvl1pPr algn="ctr" defTabSz="457200" rtl="0" eaLnBrk="1" latinLnBrk="0" hangingPunct="1">
        <a:spcBef>
          <a:spcPct val="0"/>
        </a:spcBef>
        <a:buNone/>
        <a:defRPr sz="4400" kern="1200">
          <a:solidFill>
            <a:schemeClr val="tx1"/>
          </a:solidFill>
          <a:latin typeface="Calluna Sans" pitchFamily="50"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emf"/><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microsoft.com/office/2007/relationships/hdphoto" Target="../media/hdphoto1.wdp"/><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8.png"/><Relationship Id="rId1" Type="http://schemas.openxmlformats.org/officeDocument/2006/relationships/slideLayout" Target="../slideLayouts/slideLayout21.xml"/><Relationship Id="rId2" Type="http://schemas.openxmlformats.org/officeDocument/2006/relationships/hyperlink" Target="mailto:oscar.renalias@accentur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ctrTitle" idx="4294967295"/>
          </p:nvPr>
        </p:nvSpPr>
        <p:spPr>
          <a:xfrm>
            <a:off x="685800" y="3733800"/>
            <a:ext cx="7772400" cy="762000"/>
          </a:xfrm>
        </p:spPr>
        <p:txBody>
          <a:bodyPr>
            <a:normAutofit/>
          </a:bodyPr>
          <a:lstStyle/>
          <a:p>
            <a:r>
              <a:rPr lang="de-DE" dirty="0" err="1" smtClean="0"/>
              <a:t>Asynchronous</a:t>
            </a:r>
            <a:r>
              <a:rPr lang="de-DE" dirty="0" smtClean="0"/>
              <a:t> Web Apps</a:t>
            </a:r>
            <a:endParaRPr lang="de-DE" dirty="0"/>
          </a:p>
        </p:txBody>
      </p:sp>
      <p:sp>
        <p:nvSpPr>
          <p:cNvPr id="6151" name="Rectangle 7"/>
          <p:cNvSpPr>
            <a:spLocks noGrp="1" noChangeArrowheads="1"/>
          </p:cNvSpPr>
          <p:nvPr>
            <p:ph type="subTitle" idx="1"/>
          </p:nvPr>
        </p:nvSpPr>
        <p:spPr/>
        <p:txBody>
          <a:bodyPr>
            <a:normAutofit/>
          </a:bodyPr>
          <a:lstStyle/>
          <a:p>
            <a:r>
              <a:rPr lang="de-DE" dirty="0" err="1" smtClean="0"/>
              <a:t>With</a:t>
            </a:r>
            <a:r>
              <a:rPr lang="de-DE" dirty="0" smtClean="0"/>
              <a:t> Play Framework 2.0</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the Future</a:t>
            </a:r>
            <a:endParaRPr lang="en-US" dirty="0"/>
          </a:p>
        </p:txBody>
      </p:sp>
      <p:sp>
        <p:nvSpPr>
          <p:cNvPr id="4" name="Content Placeholder 2"/>
          <p:cNvSpPr>
            <a:spLocks noGrp="1"/>
          </p:cNvSpPr>
          <p:nvPr>
            <p:ph idx="4294967295"/>
          </p:nvPr>
        </p:nvSpPr>
        <p:spPr>
          <a:xfrm>
            <a:off x="0" y="2349500"/>
            <a:ext cx="9144000" cy="2735263"/>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A Future </a:t>
            </a:r>
            <a:r>
              <a:rPr lang="en-US" sz="4000" dirty="0" smtClean="0">
                <a:solidFill>
                  <a:schemeClr val="bg1">
                    <a:lumMod val="75000"/>
                  </a:schemeClr>
                </a:solidFill>
                <a:cs typeface="Arial"/>
              </a:rPr>
              <a:t>is </a:t>
            </a:r>
            <a:r>
              <a:rPr lang="en-US" sz="4000" dirty="0">
                <a:solidFill>
                  <a:schemeClr val="bg1">
                    <a:lumMod val="75000"/>
                  </a:schemeClr>
                </a:solidFill>
                <a:cs typeface="Arial"/>
              </a:rPr>
              <a:t>a placeholder for a value that does not exist yet, because it is being or will be calculated – in </a:t>
            </a:r>
            <a:r>
              <a:rPr lang="en-US" sz="4000" dirty="0" smtClean="0">
                <a:solidFill>
                  <a:schemeClr val="bg1">
                    <a:lumMod val="75000"/>
                  </a:schemeClr>
                </a:solidFill>
                <a:cs typeface="Arial"/>
              </a:rPr>
              <a:t>parallel</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018113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Future</a:t>
            </a:r>
            <a:endParaRPr lang="en-US" dirty="0"/>
          </a:p>
        </p:txBody>
      </p:sp>
      <p:sp>
        <p:nvSpPr>
          <p:cNvPr id="3" name="Content Placeholder 2"/>
          <p:cNvSpPr>
            <a:spLocks noGrp="1"/>
          </p:cNvSpPr>
          <p:nvPr>
            <p:ph idx="4294967295"/>
          </p:nvPr>
        </p:nvSpPr>
        <p:spPr>
          <a:xfrm>
            <a:off x="230832" y="1672927"/>
            <a:ext cx="8229600" cy="4924425"/>
          </a:xfrm>
        </p:spPr>
        <p:txBody>
          <a:bodyPr>
            <a:normAutofit fontScale="85000" lnSpcReduction="10000"/>
          </a:bodyPr>
          <a:lstStyle/>
          <a:p>
            <a:pPr marL="0" indent="0">
              <a:buNone/>
            </a:pPr>
            <a:r>
              <a:rPr lang="en-US" dirty="0" err="1" smtClean="0">
                <a:latin typeface="Source Code Pro" pitchFamily="49" charset="0"/>
                <a:cs typeface="Courier"/>
              </a:rPr>
              <a:t>val</a:t>
            </a:r>
            <a:r>
              <a:rPr lang="en-US" dirty="0" smtClean="0">
                <a:latin typeface="Source Code Pro" pitchFamily="49" charset="0"/>
                <a:cs typeface="Courier"/>
              </a:rPr>
              <a:t> f = </a:t>
            </a:r>
            <a:r>
              <a:rPr lang="en-US" dirty="0" err="1" smtClean="0">
                <a:latin typeface="Source Code Pro" pitchFamily="49" charset="0"/>
                <a:cs typeface="Courier"/>
              </a:rPr>
              <a:t>Akka.future</a:t>
            </a:r>
            <a:r>
              <a:rPr lang="en-US" dirty="0">
                <a:latin typeface="Source Code Pro" pitchFamily="49" charset="0"/>
                <a:cs typeface="Courier"/>
              </a:rPr>
              <a:t> </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	</a:t>
            </a:r>
            <a:r>
              <a:rPr lang="en-US" dirty="0" err="1" smtClean="0">
                <a:latin typeface="Source Code Pro" pitchFamily="49" charset="0"/>
                <a:cs typeface="Courier"/>
              </a:rPr>
              <a:t>longOperation</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a:t>
            </a:r>
          </a:p>
          <a:p>
            <a:pPr marL="0" indent="0">
              <a:buNone/>
            </a:pPr>
            <a:endParaRPr lang="en-US" dirty="0" smtClean="0">
              <a:latin typeface="Source Code Pro" pitchFamily="49" charset="0"/>
              <a:cs typeface="Courier"/>
            </a:endParaRPr>
          </a:p>
          <a:p>
            <a:pPr marL="0" indent="0">
              <a:buNone/>
            </a:pPr>
            <a:r>
              <a:rPr lang="en-US" dirty="0" err="1">
                <a:latin typeface="Source Code Pro" pitchFamily="49" charset="0"/>
                <a:cs typeface="Courier"/>
              </a:rPr>
              <a:t>v</a:t>
            </a:r>
            <a:r>
              <a:rPr lang="en-US" dirty="0" err="1" smtClean="0">
                <a:latin typeface="Source Code Pro" pitchFamily="49" charset="0"/>
                <a:cs typeface="Courier"/>
              </a:rPr>
              <a:t>al</a:t>
            </a:r>
            <a:r>
              <a:rPr lang="en-US" dirty="0" smtClean="0">
                <a:latin typeface="Source Code Pro" pitchFamily="49" charset="0"/>
                <a:cs typeface="Courier"/>
              </a:rPr>
              <a:t> f2 = </a:t>
            </a:r>
            <a:r>
              <a:rPr lang="en-US" dirty="0" err="1" smtClean="0">
                <a:latin typeface="Source Code Pro" pitchFamily="49" charset="0"/>
                <a:cs typeface="Courier"/>
              </a:rPr>
              <a:t>f.map</a:t>
            </a:r>
            <a:r>
              <a:rPr lang="en-US" dirty="0" smtClean="0">
                <a:latin typeface="Source Code Pro" pitchFamily="49" charset="0"/>
                <a:cs typeface="Courier"/>
              </a:rPr>
              <a:t>(s=&gt;</a:t>
            </a:r>
            <a:r>
              <a:rPr lang="en-US" dirty="0" err="1" smtClean="0">
                <a:latin typeface="Source Code Pro" pitchFamily="49" charset="0"/>
                <a:cs typeface="Courier"/>
              </a:rPr>
              <a:t>handleContents</a:t>
            </a:r>
            <a:r>
              <a:rPr lang="en-US" dirty="0" smtClean="0">
                <a:latin typeface="Source Code Pro" pitchFamily="49" charset="0"/>
                <a:cs typeface="Courier"/>
              </a:rPr>
              <a:t>(s))</a:t>
            </a:r>
          </a:p>
          <a:p>
            <a:pPr marL="0" indent="0">
              <a:buNone/>
            </a:pPr>
            <a:endParaRPr lang="en-US" dirty="0" smtClean="0">
              <a:latin typeface="Source Code Pro" pitchFamily="49" charset="0"/>
              <a:cs typeface="Courier"/>
            </a:endParaRPr>
          </a:p>
          <a:p>
            <a:pPr marL="0" indent="0">
              <a:buNone/>
            </a:pPr>
            <a:r>
              <a:rPr lang="en-US" dirty="0" smtClean="0">
                <a:latin typeface="Source Code Pro" pitchFamily="49" charset="0"/>
                <a:cs typeface="Courier"/>
              </a:rPr>
              <a:t>f2.value.fold(</a:t>
            </a:r>
          </a:p>
          <a:p>
            <a:pPr marL="0" indent="0">
              <a:buNone/>
            </a:pPr>
            <a:r>
              <a:rPr lang="en-US" dirty="0">
                <a:latin typeface="Source Code Pro" pitchFamily="49" charset="0"/>
                <a:cs typeface="Courier"/>
              </a:rPr>
              <a:t>	</a:t>
            </a:r>
            <a:r>
              <a:rPr lang="en-US" dirty="0" smtClean="0">
                <a:latin typeface="Source Code Pro" pitchFamily="49" charset="0"/>
                <a:cs typeface="Courier"/>
              </a:rPr>
              <a:t>ex=&gt; </a:t>
            </a:r>
            <a:r>
              <a:rPr lang="en-US" dirty="0" err="1" smtClean="0">
                <a:latin typeface="Source Code Pro" pitchFamily="49" charset="0"/>
                <a:cs typeface="Courier"/>
              </a:rPr>
              <a:t>handleError</a:t>
            </a:r>
            <a:r>
              <a:rPr lang="en-US" dirty="0" smtClean="0">
                <a:latin typeface="Source Code Pro" pitchFamily="49" charset="0"/>
                <a:cs typeface="Courier"/>
              </a:rPr>
              <a:t>(ex),</a:t>
            </a:r>
          </a:p>
          <a:p>
            <a:pPr marL="0" indent="0">
              <a:buNone/>
            </a:pPr>
            <a:r>
              <a:rPr lang="en-US" dirty="0">
                <a:latin typeface="Source Code Pro" pitchFamily="49" charset="0"/>
                <a:cs typeface="Courier"/>
              </a:rPr>
              <a:t>	</a:t>
            </a:r>
            <a:r>
              <a:rPr lang="en-US" dirty="0" smtClean="0">
                <a:latin typeface="Source Code Pro" pitchFamily="49" charset="0"/>
                <a:cs typeface="Courier"/>
              </a:rPr>
              <a:t>value=&gt; </a:t>
            </a:r>
            <a:r>
              <a:rPr lang="en-US" dirty="0" err="1" smtClean="0">
                <a:latin typeface="Source Code Pro" pitchFamily="49" charset="0"/>
                <a:cs typeface="Courier"/>
              </a:rPr>
              <a:t>handleOk</a:t>
            </a:r>
            <a:r>
              <a:rPr lang="en-US" dirty="0" smtClean="0">
                <a:latin typeface="Source Code Pro" pitchFamily="49" charset="0"/>
                <a:cs typeface="Courier"/>
              </a:rPr>
              <a:t>(value)</a:t>
            </a:r>
          </a:p>
          <a:p>
            <a:pPr marL="0" indent="0">
              <a:buNone/>
            </a:pPr>
            <a:r>
              <a:rPr lang="en-US" dirty="0">
                <a:latin typeface="Source Code Pro" pitchFamily="49" charset="0"/>
                <a:cs typeface="Courier"/>
              </a:rPr>
              <a:t>)</a:t>
            </a:r>
          </a:p>
        </p:txBody>
      </p:sp>
    </p:spTree>
    <p:extLst>
      <p:ext uri="{BB962C8B-B14F-4D97-AF65-F5344CB8AC3E}">
        <p14:creationId xmlns:p14="http://schemas.microsoft.com/office/powerpoint/2010/main" val="33531980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our controllers asynchronous with asynchronous responses</a:t>
            </a:r>
            <a:endParaRPr lang="en-US" dirty="0"/>
          </a:p>
        </p:txBody>
      </p:sp>
      <p:sp>
        <p:nvSpPr>
          <p:cNvPr id="4" name="Content Placeholder 3"/>
          <p:cNvSpPr>
            <a:spLocks noGrp="1"/>
          </p:cNvSpPr>
          <p:nvPr>
            <p:ph idx="4294967295"/>
          </p:nvPr>
        </p:nvSpPr>
        <p:spPr>
          <a:xfrm>
            <a:off x="86816" y="1268760"/>
            <a:ext cx="8229600" cy="4924425"/>
          </a:xfrm>
        </p:spPr>
        <p:txBody>
          <a:bodyPr anchor="ctr">
            <a:normAutofit/>
          </a:bodyPr>
          <a:lstStyle/>
          <a:p>
            <a:pPr marL="0" indent="0">
              <a:buNone/>
            </a:pPr>
            <a:r>
              <a:rPr lang="en-US" sz="2400" dirty="0" smtClean="0">
                <a:latin typeface="Source Code Pro" pitchFamily="49" charset="0"/>
                <a:cs typeface="Courier"/>
              </a:rPr>
              <a:t>object </a:t>
            </a:r>
            <a:r>
              <a:rPr lang="en-US" sz="2400" dirty="0" err="1" smtClean="0">
                <a:latin typeface="Source Code Pro" pitchFamily="49" charset="0"/>
                <a:cs typeface="Courier"/>
              </a:rPr>
              <a:t>MyController</a:t>
            </a:r>
            <a:r>
              <a:rPr lang="en-US" sz="2400" dirty="0" smtClean="0">
                <a:latin typeface="Source Code Pro" pitchFamily="49" charset="0"/>
                <a:cs typeface="Courier"/>
              </a:rPr>
              <a:t> extends Controller {</a:t>
            </a:r>
          </a:p>
          <a:p>
            <a:pPr marL="0" indent="0">
              <a:buNone/>
            </a:pPr>
            <a:r>
              <a:rPr lang="en-US" sz="2400" dirty="0">
                <a:latin typeface="Source Code Pro" pitchFamily="49" charset="0"/>
                <a:cs typeface="Courier"/>
              </a:rPr>
              <a:t>	</a:t>
            </a:r>
            <a:r>
              <a:rPr lang="en-US" sz="2400" dirty="0" err="1" smtClean="0">
                <a:latin typeface="Source Code Pro" pitchFamily="49" charset="0"/>
                <a:cs typeface="Courier"/>
              </a:rPr>
              <a:t>def</a:t>
            </a:r>
            <a:r>
              <a:rPr lang="en-US" sz="2400" dirty="0" smtClean="0">
                <a:latin typeface="Source Code Pro" pitchFamily="49" charset="0"/>
                <a:cs typeface="Courier"/>
              </a:rPr>
              <a:t> </a:t>
            </a:r>
            <a:r>
              <a:rPr lang="en-US" sz="2400" dirty="0" err="1" smtClean="0">
                <a:latin typeface="Source Code Pro" pitchFamily="49" charset="0"/>
                <a:cs typeface="Courier"/>
              </a:rPr>
              <a:t>simpleAsyncAction</a:t>
            </a:r>
            <a:r>
              <a:rPr lang="en-US" sz="2400" dirty="0" smtClean="0">
                <a:latin typeface="Source Code Pro" pitchFamily="49" charset="0"/>
                <a:cs typeface="Courier"/>
              </a:rPr>
              <a:t> = Action {</a:t>
            </a:r>
          </a:p>
          <a:p>
            <a:pPr marL="0" indent="0">
              <a:buNone/>
            </a:pPr>
            <a:r>
              <a:rPr lang="en-US" sz="2400" dirty="0" smtClean="0">
                <a:latin typeface="Source Code Pro" pitchFamily="49" charset="0"/>
                <a:cs typeface="Courier"/>
              </a:rPr>
              <a:t>		</a:t>
            </a:r>
            <a:r>
              <a:rPr lang="en-US" sz="2400" dirty="0" err="1" smtClean="0">
                <a:latin typeface="Source Code Pro" pitchFamily="49" charset="0"/>
                <a:cs typeface="Courier"/>
              </a:rPr>
              <a:t>val</a:t>
            </a:r>
            <a:r>
              <a:rPr lang="en-US" sz="2400" dirty="0" smtClean="0">
                <a:latin typeface="Source Code Pro" pitchFamily="49" charset="0"/>
                <a:cs typeface="Courier"/>
              </a:rPr>
              <a:t> p = </a:t>
            </a:r>
            <a:r>
              <a:rPr lang="en-US" sz="2400" dirty="0" err="1" smtClean="0">
                <a:latin typeface="Source Code Pro" pitchFamily="49" charset="0"/>
                <a:cs typeface="Courier"/>
              </a:rPr>
              <a:t>Akka.future</a:t>
            </a:r>
            <a:r>
              <a:rPr lang="en-US" sz="2400" dirty="0" smtClean="0">
                <a:latin typeface="Source Code Pro" pitchFamily="49" charset="0"/>
                <a:cs typeface="Courier"/>
              </a:rPr>
              <a:t> { Ok("Done") }</a:t>
            </a:r>
          </a:p>
          <a:p>
            <a:pPr marL="0" indent="0">
              <a:buNone/>
            </a:pPr>
            <a:r>
              <a:rPr lang="en-US" sz="2400" dirty="0">
                <a:latin typeface="Source Code Pro" pitchFamily="49" charset="0"/>
                <a:cs typeface="Courier"/>
              </a:rPr>
              <a:t>		</a:t>
            </a:r>
            <a:r>
              <a:rPr lang="en-US" sz="2400" dirty="0" smtClean="0">
                <a:latin typeface="Source Code Pro" pitchFamily="49" charset="0"/>
                <a:cs typeface="Courier"/>
              </a:rPr>
              <a:t>new </a:t>
            </a:r>
            <a:r>
              <a:rPr lang="en-US" sz="2400" dirty="0" err="1" smtClean="0">
                <a:latin typeface="Source Code Pro" pitchFamily="49" charset="0"/>
                <a:cs typeface="Courier"/>
              </a:rPr>
              <a:t>AsyncResult</a:t>
            </a:r>
            <a:r>
              <a:rPr lang="en-US" sz="2400" dirty="0" smtClean="0">
                <a:latin typeface="Source Code Pro" pitchFamily="49" charset="0"/>
                <a:cs typeface="Courier"/>
              </a:rPr>
              <a:t>(p)</a:t>
            </a:r>
            <a:endParaRPr lang="en-US" sz="2400" dirty="0">
              <a:latin typeface="Source Code Pro" pitchFamily="49" charset="0"/>
              <a:cs typeface="Courier"/>
            </a:endParaRPr>
          </a:p>
          <a:p>
            <a:pPr marL="0" indent="0">
              <a:buNone/>
            </a:pPr>
            <a:r>
              <a:rPr lang="en-US" sz="2400" dirty="0" smtClean="0">
                <a:latin typeface="Source Code Pro" pitchFamily="49" charset="0"/>
                <a:cs typeface="Courier"/>
              </a:rPr>
              <a:t>	}</a:t>
            </a:r>
          </a:p>
          <a:p>
            <a:pPr marL="0" indent="0">
              <a:buNone/>
            </a:pPr>
            <a:r>
              <a:rPr lang="en-US" sz="2400" dirty="0" smtClean="0">
                <a:latin typeface="Source Code Pro" pitchFamily="49" charset="0"/>
                <a:cs typeface="Courier"/>
              </a:rPr>
              <a:t>}</a:t>
            </a:r>
            <a:endParaRPr lang="en-US" sz="2400" dirty="0">
              <a:latin typeface="Source Code Pro" pitchFamily="49" charset="0"/>
              <a:cs typeface="Courier"/>
            </a:endParaRPr>
          </a:p>
        </p:txBody>
      </p:sp>
    </p:spTree>
    <p:extLst>
      <p:ext uri="{BB962C8B-B14F-4D97-AF65-F5344CB8AC3E}">
        <p14:creationId xmlns:p14="http://schemas.microsoft.com/office/powerpoint/2010/main" val="12932953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b="11220"/>
          <a:stretch/>
        </p:blipFill>
        <p:spPr>
          <a:xfrm>
            <a:off x="0" y="0"/>
            <a:ext cx="9144000" cy="1048579"/>
          </a:xfrm>
          <a:prstGeom prst="rect">
            <a:avLst/>
          </a:prstGeom>
        </p:spPr>
      </p:pic>
      <p:pic>
        <p:nvPicPr>
          <p:cNvPr id="6" name="Picture 5"/>
          <p:cNvPicPr>
            <a:picLocks noChangeAspect="1"/>
          </p:cNvPicPr>
          <p:nvPr/>
        </p:nvPicPr>
        <p:blipFill>
          <a:blip r:embed="rId3"/>
          <a:stretch>
            <a:fillRect/>
          </a:stretch>
        </p:blipFill>
        <p:spPr>
          <a:xfrm>
            <a:off x="0" y="786361"/>
            <a:ext cx="9100595" cy="6059080"/>
          </a:xfrm>
          <a:prstGeom prst="rect">
            <a:avLst/>
          </a:prstGeom>
        </p:spPr>
      </p:pic>
      <p:sp>
        <p:nvSpPr>
          <p:cNvPr id="7" name="TextBox 6"/>
          <p:cNvSpPr txBox="1"/>
          <p:nvPr/>
        </p:nvSpPr>
        <p:spPr>
          <a:xfrm>
            <a:off x="0" y="260648"/>
            <a:ext cx="9144000" cy="1224136"/>
          </a:xfrm>
          <a:prstGeom prst="rect">
            <a:avLst/>
          </a:prstGeom>
          <a:solidFill>
            <a:srgbClr val="D5D0D6">
              <a:alpha val="78039"/>
            </a:srgbClr>
          </a:solidFill>
        </p:spPr>
        <p:txBody>
          <a:bodyPr vert="horz" lIns="91440" tIns="45720" rIns="91440" bIns="45720" rtlCol="0" anchor="ctr" anchorCtr="0">
            <a:normAutofit fontScale="92500" lnSpcReduction="100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sz="4400" dirty="0" smtClean="0"/>
              <a:t>It’s good, but it </a:t>
            </a:r>
            <a:r>
              <a:rPr lang="en-US" sz="4400" dirty="0"/>
              <a:t>gets very tedious very </a:t>
            </a:r>
            <a:r>
              <a:rPr lang="en-US" sz="4400" dirty="0" smtClean="0"/>
              <a:t>soon. Can we do better?</a:t>
            </a:r>
            <a:endParaRPr lang="en-US" sz="4400" dirty="0"/>
          </a:p>
        </p:txBody>
      </p:sp>
    </p:spTree>
    <p:extLst>
      <p:ext uri="{BB962C8B-B14F-4D97-AF65-F5344CB8AC3E}">
        <p14:creationId xmlns:p14="http://schemas.microsoft.com/office/powerpoint/2010/main" val="22680975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Better </a:t>
            </a:r>
            <a:r>
              <a:rPr lang="en-US" dirty="0" smtClean="0"/>
              <a:t>asynchronous responses (with execution timeouts and JSON)</a:t>
            </a:r>
            <a:endParaRPr lang="en-US" dirty="0"/>
          </a:p>
        </p:txBody>
      </p:sp>
      <p:sp>
        <p:nvSpPr>
          <p:cNvPr id="3" name="Content Placeholder 2"/>
          <p:cNvSpPr>
            <a:spLocks noGrp="1"/>
          </p:cNvSpPr>
          <p:nvPr>
            <p:ph idx="4294967295"/>
          </p:nvPr>
        </p:nvSpPr>
        <p:spPr>
          <a:xfrm>
            <a:off x="611560" y="1628775"/>
            <a:ext cx="8532440" cy="4924425"/>
          </a:xfrm>
        </p:spPr>
        <p:txBody>
          <a:bodyPr anchor="ctr">
            <a:noAutofit/>
          </a:bodyPr>
          <a:lstStyle/>
          <a:p>
            <a:pPr marL="0" indent="0">
              <a:buNone/>
            </a:pPr>
            <a:r>
              <a:rPr lang="en-US" sz="1800" dirty="0" err="1" smtClean="0">
                <a:latin typeface="Source Code Pro" pitchFamily="49" charset="0"/>
                <a:cs typeface="Courier"/>
              </a:rPr>
              <a:t>def</a:t>
            </a:r>
            <a:r>
              <a:rPr lang="en-US" sz="1800" dirty="0" smtClean="0">
                <a:latin typeface="Source Code Pro" pitchFamily="49" charset="0"/>
                <a:cs typeface="Courier"/>
              </a:rPr>
              <a:t> </a:t>
            </a:r>
            <a:r>
              <a:rPr lang="en-US" sz="1800" dirty="0" smtClean="0">
                <a:latin typeface="Source Code Pro" pitchFamily="49" charset="0"/>
                <a:cs typeface="Courier"/>
              </a:rPr>
              <a:t>orders = Action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Async</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Akka.future</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SalesOrder.findAll</a:t>
            </a:r>
            <a:endParaRPr lang="en-US" sz="1800" dirty="0" smtClean="0">
              <a:latin typeface="Source Code Pro" pitchFamily="49" charset="0"/>
              <a:cs typeface="Courier"/>
            </a:endParaRPr>
          </a:p>
          <a:p>
            <a:pPr marL="0" indent="0">
              <a:buNone/>
            </a:pPr>
            <a:r>
              <a:rPr lang="en-US" sz="1800" dirty="0" smtClean="0">
                <a:latin typeface="Source Code Pro" pitchFamily="49" charset="0"/>
                <a:cs typeface="Courier"/>
              </a:rPr>
              <a:t>      } </a:t>
            </a:r>
            <a:r>
              <a:rPr lang="en-US" sz="1800" dirty="0" err="1" smtClean="0">
                <a:latin typeface="Source Code Pro" pitchFamily="49" charset="0"/>
                <a:cs typeface="Courier"/>
              </a:rPr>
              <a:t>orTimeout</a:t>
            </a:r>
            <a:r>
              <a:rPr lang="en-US" sz="1800" dirty="0" smtClean="0">
                <a:latin typeface="Source Code Pro" pitchFamily="49" charset="0"/>
                <a:cs typeface="Courier"/>
              </a:rPr>
              <a:t>(Ok(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("Timeout"))), 5, </a:t>
            </a:r>
            <a:r>
              <a:rPr lang="en-US" sz="1800" dirty="0" smtClean="0">
                <a:latin typeface="Source Code Pro" pitchFamily="49" charset="0"/>
                <a:cs typeface="Courier"/>
              </a:rPr>
              <a:t>SECONDS</a:t>
            </a:r>
            <a:r>
              <a:rPr lang="en-US" sz="1800" dirty="0" smtClean="0">
                <a:latin typeface="Source Code Pro" pitchFamily="49" charset="0"/>
                <a:cs typeface="Courier"/>
              </a:rPr>
              <a:t>) map { orders =&gt;</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orders.fold</a:t>
            </a:r>
            <a:r>
              <a:rPr lang="en-US" sz="1800" dirty="0" smtClean="0">
                <a:latin typeface="Source Code Pro" pitchFamily="49" charset="0"/>
                <a:cs typeface="Courier"/>
              </a:rPr>
              <a:t>(</a:t>
            </a:r>
          </a:p>
          <a:p>
            <a:pPr marL="0" indent="0">
              <a:buNone/>
            </a:pPr>
            <a:r>
              <a:rPr lang="en-US" sz="1800" dirty="0" smtClean="0">
                <a:latin typeface="Source Code Pro" pitchFamily="49" charset="0"/>
                <a:cs typeface="Courier"/>
              </a:rPr>
              <a:t>          orders =&gt; Ok(</a:t>
            </a:r>
            <a:r>
              <a:rPr lang="en-US" sz="1800" dirty="0" err="1" smtClean="0">
                <a:latin typeface="Source Code Pro" pitchFamily="49" charset="0"/>
                <a:cs typeface="Courier"/>
              </a:rPr>
              <a:t>Json.toJson</a:t>
            </a:r>
            <a:r>
              <a:rPr lang="en-US" sz="1800" dirty="0" smtClean="0">
                <a:latin typeface="Source Code Pro" pitchFamily="49" charset="0"/>
                <a:cs typeface="Courier"/>
              </a:rPr>
              <a:t>(orders)),</a:t>
            </a:r>
          </a:p>
          <a:p>
            <a:pPr marL="0" indent="0">
              <a:buNone/>
            </a:pPr>
            <a:r>
              <a:rPr lang="en-US" sz="1800" dirty="0" smtClean="0">
                <a:latin typeface="Source Code Pro" pitchFamily="49" charset="0"/>
                <a:cs typeface="Courier"/>
              </a:rPr>
              <a:t>          error =&gt; 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("Error")))</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endParaRPr lang="en-US" sz="1800" dirty="0">
              <a:latin typeface="Source Code Pro" pitchFamily="49" charset="0"/>
              <a:cs typeface="Courier"/>
            </a:endParaRPr>
          </a:p>
        </p:txBody>
      </p:sp>
    </p:spTree>
    <p:extLst>
      <p:ext uri="{BB962C8B-B14F-4D97-AF65-F5344CB8AC3E}">
        <p14:creationId xmlns:p14="http://schemas.microsoft.com/office/powerpoint/2010/main" val="16587315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glue code can help us focus our code on the real purpose </a:t>
            </a:r>
            <a:endParaRPr lang="en-US" dirty="0"/>
          </a:p>
        </p:txBody>
      </p:sp>
      <p:sp>
        <p:nvSpPr>
          <p:cNvPr id="3" name="Content Placeholder 2"/>
          <p:cNvSpPr>
            <a:spLocks noGrp="1"/>
          </p:cNvSpPr>
          <p:nvPr>
            <p:ph idx="1"/>
          </p:nvPr>
        </p:nvSpPr>
        <p:spPr>
          <a:xfrm>
            <a:off x="457200" y="1744216"/>
            <a:ext cx="8229600" cy="4925144"/>
          </a:xfrm>
        </p:spPr>
        <p:txBody>
          <a:bodyPr>
            <a:normAutofit lnSpcReduction="10000"/>
          </a:bodyPr>
          <a:lstStyle/>
          <a:p>
            <a:pPr marL="0" indent="0">
              <a:buNone/>
            </a:pPr>
            <a:r>
              <a:rPr lang="en-US" sz="1400" dirty="0">
                <a:latin typeface="Source Code Pro"/>
                <a:cs typeface="Source Code Pro"/>
              </a:rPr>
              <a:t> </a:t>
            </a:r>
            <a:r>
              <a:rPr lang="en-US" sz="1400" dirty="0" err="1">
                <a:latin typeface="Source Code Pro"/>
                <a:cs typeface="Source Code Pro"/>
              </a:rPr>
              <a:t>def</a:t>
            </a:r>
            <a:r>
              <a:rPr lang="en-US" sz="1400" dirty="0">
                <a:latin typeface="Source Code Pro"/>
                <a:cs typeface="Source Code Pro"/>
              </a:rPr>
              <a:t> </a:t>
            </a:r>
            <a:r>
              <a:rPr lang="en-US" sz="1400" dirty="0" err="1">
                <a:latin typeface="Source Code Pro"/>
                <a:cs typeface="Source Code Pro"/>
              </a:rPr>
              <a:t>WithFuture</a:t>
            </a:r>
            <a:r>
              <a:rPr lang="en-US" sz="1400" dirty="0">
                <a:latin typeface="Source Code Pro"/>
                <a:cs typeface="Source Code Pro"/>
              </a:rPr>
              <a:t>[T]</a:t>
            </a:r>
            <a:r>
              <a:rPr lang="en-US" sz="1400" dirty="0" smtClean="0">
                <a:latin typeface="Source Code Pro"/>
                <a:cs typeface="Source Code Pro"/>
              </a:rPr>
              <a:t>(</a:t>
            </a:r>
            <a:r>
              <a:rPr lang="en-US" sz="1400" dirty="0" err="1" smtClean="0">
                <a:latin typeface="Source Code Pro"/>
                <a:cs typeface="Source Code Pro"/>
              </a:rPr>
              <a:t>seconds:Int</a:t>
            </a:r>
            <a:r>
              <a:rPr lang="en-US" sz="1400" dirty="0" smtClean="0">
                <a:latin typeface="Source Code Pro"/>
                <a:cs typeface="Source Code Pro"/>
              </a:rPr>
              <a:t>)</a:t>
            </a:r>
            <a:r>
              <a:rPr lang="en-US" sz="1400" dirty="0">
                <a:latin typeface="Source Code Pro"/>
                <a:cs typeface="Source Code Pro"/>
              </a:rPr>
              <a:t>(f: =&gt; T)(implicit </a:t>
            </a:r>
            <a:r>
              <a:rPr lang="en-US" sz="1400" dirty="0" err="1">
                <a:latin typeface="Source Code Pro"/>
                <a:cs typeface="Source Code Pro"/>
              </a:rPr>
              <a:t>jsonHelper:Writes</a:t>
            </a:r>
            <a:r>
              <a:rPr lang="en-US" sz="1400" dirty="0">
                <a:latin typeface="Source Code Pro"/>
                <a:cs typeface="Source Code Pro"/>
              </a:rPr>
              <a:t>[T]) = {</a:t>
            </a:r>
          </a:p>
          <a:p>
            <a:pPr marL="0" indent="0">
              <a:buNone/>
            </a:pPr>
            <a:r>
              <a:rPr lang="en-US" sz="1400" dirty="0">
                <a:latin typeface="Source Code Pro"/>
                <a:cs typeface="Source Code Pro"/>
              </a:rPr>
              <a:t>    </a:t>
            </a:r>
            <a:r>
              <a:rPr lang="en-US" sz="1400" dirty="0" err="1">
                <a:latin typeface="Source Code Pro"/>
                <a:cs typeface="Source Code Pro"/>
              </a:rPr>
              <a:t>Async</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Akka.future</a:t>
            </a:r>
            <a:r>
              <a:rPr lang="en-US" sz="1400" dirty="0">
                <a:latin typeface="Source Code Pro"/>
                <a:cs typeface="Source Code Pro"/>
              </a:rPr>
              <a:t> {</a:t>
            </a:r>
          </a:p>
          <a:p>
            <a:pPr marL="0" indent="0">
              <a:buNone/>
            </a:pPr>
            <a:r>
              <a:rPr lang="en-US" sz="1400" dirty="0">
                <a:latin typeface="Source Code Pro"/>
                <a:cs typeface="Source Code Pro"/>
              </a:rPr>
              <a:t>        f</a:t>
            </a:r>
          </a:p>
          <a:p>
            <a:pPr marL="0" indent="0">
              <a:buNone/>
            </a:pPr>
            <a:r>
              <a:rPr lang="en-US" sz="1400" dirty="0">
                <a:latin typeface="Source Code Pro"/>
                <a:cs typeface="Source Code Pro"/>
              </a:rPr>
              <a:t>      } </a:t>
            </a:r>
            <a:r>
              <a:rPr lang="en-US" sz="1400" dirty="0" err="1">
                <a:latin typeface="Source Code Pro"/>
                <a:cs typeface="Source Code Pro"/>
              </a:rPr>
              <a:t>orTimeout</a:t>
            </a:r>
            <a:r>
              <a:rPr lang="en-US" sz="1400" dirty="0">
                <a:latin typeface="Source Code Pro"/>
                <a:cs typeface="Source Code Pro"/>
              </a:rPr>
              <a:t>(Ok(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smtClean="0">
                <a:latin typeface="Source Code Pro"/>
                <a:cs typeface="Source Code Pro"/>
              </a:rPr>
              <a:t>(”..."</a:t>
            </a:r>
            <a:r>
              <a:rPr lang="en-US" sz="1400" dirty="0">
                <a:latin typeface="Source Code Pro"/>
                <a:cs typeface="Source Code Pro"/>
              </a:rPr>
              <a:t>))), seconds</a:t>
            </a:r>
            <a:r>
              <a:rPr lang="en-US" sz="1400" dirty="0" smtClean="0">
                <a:latin typeface="Source Code Pro"/>
                <a:cs typeface="Source Code Pro"/>
              </a:rPr>
              <a:t>, SECONDS</a:t>
            </a:r>
            <a:r>
              <a:rPr lang="en-US" sz="1400" dirty="0">
                <a:latin typeface="Source Code Pro"/>
                <a:cs typeface="Source Code Pro"/>
              </a:rPr>
              <a:t>) map { result =&gt;</a:t>
            </a:r>
          </a:p>
          <a:p>
            <a:pPr marL="0" indent="0">
              <a:buNone/>
            </a:pPr>
            <a:r>
              <a:rPr lang="en-US" sz="1400" dirty="0">
                <a:latin typeface="Source Code Pro"/>
                <a:cs typeface="Source Code Pro"/>
              </a:rPr>
              <a:t>        </a:t>
            </a:r>
            <a:r>
              <a:rPr lang="en-US" sz="1400" dirty="0" err="1">
                <a:latin typeface="Source Code Pro"/>
                <a:cs typeface="Source Code Pro"/>
              </a:rPr>
              <a:t>result.fold</a:t>
            </a:r>
            <a:r>
              <a:rPr lang="en-US" sz="1400" dirty="0">
                <a:latin typeface="Source Code Pro"/>
                <a:cs typeface="Source Code Pro"/>
              </a:rPr>
              <a:t>(</a:t>
            </a:r>
          </a:p>
          <a:p>
            <a:pPr marL="0" indent="0">
              <a:buNone/>
            </a:pPr>
            <a:r>
              <a:rPr lang="en-US" sz="1400" dirty="0">
                <a:latin typeface="Source Code Pro"/>
                <a:cs typeface="Source Code Pro"/>
              </a:rPr>
              <a:t>          data =&gt; Ok(</a:t>
            </a:r>
            <a:r>
              <a:rPr lang="en-US" sz="1400" dirty="0" err="1">
                <a:latin typeface="Source Code Pro"/>
                <a:cs typeface="Source Code Pro"/>
              </a:rPr>
              <a:t>Json.toJson</a:t>
            </a:r>
            <a:r>
              <a:rPr lang="en-US" sz="1400" dirty="0">
                <a:latin typeface="Source Code Pro"/>
                <a:cs typeface="Source Code Pro"/>
              </a:rPr>
              <a:t>(data)),</a:t>
            </a:r>
          </a:p>
          <a:p>
            <a:pPr marL="0" indent="0">
              <a:buNone/>
            </a:pPr>
            <a:r>
              <a:rPr lang="en-US" sz="1400" dirty="0">
                <a:latin typeface="Source Code Pro"/>
                <a:cs typeface="Source Code Pro"/>
              </a:rPr>
              <a:t>          error =&gt; 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a:latin typeface="Source Code Pro"/>
                <a:cs typeface="Source Code Pro"/>
              </a:rPr>
              <a:t>("Error")))</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b="1" dirty="0">
                <a:latin typeface="Source Code Pro"/>
                <a:cs typeface="Source Code Pro"/>
              </a:rPr>
              <a:t>  </a:t>
            </a:r>
            <a:r>
              <a:rPr lang="en-US" sz="1600" b="1" dirty="0" err="1">
                <a:latin typeface="Source Code Pro"/>
                <a:cs typeface="Source Code Pro"/>
              </a:rPr>
              <a:t>def</a:t>
            </a:r>
            <a:r>
              <a:rPr lang="en-US" sz="1600" b="1" dirty="0">
                <a:latin typeface="Source Code Pro"/>
                <a:cs typeface="Source Code Pro"/>
              </a:rPr>
              <a:t> </a:t>
            </a:r>
            <a:r>
              <a:rPr lang="en-US" sz="1600" b="1" dirty="0" err="1">
                <a:latin typeface="Source Code Pro"/>
                <a:cs typeface="Source Code Pro"/>
              </a:rPr>
              <a:t>prettyOrders</a:t>
            </a:r>
            <a:r>
              <a:rPr lang="en-US" sz="1600" b="1" dirty="0">
                <a:latin typeface="Source Code Pro"/>
                <a:cs typeface="Source Code Pro"/>
              </a:rPr>
              <a:t> = Action {</a:t>
            </a:r>
          </a:p>
          <a:p>
            <a:pPr marL="0" indent="0">
              <a:buNone/>
            </a:pPr>
            <a:r>
              <a:rPr lang="en-US" sz="1600" b="1" dirty="0">
                <a:latin typeface="Source Code Pro"/>
                <a:cs typeface="Source Code Pro"/>
              </a:rPr>
              <a:t>    </a:t>
            </a:r>
            <a:r>
              <a:rPr lang="en-US" sz="1600" b="1" dirty="0" err="1">
                <a:latin typeface="Source Code Pro"/>
                <a:cs typeface="Source Code Pro"/>
              </a:rPr>
              <a:t>WithFuture</a:t>
            </a:r>
            <a:r>
              <a:rPr lang="en-US" sz="1600" b="1" dirty="0">
                <a:latin typeface="Source Code Pro"/>
                <a:cs typeface="Source Code Pro"/>
              </a:rPr>
              <a:t>(1) {</a:t>
            </a:r>
          </a:p>
          <a:p>
            <a:pPr marL="0" indent="0">
              <a:buNone/>
            </a:pPr>
            <a:r>
              <a:rPr lang="en-US" sz="1600" b="1" dirty="0">
                <a:latin typeface="Source Code Pro"/>
                <a:cs typeface="Source Code Pro"/>
              </a:rPr>
              <a:t>      </a:t>
            </a:r>
            <a:r>
              <a:rPr lang="en-US" sz="1600" b="1" dirty="0" err="1">
                <a:latin typeface="Source Code Pro"/>
                <a:cs typeface="Source Code Pro"/>
              </a:rPr>
              <a:t>SalesOrder.findAll</a:t>
            </a:r>
            <a:endParaRPr lang="en-US" sz="1600" b="1" dirty="0">
              <a:latin typeface="Source Code Pro"/>
              <a:cs typeface="Source Code Pro"/>
            </a:endParaRPr>
          </a:p>
          <a:p>
            <a:pPr marL="0" indent="0">
              <a:buNone/>
            </a:pPr>
            <a:r>
              <a:rPr lang="en-US" sz="1600" b="1" dirty="0">
                <a:latin typeface="Source Code Pro"/>
                <a:cs typeface="Source Code Pro"/>
              </a:rPr>
              <a:t>    }</a:t>
            </a:r>
          </a:p>
          <a:p>
            <a:pPr marL="0" indent="0">
              <a:buNone/>
            </a:pPr>
            <a:r>
              <a:rPr lang="en-US" sz="1600" b="1" dirty="0">
                <a:latin typeface="Source Code Pro"/>
                <a:cs typeface="Source Code Pro"/>
              </a:rPr>
              <a:t>  }</a:t>
            </a:r>
          </a:p>
        </p:txBody>
      </p:sp>
    </p:spTree>
    <p:extLst>
      <p:ext uri="{BB962C8B-B14F-4D97-AF65-F5344CB8AC3E}">
        <p14:creationId xmlns:p14="http://schemas.microsoft.com/office/powerpoint/2010/main" val="32365718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Promises, Futures and asynchronous responses</a:t>
            </a:r>
          </a:p>
        </p:txBody>
      </p:sp>
    </p:spTree>
    <p:extLst>
      <p:ext uri="{BB962C8B-B14F-4D97-AF65-F5344CB8AC3E}">
        <p14:creationId xmlns:p14="http://schemas.microsoft.com/office/powerpoint/2010/main" val="112451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web services</a:t>
            </a:r>
            <a:endParaRPr lang="en-US" dirty="0"/>
          </a:p>
        </p:txBody>
      </p:sp>
      <p:sp>
        <p:nvSpPr>
          <p:cNvPr id="4" name="Content Placeholder 3"/>
          <p:cNvSpPr>
            <a:spLocks noGrp="1"/>
          </p:cNvSpPr>
          <p:nvPr>
            <p:ph idx="1"/>
          </p:nvPr>
        </p:nvSpPr>
        <p:spPr>
          <a:xfrm>
            <a:off x="457200" y="1783357"/>
            <a:ext cx="8229600" cy="4525963"/>
          </a:xfrm>
        </p:spPr>
        <p:txBody>
          <a:bodyPr vert="horz" lIns="91440" tIns="45720" rIns="91440" bIns="45720" rtlCol="0" anchor="ctr">
            <a:normAutofit/>
          </a:bodyPr>
          <a:lstStyle/>
          <a:p>
            <a:pPr marL="0" indent="0">
              <a:buNone/>
            </a:pPr>
            <a:r>
              <a:rPr lang="en-US" sz="2400" dirty="0" err="1">
                <a:latin typeface="Source Code Pro" pitchFamily="49" charset="0"/>
                <a:cs typeface="Courier"/>
              </a:rPr>
              <a:t>Async</a:t>
            </a:r>
            <a:r>
              <a:rPr lang="en-US" sz="2400" dirty="0">
                <a:latin typeface="Source Code Pro" pitchFamily="49" charset="0"/>
                <a:cs typeface="Courier"/>
              </a:rPr>
              <a:t> {</a:t>
            </a:r>
          </a:p>
          <a:p>
            <a:pPr marL="0" indent="0">
              <a:buNone/>
            </a:pPr>
            <a:r>
              <a:rPr lang="en-US" sz="2400" dirty="0">
                <a:latin typeface="Source Code Pro" pitchFamily="49" charset="0"/>
                <a:cs typeface="Courier"/>
              </a:rPr>
              <a:t>	</a:t>
            </a:r>
            <a:r>
              <a:rPr lang="en-US" sz="2400" dirty="0" err="1">
                <a:latin typeface="Source Code Pro" pitchFamily="49" charset="0"/>
                <a:cs typeface="Courier"/>
              </a:rPr>
              <a:t>WS.url</a:t>
            </a:r>
            <a:r>
              <a:rPr lang="en-US" sz="2400" dirty="0">
                <a:latin typeface="Source Code Pro" pitchFamily="49" charset="0"/>
                <a:cs typeface="Courier"/>
              </a:rPr>
              <a:t>("http://.../").get().map { </a:t>
            </a:r>
            <a:r>
              <a:rPr lang="en-US" sz="2400" dirty="0" err="1" smtClean="0">
                <a:latin typeface="Source Code Pro" pitchFamily="49" charset="0"/>
                <a:cs typeface="Courier"/>
              </a:rPr>
              <a:t>resp</a:t>
            </a:r>
            <a:r>
              <a:rPr lang="en-US" sz="2400" dirty="0" smtClean="0">
                <a:latin typeface="Source Code Pro" pitchFamily="49" charset="0"/>
                <a:cs typeface="Courier"/>
              </a:rPr>
              <a:t> </a:t>
            </a:r>
            <a:r>
              <a:rPr lang="en-US" sz="2400" dirty="0">
                <a:latin typeface="Source Code Pro" pitchFamily="49" charset="0"/>
                <a:cs typeface="Courier"/>
              </a:rPr>
              <a:t>=&gt;</a:t>
            </a:r>
          </a:p>
          <a:p>
            <a:pPr marL="0" indent="0">
              <a:buNone/>
            </a:pPr>
            <a:r>
              <a:rPr lang="en-US" sz="2400" dirty="0">
                <a:latin typeface="Source Code Pro" pitchFamily="49" charset="0"/>
                <a:cs typeface="Courier"/>
              </a:rPr>
              <a:t>		Ok(</a:t>
            </a:r>
            <a:r>
              <a:rPr lang="en-US" sz="2400" dirty="0" err="1">
                <a:latin typeface="Source Code Pro" pitchFamily="49" charset="0"/>
                <a:cs typeface="Courier"/>
              </a:rPr>
              <a:t>someJsonContent</a:t>
            </a:r>
            <a:r>
              <a:rPr lang="en-US" sz="2400" dirty="0">
                <a:latin typeface="Source Code Pro" pitchFamily="49" charset="0"/>
                <a:cs typeface="Courier"/>
              </a:rPr>
              <a:t>(response))</a:t>
            </a:r>
          </a:p>
          <a:p>
            <a:pPr marL="0" indent="0">
              <a:buNone/>
            </a:pPr>
            <a:r>
              <a:rPr lang="en-US" sz="2400" dirty="0">
                <a:latin typeface="Source Code Pro" pitchFamily="49" charset="0"/>
                <a:cs typeface="Courier"/>
              </a:rPr>
              <a:t>	}</a:t>
            </a:r>
          </a:p>
          <a:p>
            <a:pPr marL="0" indent="0">
              <a:buNone/>
            </a:pPr>
            <a:r>
              <a:rPr lang="en-US" sz="2400" dirty="0">
                <a:latin typeface="Source Code Pro" pitchFamily="49" charset="0"/>
                <a:cs typeface="Courier"/>
              </a:rPr>
              <a:t>}</a:t>
            </a:r>
          </a:p>
        </p:txBody>
      </p:sp>
    </p:spTree>
    <p:extLst>
      <p:ext uri="{BB962C8B-B14F-4D97-AF65-F5344CB8AC3E}">
        <p14:creationId xmlns:p14="http://schemas.microsoft.com/office/powerpoint/2010/main" val="8179096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a:t>
            </a:r>
            <a:r>
              <a:rPr lang="en-US" sz="4000" dirty="0" smtClean="0">
                <a:solidFill>
                  <a:schemeClr val="bg1">
                    <a:lumMod val="75000"/>
                  </a:schemeClr>
                </a:solidFill>
                <a:cs typeface="Arial"/>
              </a:rPr>
              <a:t>Asynchronous web services</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18351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387" r="21695" b="34254"/>
          <a:stretch/>
        </p:blipFill>
        <p:spPr>
          <a:xfrm>
            <a:off x="0" y="0"/>
            <a:ext cx="9144000" cy="6829596"/>
          </a:xfrm>
          <a:prstGeom prst="rect">
            <a:avLst/>
          </a:prstGeom>
        </p:spPr>
      </p:pic>
      <p:sp>
        <p:nvSpPr>
          <p:cNvPr id="5" name="Rectangle 4"/>
          <p:cNvSpPr/>
          <p:nvPr/>
        </p:nvSpPr>
        <p:spPr>
          <a:xfrm>
            <a:off x="0" y="4941168"/>
            <a:ext cx="9144000" cy="1008112"/>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4400" dirty="0" smtClean="0">
                <a:solidFill>
                  <a:schemeClr val="bg1">
                    <a:lumMod val="75000"/>
                  </a:schemeClr>
                </a:solidFill>
                <a:latin typeface="Calluna Sans" pitchFamily="50" charset="0"/>
                <a:ea typeface="+mn-ea"/>
                <a:cs typeface="Arial"/>
              </a:rPr>
              <a:t>IO WHAT??</a:t>
            </a:r>
            <a:endParaRPr lang="en-US" sz="4400" dirty="0">
              <a:solidFill>
                <a:schemeClr val="bg1">
                  <a:lumMod val="75000"/>
                </a:schemeClr>
              </a:solidFill>
              <a:latin typeface="Calluna Sans" pitchFamily="50" charset="0"/>
              <a:ea typeface="+mn-ea"/>
              <a:cs typeface="Arial"/>
            </a:endParaRPr>
          </a:p>
        </p:txBody>
      </p:sp>
    </p:spTree>
    <p:extLst>
      <p:ext uri="{BB962C8B-B14F-4D97-AF65-F5344CB8AC3E}">
        <p14:creationId xmlns:p14="http://schemas.microsoft.com/office/powerpoint/2010/main" val="367475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9144000" cy="3600400"/>
          </a:xfrm>
          <a:prstGeom prst="rect">
            <a:avLst/>
          </a:prstGeom>
          <a:solidFill>
            <a:srgbClr val="D5D0D6">
              <a:alpha val="78039"/>
            </a:srgbClr>
          </a:solidFill>
        </p:spPr>
        <p:txBody>
          <a:bodyPr vert="horz" lIns="91440" tIns="45720" rIns="91440" bIns="45720" rtlCol="0" anchor="ctr" anchorCtr="0">
            <a:normAutofit/>
          </a:bodyPr>
          <a:lstStyle/>
          <a:p>
            <a:pPr algn="ctr" defTabSz="457200" eaLnBrk="1" hangingPunct="1">
              <a:spcBef>
                <a:spcPct val="20000"/>
              </a:spcBef>
              <a:buFont typeface="Arial"/>
              <a:buNone/>
            </a:pPr>
            <a:endParaRPr lang="es-ES_tradnl" sz="4000">
              <a:solidFill>
                <a:schemeClr val="bg1">
                  <a:lumMod val="50000"/>
                </a:schemeClr>
              </a:solidFill>
              <a:latin typeface="Calluna Sans" pitchFamily="50" charset="0"/>
              <a:cs typeface="Arial"/>
            </a:endParaRPr>
          </a:p>
        </p:txBody>
      </p:sp>
      <p:sp>
        <p:nvSpPr>
          <p:cNvPr id="2" name="Title 1"/>
          <p:cNvSpPr>
            <a:spLocks noGrp="1"/>
          </p:cNvSpPr>
          <p:nvPr>
            <p:ph type="title"/>
          </p:nvPr>
        </p:nvSpPr>
        <p:spPr/>
        <p:txBody>
          <a:bodyPr/>
          <a:lstStyle/>
          <a:p>
            <a:r>
              <a:rPr lang="en-US" dirty="0" smtClean="0">
                <a:latin typeface="Calluna Sans"/>
                <a:cs typeface="Calluna Sans"/>
              </a:rPr>
              <a:t>About me</a:t>
            </a:r>
            <a:endParaRPr lang="en-US" dirty="0">
              <a:latin typeface="Calluna Sans"/>
              <a:cs typeface="Calluna Sans"/>
            </a:endParaRPr>
          </a:p>
        </p:txBody>
      </p:sp>
      <p:sp>
        <p:nvSpPr>
          <p:cNvPr id="3" name="Content Placeholder 2"/>
          <p:cNvSpPr>
            <a:spLocks noGrp="1"/>
          </p:cNvSpPr>
          <p:nvPr>
            <p:ph idx="1"/>
          </p:nvPr>
        </p:nvSpPr>
        <p:spPr>
          <a:xfrm>
            <a:off x="490500" y="1783357"/>
            <a:ext cx="8229600" cy="4525963"/>
          </a:xfrm>
        </p:spPr>
        <p:txBody>
          <a:bodyPr>
            <a:normAutofit/>
          </a:bodyPr>
          <a:lstStyle/>
          <a:p>
            <a:pPr marL="0" indent="0">
              <a:buNone/>
            </a:pPr>
            <a:r>
              <a:rPr lang="en-US" sz="3600" dirty="0" smtClean="0">
                <a:solidFill>
                  <a:schemeClr val="bg1">
                    <a:lumMod val="50000"/>
                  </a:schemeClr>
                </a:solidFill>
              </a:rPr>
              <a:t>Oscar Renalias</a:t>
            </a:r>
          </a:p>
          <a:p>
            <a:pPr marL="400050" lvl="1" indent="0">
              <a:buNone/>
            </a:pP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github.com/</a:t>
            </a: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hlinkClick r:id="rId2"/>
              </a:rPr>
              <a:t>oscar.renalias@accenture.com</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oscar@renalias.net</a:t>
            </a:r>
            <a:endParaRPr lang="en-US" dirty="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6732240" y="2023481"/>
            <a:ext cx="2054932" cy="2736304"/>
          </a:xfrm>
          <a:prstGeom prst="rect">
            <a:avLst/>
          </a:prstGeom>
        </p:spPr>
      </p:pic>
      <p:pic>
        <p:nvPicPr>
          <p:cNvPr id="5" name="Picture 4"/>
          <p:cNvPicPr>
            <a:picLocks noChangeAspect="1"/>
          </p:cNvPicPr>
          <p:nvPr/>
        </p:nvPicPr>
        <p:blipFill rotWithShape="1">
          <a:blip r:embed="rId4">
            <a:extLst>
              <a:ext uri="{BEBA8EAE-BF5A-486C-A8C5-ECC9F3942E4B}">
                <a14:imgProps xmlns:a14="http://schemas.microsoft.com/office/drawing/2010/main">
                  <a14:imgLayer r:embed="rId5">
                    <a14:imgEffect>
                      <a14:backgroundRemoval t="21746" b="77947" l="23942" r="75217"/>
                    </a14:imgEffect>
                  </a14:imgLayer>
                </a14:imgProps>
              </a:ext>
            </a:extLst>
          </a:blip>
          <a:srcRect l="17533" t="14721" r="18374" b="15028"/>
          <a:stretch/>
        </p:blipFill>
        <p:spPr>
          <a:xfrm>
            <a:off x="582070" y="2604045"/>
            <a:ext cx="350822" cy="288032"/>
          </a:xfrm>
          <a:prstGeom prst="rect">
            <a:avLst/>
          </a:prstGeom>
        </p:spPr>
      </p:pic>
      <p:pic>
        <p:nvPicPr>
          <p:cNvPr id="6" name="Picture 5"/>
          <p:cNvPicPr>
            <a:picLocks noChangeAspect="1"/>
          </p:cNvPicPr>
          <p:nvPr/>
        </p:nvPicPr>
        <p:blipFill rotWithShape="1">
          <a:blip r:embed="rId6"/>
          <a:srcRect l="20127" t="9094" r="1059" b="4798"/>
          <a:stretch/>
        </p:blipFill>
        <p:spPr>
          <a:xfrm>
            <a:off x="594769" y="3036093"/>
            <a:ext cx="325425" cy="355540"/>
          </a:xfrm>
          <a:prstGeom prst="rect">
            <a:avLst/>
          </a:prstGeom>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14023" y="3612157"/>
            <a:ext cx="286916" cy="263551"/>
          </a:xfrm>
          <a:prstGeom prst="rect">
            <a:avLst/>
          </a:prstGeom>
        </p:spPr>
      </p:pic>
      <p:pic>
        <p:nvPicPr>
          <p:cNvPr id="8" name="Picture 7"/>
          <p:cNvPicPr>
            <a:picLocks noChangeAspect="1"/>
          </p:cNvPicPr>
          <p:nvPr/>
        </p:nvPicPr>
        <p:blipFill>
          <a:blip r:embed="rId9"/>
          <a:stretch>
            <a:fillRect/>
          </a:stretch>
        </p:blipFill>
        <p:spPr>
          <a:xfrm>
            <a:off x="598470" y="4116213"/>
            <a:ext cx="318022" cy="227311"/>
          </a:xfrm>
          <a:prstGeom prst="rect">
            <a:avLst/>
          </a:prstGeom>
        </p:spPr>
      </p:pic>
    </p:spTree>
    <p:extLst>
      <p:ext uri="{BB962C8B-B14F-4D97-AF65-F5344CB8AC3E}">
        <p14:creationId xmlns:p14="http://schemas.microsoft.com/office/powerpoint/2010/main" val="34773810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a:xfrm>
            <a:off x="0" y="1816224"/>
            <a:ext cx="9144000" cy="2980928"/>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What if we could implement our IO logic in a way that output is only generated in reaction to input, as opposed to block waiting for input?</a:t>
            </a:r>
          </a:p>
        </p:txBody>
      </p:sp>
    </p:spTree>
    <p:extLst>
      <p:ext uri="{BB962C8B-B14F-4D97-AF65-F5344CB8AC3E}">
        <p14:creationId xmlns:p14="http://schemas.microsoft.com/office/powerpoint/2010/main" val="1589907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p:txBody>
          <a:bodyPr anchor="ctr">
            <a:normAutofit/>
          </a:bodyPr>
          <a:lstStyle/>
          <a:p>
            <a:pPr marL="0" indent="0">
              <a:buNone/>
            </a:pPr>
            <a:r>
              <a:rPr lang="en-US" sz="4800" dirty="0" smtClean="0"/>
              <a:t>Enumerator </a:t>
            </a:r>
            <a:r>
              <a:rPr lang="en-US" sz="4800" dirty="0" smtClean="0"/>
              <a:t>= </a:t>
            </a:r>
            <a:r>
              <a:rPr lang="en-US" sz="4800" dirty="0" smtClean="0"/>
              <a:t>producer</a:t>
            </a:r>
          </a:p>
          <a:p>
            <a:pPr marL="0" indent="0">
              <a:buNone/>
            </a:pPr>
            <a:endParaRPr lang="en-US" sz="4800" dirty="0" smtClean="0"/>
          </a:p>
          <a:p>
            <a:pPr marL="0" indent="0">
              <a:buNone/>
            </a:pPr>
            <a:r>
              <a:rPr lang="en-US" sz="4800" dirty="0" err="1" smtClean="0"/>
              <a:t>Iteratee</a:t>
            </a:r>
            <a:r>
              <a:rPr lang="en-US" sz="4800" dirty="0" smtClean="0"/>
              <a:t> </a:t>
            </a:r>
            <a:r>
              <a:rPr lang="en-US" sz="4800" dirty="0" smtClean="0"/>
              <a:t>= </a:t>
            </a:r>
            <a:r>
              <a:rPr lang="en-US" sz="4800" dirty="0" smtClean="0"/>
              <a:t>consumer</a:t>
            </a:r>
            <a:endParaRPr lang="en-US" sz="4800" dirty="0" smtClean="0"/>
          </a:p>
        </p:txBody>
      </p:sp>
    </p:spTree>
    <p:extLst>
      <p:ext uri="{BB962C8B-B14F-4D97-AF65-F5344CB8AC3E}">
        <p14:creationId xmlns:p14="http://schemas.microsoft.com/office/powerpoint/2010/main" val="37671650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Enumerators: the theory</a:t>
            </a:r>
            <a:endParaRPr lang="en-US" dirty="0"/>
          </a:p>
        </p:txBody>
      </p:sp>
      <p:sp>
        <p:nvSpPr>
          <p:cNvPr id="5" name="Content Placeholder 3"/>
          <p:cNvSpPr>
            <a:spLocks noGrp="1"/>
          </p:cNvSpPr>
          <p:nvPr>
            <p:ph idx="1"/>
          </p:nvPr>
        </p:nvSpPr>
        <p:spPr>
          <a:xfrm>
            <a:off x="457200" y="1783357"/>
            <a:ext cx="8229600" cy="2653755"/>
          </a:xfrm>
        </p:spPr>
        <p:txBody>
          <a:bodyPr vert="horz" lIns="91440" tIns="45720" rIns="91440" bIns="45720" rtlCol="0" anchor="ctr">
            <a:normAutofit/>
          </a:bodyPr>
          <a:lstStyle/>
          <a:p>
            <a:pPr marL="0" indent="0">
              <a:buNone/>
            </a:pPr>
            <a:r>
              <a:rPr lang="en-US" sz="2400" dirty="0" smtClean="0">
                <a:latin typeface="Source Code Pro"/>
                <a:cs typeface="Source Code Pro"/>
              </a:rPr>
              <a:t>Trait Enumerator[E] {</a:t>
            </a:r>
          </a:p>
          <a:p>
            <a:pPr marL="0" indent="0">
              <a:buNone/>
            </a:pPr>
            <a:r>
              <a:rPr lang="en-US" sz="2400" dirty="0" smtClean="0">
                <a:latin typeface="Source Code Pro"/>
                <a:cs typeface="Source Code Pro"/>
              </a:rPr>
              <a:t>	</a:t>
            </a:r>
            <a:r>
              <a:rPr lang="en-US" sz="2400" dirty="0" err="1" smtClean="0">
                <a:latin typeface="Source Code Pro"/>
                <a:cs typeface="Source Code Pro"/>
              </a:rPr>
              <a:t>def</a:t>
            </a:r>
            <a:r>
              <a:rPr lang="en-US" sz="2400" dirty="0" smtClean="0">
                <a:latin typeface="Source Code Pro"/>
                <a:cs typeface="Source Code Pro"/>
              </a:rPr>
              <a:t> apply[A](</a:t>
            </a:r>
            <a:r>
              <a:rPr lang="en-US" sz="2400" dirty="0" err="1" smtClean="0">
                <a:latin typeface="Source Code Pro"/>
                <a:cs typeface="Source Code Pro"/>
              </a:rPr>
              <a:t>i</a:t>
            </a:r>
            <a:r>
              <a:rPr lang="en-US" sz="2400" dirty="0" smtClean="0">
                <a:latin typeface="Source Code Pro"/>
                <a:cs typeface="Source Code Pro"/>
              </a:rPr>
              <a:t>: </a:t>
            </a:r>
            <a:r>
              <a:rPr lang="en-US" sz="2400" dirty="0" err="1" smtClean="0">
                <a:latin typeface="Source Code Pro"/>
                <a:cs typeface="Source Code Pro"/>
              </a:rPr>
              <a:t>Iteratee</a:t>
            </a:r>
            <a:r>
              <a:rPr lang="en-US" sz="2400" dirty="0" smtClean="0">
                <a:latin typeface="Source Code Pro"/>
                <a:cs typeface="Source Code Pro"/>
              </a:rPr>
              <a:t>[E, A]): Promise</a:t>
            </a:r>
            <a:r>
              <a:rPr lang="en-US" sz="2400" dirty="0">
                <a:latin typeface="Source Code Pro"/>
                <a:cs typeface="Source Code Pro"/>
              </a:rPr>
              <a:t>[</a:t>
            </a:r>
            <a:r>
              <a:rPr lang="en-US" sz="2400" dirty="0" err="1">
                <a:latin typeface="Source Code Pro"/>
                <a:cs typeface="Source Code Pro"/>
              </a:rPr>
              <a:t>Iteratee</a:t>
            </a:r>
            <a:r>
              <a:rPr lang="en-US" sz="2400" dirty="0">
                <a:latin typeface="Source Code Pro"/>
                <a:cs typeface="Source Code Pro"/>
              </a:rPr>
              <a:t>[E, A]] </a:t>
            </a:r>
            <a:endParaRPr lang="en-US" sz="2400" dirty="0">
              <a:latin typeface="Source Code Pro"/>
              <a:cs typeface="Source Code Pro"/>
            </a:endParaRPr>
          </a:p>
          <a:p>
            <a:pPr marL="0" indent="0">
              <a:buNone/>
            </a:pPr>
            <a:r>
              <a:rPr lang="en-US" sz="2400" dirty="0" smtClean="0">
                <a:latin typeface="Source Code Pro"/>
                <a:cs typeface="Source Code Pro"/>
              </a:rPr>
              <a:t>}</a:t>
            </a:r>
            <a:endParaRPr lang="en-US" sz="2400" dirty="0">
              <a:latin typeface="Source Code Pro"/>
              <a:cs typeface="Source Code Pro"/>
            </a:endParaRPr>
          </a:p>
        </p:txBody>
      </p:sp>
      <p:sp>
        <p:nvSpPr>
          <p:cNvPr id="6" name="TextBox 5"/>
          <p:cNvSpPr txBox="1"/>
          <p:nvPr/>
        </p:nvSpPr>
        <p:spPr>
          <a:xfrm>
            <a:off x="0" y="4797152"/>
            <a:ext cx="9144000" cy="707886"/>
          </a:xfrm>
          <a:prstGeom prst="rect">
            <a:avLst/>
          </a:prstGeom>
          <a:solidFill>
            <a:srgbClr val="D5D0D6">
              <a:alpha val="78039"/>
            </a:srgbClr>
          </a:solidFill>
        </p:spPr>
        <p:txBody>
          <a:bodyPr vert="horz" lIns="91440" tIns="45720" rIns="91440" bIns="45720" rtlCol="0" anchor="ctr" anchorCtr="0">
            <a:normAutofit fontScale="925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dirty="0" err="1"/>
              <a:t>Iteratee</a:t>
            </a:r>
            <a:r>
              <a:rPr lang="en-US" dirty="0"/>
              <a:t> </a:t>
            </a:r>
            <a:r>
              <a:rPr lang="en-US" dirty="0">
                <a:sym typeface="Wingdings"/>
              </a:rPr>
              <a:t> </a:t>
            </a:r>
            <a:r>
              <a:rPr lang="en-US" dirty="0" smtClean="0">
                <a:sym typeface="Wingdings"/>
              </a:rPr>
              <a:t>Enumerator </a:t>
            </a:r>
            <a:r>
              <a:rPr lang="en-US" dirty="0">
                <a:sym typeface="Wingdings"/>
              </a:rPr>
              <a:t> another </a:t>
            </a:r>
            <a:r>
              <a:rPr lang="en-US" dirty="0" err="1" smtClean="0">
                <a:sym typeface="Wingdings"/>
              </a:rPr>
              <a:t>Iteratee</a:t>
            </a:r>
            <a:endParaRPr lang="en-US" dirty="0"/>
          </a:p>
        </p:txBody>
      </p:sp>
    </p:spTree>
    <p:extLst>
      <p:ext uri="{BB962C8B-B14F-4D97-AF65-F5344CB8AC3E}">
        <p14:creationId xmlns:p14="http://schemas.microsoft.com/office/powerpoint/2010/main" val="23870026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Enumerators produce data</a:t>
            </a:r>
            <a:endParaRPr lang="en-US" dirty="0"/>
          </a:p>
        </p:txBody>
      </p:sp>
      <p:sp>
        <p:nvSpPr>
          <p:cNvPr id="3" name="Content Placeholder 2"/>
          <p:cNvSpPr>
            <a:spLocks noGrp="1"/>
          </p:cNvSpPr>
          <p:nvPr>
            <p:ph idx="1"/>
          </p:nvPr>
        </p:nvSpPr>
        <p:spPr/>
        <p:txBody>
          <a:bodyPr anchor="ctr">
            <a:normAutofit/>
          </a:bodyPr>
          <a:lstStyle/>
          <a:p>
            <a:pPr marL="0" indent="0">
              <a:buNone/>
            </a:pPr>
            <a:r>
              <a:rPr lang="en-US" sz="2400" dirty="0" err="1">
                <a:latin typeface="Source Code Pro"/>
                <a:cs typeface="Source Code Pro"/>
              </a:rPr>
              <a:t>val</a:t>
            </a:r>
            <a:r>
              <a:rPr lang="en-US" sz="2400" dirty="0">
                <a:latin typeface="Source Code Pro"/>
                <a:cs typeface="Source Code Pro"/>
              </a:rPr>
              <a:t> </a:t>
            </a:r>
            <a:r>
              <a:rPr lang="en-US" sz="2400" dirty="0" err="1">
                <a:latin typeface="Source Code Pro"/>
                <a:cs typeface="Source Code Pro"/>
              </a:rPr>
              <a:t>stringEnumerator</a:t>
            </a:r>
            <a:r>
              <a:rPr lang="en-US" sz="2400" dirty="0">
                <a:latin typeface="Source Code Pro"/>
                <a:cs typeface="Source Code Pro"/>
              </a:rPr>
              <a:t> = Enumerator("one", "two", "three", "four"</a:t>
            </a:r>
            <a:r>
              <a:rPr lang="en-US" sz="2400" dirty="0" smtClean="0">
                <a:latin typeface="Source Code Pro"/>
                <a:cs typeface="Source Code Pro"/>
              </a:rPr>
              <a:t>)</a:t>
            </a:r>
          </a:p>
          <a:p>
            <a:pPr marL="0" indent="0">
              <a:buNone/>
            </a:pPr>
            <a:endParaRPr lang="en-US" sz="2400" dirty="0">
              <a:latin typeface="Source Code Pro"/>
              <a:cs typeface="Source Code Pro"/>
            </a:endParaRPr>
          </a:p>
          <a:p>
            <a:pPr marL="0" indent="0">
              <a:buNone/>
            </a:pPr>
            <a:r>
              <a:rPr lang="en-US" sz="2400" dirty="0">
                <a:latin typeface="Source Code Pro"/>
                <a:cs typeface="Source Code Pro"/>
              </a:rPr>
              <a:t> </a:t>
            </a:r>
            <a:r>
              <a:rPr lang="en-US" sz="2400" dirty="0" err="1">
                <a:latin typeface="Source Code Pro"/>
                <a:cs typeface="Source Code Pro"/>
              </a:rPr>
              <a:t>val</a:t>
            </a:r>
            <a:r>
              <a:rPr lang="en-US" sz="2400" dirty="0">
                <a:latin typeface="Source Code Pro"/>
                <a:cs typeface="Source Code Pro"/>
              </a:rPr>
              <a:t> </a:t>
            </a:r>
            <a:r>
              <a:rPr lang="en-US" sz="2400" dirty="0" err="1">
                <a:latin typeface="Source Code Pro"/>
                <a:cs typeface="Source Code Pro"/>
              </a:rPr>
              <a:t>updateGenerator</a:t>
            </a:r>
            <a:r>
              <a:rPr lang="en-US" sz="2400" dirty="0">
                <a:latin typeface="Source Code Pro"/>
                <a:cs typeface="Source Code Pro"/>
              </a:rPr>
              <a:t> </a:t>
            </a:r>
            <a:r>
              <a:rPr lang="en-US" sz="2400" dirty="0" smtClean="0">
                <a:latin typeface="Source Code Pro"/>
                <a:cs typeface="Source Code Pro"/>
              </a:rPr>
              <a:t>= </a:t>
            </a:r>
            <a:r>
              <a:rPr lang="en-US" sz="2400" dirty="0" err="1" smtClean="0">
                <a:latin typeface="Source Code Pro"/>
                <a:cs typeface="Source Code Pro"/>
              </a:rPr>
              <a:t>Enumerator.fromCallback</a:t>
            </a:r>
            <a:r>
              <a:rPr lang="en-US" sz="2400" dirty="0" smtClean="0">
                <a:latin typeface="Source Code Pro"/>
                <a:cs typeface="Source Code Pro"/>
              </a:rPr>
              <a:t> </a:t>
            </a:r>
            <a:r>
              <a:rPr lang="en-US" sz="2400" dirty="0">
                <a:latin typeface="Source Code Pro"/>
                <a:cs typeface="Source Code Pro"/>
              </a:rPr>
              <a:t>{ () =</a:t>
            </a:r>
            <a:r>
              <a:rPr lang="en-US" sz="2400" dirty="0" smtClean="0">
                <a:latin typeface="Source Code Pro"/>
                <a:cs typeface="Source Code Pro"/>
              </a:rPr>
              <a:t>&gt; 	</a:t>
            </a:r>
            <a:r>
              <a:rPr lang="en-US" sz="2400" dirty="0" err="1" smtClean="0">
                <a:latin typeface="Source Code Pro"/>
                <a:cs typeface="Source Code Pro"/>
              </a:rPr>
              <a:t>Promise.timeout</a:t>
            </a:r>
            <a:r>
              <a:rPr lang="en-US" sz="2400" dirty="0">
                <a:latin typeface="Source Code Pro"/>
                <a:cs typeface="Source Code Pro"/>
              </a:rPr>
              <a:t>(Some(</a:t>
            </a:r>
            <a:r>
              <a:rPr lang="en-US" sz="2400" dirty="0" err="1">
                <a:latin typeface="Source Code Pro"/>
                <a:cs typeface="Source Code Pro"/>
              </a:rPr>
              <a:t>Update.random</a:t>
            </a:r>
            <a:r>
              <a:rPr lang="en-US" sz="2400" dirty="0">
                <a:latin typeface="Source Code Pro"/>
                <a:cs typeface="Source Code Pro"/>
              </a:rPr>
              <a:t>), 5000 milliseconds)</a:t>
            </a:r>
          </a:p>
          <a:p>
            <a:pPr marL="0" indent="0">
              <a:buNone/>
            </a:pPr>
            <a:r>
              <a:rPr lang="en-US" sz="2400" dirty="0" smtClean="0">
                <a:latin typeface="Source Code Pro"/>
                <a:cs typeface="Source Code Pro"/>
              </a:rPr>
              <a:t>}</a:t>
            </a:r>
            <a:endParaRPr lang="en-US" sz="2400" dirty="0">
              <a:latin typeface="Source Code Pro"/>
              <a:cs typeface="Source Code Pro"/>
            </a:endParaRPr>
          </a:p>
        </p:txBody>
      </p:sp>
      <p:cxnSp>
        <p:nvCxnSpPr>
          <p:cNvPr id="4" name="Straight Arrow Connector 3"/>
          <p:cNvCxnSpPr/>
          <p:nvPr/>
        </p:nvCxnSpPr>
        <p:spPr>
          <a:xfrm>
            <a:off x="4391980" y="2204864"/>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8065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Enumeratees</a:t>
            </a:r>
            <a:endParaRPr lang="en-US" dirty="0"/>
          </a:p>
        </p:txBody>
      </p:sp>
      <p:sp>
        <p:nvSpPr>
          <p:cNvPr id="5" name="Rectangle 4"/>
          <p:cNvSpPr/>
          <p:nvPr/>
        </p:nvSpPr>
        <p:spPr>
          <a:xfrm>
            <a:off x="3203848" y="1484784"/>
            <a:ext cx="2376264" cy="72008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smtClean="0">
                <a:solidFill>
                  <a:schemeClr val="bg1">
                    <a:lumMod val="75000"/>
                  </a:schemeClr>
                </a:solidFill>
                <a:latin typeface="Calluna Sans"/>
                <a:cs typeface="Calluna Sans"/>
              </a:rPr>
              <a:t>Enumerator</a:t>
            </a:r>
            <a:endParaRPr lang="en-US" sz="2800" dirty="0">
              <a:solidFill>
                <a:schemeClr val="bg1">
                  <a:lumMod val="75000"/>
                </a:schemeClr>
              </a:solidFill>
              <a:latin typeface="Calluna Sans"/>
              <a:cs typeface="Calluna Sans"/>
            </a:endParaRPr>
          </a:p>
        </p:txBody>
      </p:sp>
      <p:sp>
        <p:nvSpPr>
          <p:cNvPr id="6" name="Rectangle 5"/>
          <p:cNvSpPr/>
          <p:nvPr/>
        </p:nvSpPr>
        <p:spPr>
          <a:xfrm>
            <a:off x="3203848" y="2852936"/>
            <a:ext cx="2376264" cy="72008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err="1" smtClean="0">
                <a:solidFill>
                  <a:schemeClr val="bg1">
                    <a:lumMod val="75000"/>
                  </a:schemeClr>
                </a:solidFill>
                <a:latin typeface="Calluna Sans"/>
                <a:cs typeface="Calluna Sans"/>
              </a:rPr>
              <a:t>Enumeratee</a:t>
            </a:r>
            <a:endParaRPr lang="en-US" sz="2800" dirty="0">
              <a:solidFill>
                <a:schemeClr val="bg1">
                  <a:lumMod val="75000"/>
                </a:schemeClr>
              </a:solidFill>
              <a:latin typeface="Calluna Sans"/>
              <a:cs typeface="Calluna Sans"/>
            </a:endParaRPr>
          </a:p>
        </p:txBody>
      </p:sp>
      <p:sp>
        <p:nvSpPr>
          <p:cNvPr id="7" name="Rectangle 6"/>
          <p:cNvSpPr/>
          <p:nvPr/>
        </p:nvSpPr>
        <p:spPr>
          <a:xfrm>
            <a:off x="3203848" y="4221088"/>
            <a:ext cx="2376264" cy="72008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err="1" smtClean="0">
                <a:solidFill>
                  <a:schemeClr val="bg1">
                    <a:lumMod val="75000"/>
                  </a:schemeClr>
                </a:solidFill>
                <a:latin typeface="Calluna Sans"/>
                <a:cs typeface="Calluna Sans"/>
              </a:rPr>
              <a:t>Enumeratee</a:t>
            </a:r>
            <a:endParaRPr lang="en-US" sz="2800" dirty="0">
              <a:solidFill>
                <a:schemeClr val="bg1">
                  <a:lumMod val="75000"/>
                </a:schemeClr>
              </a:solidFill>
              <a:latin typeface="Calluna Sans"/>
              <a:cs typeface="Calluna Sans"/>
            </a:endParaRPr>
          </a:p>
        </p:txBody>
      </p:sp>
      <p:sp>
        <p:nvSpPr>
          <p:cNvPr id="8" name="Rectangle 7"/>
          <p:cNvSpPr/>
          <p:nvPr/>
        </p:nvSpPr>
        <p:spPr>
          <a:xfrm>
            <a:off x="3203848" y="5661248"/>
            <a:ext cx="2376264" cy="72008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err="1" smtClean="0">
                <a:solidFill>
                  <a:schemeClr val="bg1">
                    <a:lumMod val="75000"/>
                  </a:schemeClr>
                </a:solidFill>
                <a:latin typeface="Calluna Sans"/>
                <a:cs typeface="Calluna Sans"/>
              </a:rPr>
              <a:t>Iteratee</a:t>
            </a:r>
            <a:endParaRPr lang="en-US" sz="2800" dirty="0">
              <a:solidFill>
                <a:schemeClr val="bg1">
                  <a:lumMod val="75000"/>
                </a:schemeClr>
              </a:solidFill>
              <a:latin typeface="Calluna Sans"/>
              <a:cs typeface="Calluna Sans"/>
            </a:endParaRPr>
          </a:p>
        </p:txBody>
      </p:sp>
      <p:cxnSp>
        <p:nvCxnSpPr>
          <p:cNvPr id="11" name="Straight Arrow Connector 10"/>
          <p:cNvCxnSpPr>
            <a:stCxn id="5" idx="2"/>
            <a:endCxn id="6" idx="0"/>
          </p:cNvCxnSpPr>
          <p:nvPr/>
        </p:nvCxnSpPr>
        <p:spPr>
          <a:xfrm>
            <a:off x="4391980" y="2204864"/>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2"/>
            <a:endCxn id="7" idx="0"/>
          </p:cNvCxnSpPr>
          <p:nvPr/>
        </p:nvCxnSpPr>
        <p:spPr>
          <a:xfrm>
            <a:off x="4391980" y="3573016"/>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2"/>
            <a:endCxn id="8" idx="0"/>
          </p:cNvCxnSpPr>
          <p:nvPr/>
        </p:nvCxnSpPr>
        <p:spPr>
          <a:xfrm>
            <a:off x="4391980" y="4941168"/>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9160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err="1" smtClean="0"/>
              <a:t>Enumeratees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err="1" smtClean="0">
                <a:latin typeface="Source Code Pro"/>
                <a:cs typeface="Source Code Pro"/>
              </a:rPr>
              <a:t>Enumeratee.map</a:t>
            </a:r>
            <a:endParaRPr lang="en-US" sz="3600" dirty="0" smtClean="0">
              <a:latin typeface="Source Code Pro"/>
              <a:cs typeface="Source Code Pro"/>
            </a:endParaRPr>
          </a:p>
          <a:p>
            <a:pPr marL="0" indent="0">
              <a:buNone/>
            </a:pPr>
            <a:r>
              <a:rPr lang="en-US" sz="3600" dirty="0" err="1" smtClean="0">
                <a:latin typeface="Source Code Pro"/>
                <a:cs typeface="Source Code Pro"/>
              </a:rPr>
              <a:t>Enumeratee.filter</a:t>
            </a:r>
            <a:endParaRPr lang="en-US" sz="3600" dirty="0" smtClean="0">
              <a:latin typeface="Source Code Pro"/>
              <a:cs typeface="Source Code Pro"/>
            </a:endParaRPr>
          </a:p>
          <a:p>
            <a:pPr marL="0" indent="0">
              <a:buNone/>
            </a:pPr>
            <a:r>
              <a:rPr lang="en-US" sz="3600" dirty="0" err="1" smtClean="0">
                <a:latin typeface="Source Code Pro"/>
                <a:cs typeface="Source Code Pro"/>
              </a:rPr>
              <a:t>Enumeratee.drop</a:t>
            </a:r>
            <a:r>
              <a:rPr lang="en-US" sz="3600" dirty="0" smtClean="0">
                <a:latin typeface="Source Code Pro"/>
                <a:cs typeface="Source Code Pro"/>
              </a:rPr>
              <a:t> </a:t>
            </a:r>
            <a:r>
              <a:rPr lang="en-US" sz="3600" dirty="0" err="1" smtClean="0">
                <a:latin typeface="Source Code Pro"/>
                <a:cs typeface="Source Code Pro"/>
              </a:rPr>
              <a:t>Enumeratee.take</a:t>
            </a:r>
            <a:endParaRPr lang="en-US" sz="3600" dirty="0" smtClean="0">
              <a:latin typeface="Source Code Pro"/>
              <a:cs typeface="Source Code Pro"/>
            </a:endParaRPr>
          </a:p>
        </p:txBody>
      </p:sp>
    </p:spTree>
    <p:extLst>
      <p:ext uri="{BB962C8B-B14F-4D97-AF65-F5344CB8AC3E}">
        <p14:creationId xmlns:p14="http://schemas.microsoft.com/office/powerpoint/2010/main" val="32355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scenes with </a:t>
            </a:r>
            <a:r>
              <a:rPr lang="en-US" dirty="0" err="1" smtClean="0"/>
              <a:t>Iteratees</a:t>
            </a:r>
            <a:endParaRPr lang="en-US" dirty="0"/>
          </a:p>
        </p:txBody>
      </p:sp>
      <p:sp>
        <p:nvSpPr>
          <p:cNvPr id="3" name="Content Placeholder 2"/>
          <p:cNvSpPr>
            <a:spLocks noGrp="1"/>
          </p:cNvSpPr>
          <p:nvPr>
            <p:ph idx="1"/>
          </p:nvPr>
        </p:nvSpPr>
        <p:spPr>
          <a:xfrm>
            <a:off x="457200" y="1600201"/>
            <a:ext cx="8229600" cy="1972815"/>
          </a:xfrm>
        </p:spPr>
        <p:txBody>
          <a:bodyPr>
            <a:noAutofit/>
          </a:bodyPr>
          <a:lstStyle/>
          <a:p>
            <a:pPr marL="0" indent="0">
              <a:buNone/>
            </a:pPr>
            <a:r>
              <a:rPr lang="en-US" sz="2000" dirty="0" err="1">
                <a:latin typeface="Source Code Pro"/>
                <a:cs typeface="Source Code Pro"/>
              </a:rPr>
              <a:t>def</a:t>
            </a:r>
            <a:r>
              <a:rPr lang="en-US" sz="2000" dirty="0">
                <a:latin typeface="Source Code Pro"/>
                <a:cs typeface="Source Code Pro"/>
              </a:rPr>
              <a:t> fold[B](</a:t>
            </a:r>
            <a:br>
              <a:rPr lang="en-US" sz="2000" dirty="0">
                <a:latin typeface="Source Code Pro"/>
                <a:cs typeface="Source Code Pro"/>
              </a:rPr>
            </a:br>
            <a:r>
              <a:rPr lang="en-US" sz="2000" dirty="0">
                <a:latin typeface="Source Code Pro"/>
                <a:cs typeface="Source Code Pro"/>
              </a:rPr>
              <a:t> </a:t>
            </a:r>
            <a:r>
              <a:rPr lang="en-US" sz="2000" dirty="0" smtClean="0">
                <a:latin typeface="Source Code Pro"/>
                <a:cs typeface="Source Code Pro"/>
              </a:rPr>
              <a:t>done: (</a:t>
            </a:r>
            <a:r>
              <a:rPr lang="en-US" sz="2000" dirty="0">
                <a:latin typeface="Source Code Pro"/>
                <a:cs typeface="Source Code Pro"/>
              </a:rPr>
              <a:t>A, Input[E]) =&gt; Promise[B], </a:t>
            </a:r>
            <a:endParaRPr lang="en-US" sz="2000" dirty="0">
              <a:latin typeface="Source Code Pro"/>
              <a:cs typeface="Source Code Pro"/>
            </a:endParaRPr>
          </a:p>
          <a:p>
            <a:pPr marL="0" indent="0">
              <a:buNone/>
            </a:pPr>
            <a:r>
              <a:rPr lang="en-US" sz="2000" dirty="0">
                <a:latin typeface="Source Code Pro"/>
                <a:cs typeface="Source Code Pro"/>
              </a:rPr>
              <a:t> </a:t>
            </a:r>
            <a:r>
              <a:rPr lang="en-US" sz="2000" dirty="0" err="1" smtClean="0">
                <a:latin typeface="Source Code Pro"/>
                <a:cs typeface="Source Code Pro"/>
              </a:rPr>
              <a:t>cont</a:t>
            </a:r>
            <a:r>
              <a:rPr lang="en-US" sz="2000" dirty="0">
                <a:latin typeface="Source Code Pro"/>
                <a:cs typeface="Source Code Pro"/>
              </a:rPr>
              <a:t>: (Input[E] =&gt; </a:t>
            </a:r>
            <a:r>
              <a:rPr lang="en-US" sz="2000" dirty="0" err="1">
                <a:latin typeface="Source Code Pro"/>
                <a:cs typeface="Source Code Pro"/>
              </a:rPr>
              <a:t>Iteratee</a:t>
            </a:r>
            <a:r>
              <a:rPr lang="en-US" sz="2000" dirty="0">
                <a:latin typeface="Source Code Pro"/>
                <a:cs typeface="Source Code Pro"/>
              </a:rPr>
              <a:t>[E,A]) =&gt; Promise[B], </a:t>
            </a:r>
            <a:endParaRPr lang="en-US" sz="2000" dirty="0" smtClean="0">
              <a:latin typeface="Source Code Pro"/>
              <a:cs typeface="Source Code Pro"/>
            </a:endParaRPr>
          </a:p>
          <a:p>
            <a:pPr marL="0" indent="0">
              <a:buNone/>
            </a:pPr>
            <a:r>
              <a:rPr lang="en-US" sz="2000" dirty="0" smtClean="0">
                <a:latin typeface="Source Code Pro"/>
                <a:cs typeface="Source Code Pro"/>
              </a:rPr>
              <a:t> error</a:t>
            </a:r>
            <a:r>
              <a:rPr lang="en-US" sz="2000" dirty="0">
                <a:latin typeface="Source Code Pro"/>
                <a:cs typeface="Source Code Pro"/>
              </a:rPr>
              <a:t>: (String, Input[E]) =&gt; Promise[B</a:t>
            </a:r>
            <a:r>
              <a:rPr lang="en-US" sz="2000" dirty="0" smtClean="0">
                <a:latin typeface="Source Code Pro"/>
                <a:cs typeface="Source Code Pro"/>
              </a:rPr>
              <a:t>]</a:t>
            </a:r>
          </a:p>
          <a:p>
            <a:pPr marL="0" indent="0">
              <a:buNone/>
            </a:pPr>
            <a:r>
              <a:rPr lang="en-US" sz="2000" dirty="0" smtClean="0">
                <a:latin typeface="Source Code Pro"/>
                <a:cs typeface="Source Code Pro"/>
              </a:rPr>
              <a:t>)</a:t>
            </a:r>
            <a:r>
              <a:rPr lang="en-US" sz="2000" dirty="0">
                <a:latin typeface="Source Code Pro"/>
                <a:cs typeface="Source Code Pro"/>
              </a:rPr>
              <a:t>: Promise[B] </a:t>
            </a:r>
            <a:endParaRPr lang="en-US" sz="2000" dirty="0">
              <a:latin typeface="Source Code Pro"/>
              <a:cs typeface="Source Code Pro"/>
            </a:endParaRPr>
          </a:p>
          <a:p>
            <a:pPr marL="0" indent="0">
              <a:buNone/>
            </a:pPr>
            <a:endParaRPr lang="en-US" sz="2000" dirty="0">
              <a:latin typeface="Source Code Pro"/>
              <a:cs typeface="Source Code Pro"/>
            </a:endParaRPr>
          </a:p>
        </p:txBody>
      </p:sp>
      <p:sp>
        <p:nvSpPr>
          <p:cNvPr id="4" name="Content Placeholder 2"/>
          <p:cNvSpPr txBox="1">
            <a:spLocks/>
          </p:cNvSpPr>
          <p:nvPr/>
        </p:nvSpPr>
        <p:spPr>
          <a:xfrm>
            <a:off x="-13312" y="4077072"/>
            <a:ext cx="9144000" cy="1944216"/>
          </a:xfrm>
          <a:prstGeom prst="rect">
            <a:avLst/>
          </a:prstGeom>
          <a:solidFill>
            <a:srgbClr val="D5D0D6">
              <a:alpha val="78039"/>
            </a:srgbClr>
          </a:solidFill>
        </p:spPr>
        <p:txBody>
          <a:bodyPr vert="horz" lIns="360000" tIns="45720" rIns="91440" bIns="45720" rtlCol="0" anchor="ctr" anchorCtr="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solidFill>
                  <a:schemeClr val="bg1">
                    <a:lumMod val="75000"/>
                  </a:schemeClr>
                </a:solidFill>
                <a:cs typeface="Arial"/>
              </a:rPr>
              <a:t>Done: there is no more input</a:t>
            </a:r>
          </a:p>
          <a:p>
            <a:pPr>
              <a:buFontTx/>
              <a:buChar char="•"/>
            </a:pPr>
            <a:r>
              <a:rPr lang="en-US" sz="4000" dirty="0" err="1" smtClean="0">
                <a:solidFill>
                  <a:schemeClr val="bg1">
                    <a:lumMod val="75000"/>
                  </a:schemeClr>
                </a:solidFill>
                <a:cs typeface="Arial"/>
              </a:rPr>
              <a:t>Cont</a:t>
            </a:r>
            <a:r>
              <a:rPr lang="en-US" sz="4000" dirty="0" smtClean="0">
                <a:solidFill>
                  <a:schemeClr val="bg1">
                    <a:lumMod val="75000"/>
                  </a:schemeClr>
                </a:solidFill>
                <a:cs typeface="Arial"/>
              </a:rPr>
              <a:t>: more input incoming</a:t>
            </a:r>
          </a:p>
          <a:p>
            <a:pPr>
              <a:buFontTx/>
              <a:buChar char="•"/>
            </a:pPr>
            <a:r>
              <a:rPr lang="en-US" sz="4000" dirty="0" smtClean="0">
                <a:solidFill>
                  <a:schemeClr val="bg1">
                    <a:lumMod val="75000"/>
                  </a:schemeClr>
                </a:solidFill>
                <a:cs typeface="Arial"/>
              </a:rPr>
              <a:t>Error: there was an error with the input</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3570849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t>
            </a:r>
            <a:r>
              <a:rPr lang="en-US" dirty="0" err="1" smtClean="0"/>
              <a:t>Iteratees</a:t>
            </a:r>
            <a:endParaRPr lang="en-US" dirty="0"/>
          </a:p>
        </p:txBody>
      </p:sp>
      <p:sp>
        <p:nvSpPr>
          <p:cNvPr id="3" name="Content Placeholder 2"/>
          <p:cNvSpPr>
            <a:spLocks noGrp="1"/>
          </p:cNvSpPr>
          <p:nvPr>
            <p:ph idx="1"/>
          </p:nvPr>
        </p:nvSpPr>
        <p:spPr/>
        <p:txBody>
          <a:bodyPr/>
          <a:lstStyle/>
          <a:p>
            <a:r>
              <a:rPr lang="en-US" dirty="0" err="1" smtClean="0"/>
              <a:t>Iteratee.foreach</a:t>
            </a:r>
            <a:endParaRPr lang="en-US" dirty="0" smtClean="0"/>
          </a:p>
          <a:p>
            <a:r>
              <a:rPr lang="en-US" dirty="0" err="1" smtClean="0"/>
              <a:t>Iteratee.fold</a:t>
            </a:r>
            <a:endParaRPr lang="en-US" dirty="0" smtClean="0"/>
          </a:p>
          <a:p>
            <a:r>
              <a:rPr lang="en-US" dirty="0" err="1" smtClean="0"/>
              <a:t>Iteratee.consume</a:t>
            </a:r>
            <a:endParaRPr lang="en-US" dirty="0" smtClean="0"/>
          </a:p>
        </p:txBody>
      </p:sp>
    </p:spTree>
    <p:extLst>
      <p:ext uri="{BB962C8B-B14F-4D97-AF65-F5344CB8AC3E}">
        <p14:creationId xmlns:p14="http://schemas.microsoft.com/office/powerpoint/2010/main" val="2058713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 and HTTP responses</a:t>
            </a:r>
            <a:endParaRPr lang="en-US" dirty="0"/>
          </a:p>
        </p:txBody>
      </p:sp>
      <p:sp>
        <p:nvSpPr>
          <p:cNvPr id="3" name="Content Placeholder 2"/>
          <p:cNvSpPr>
            <a:spLocks noGrp="1"/>
          </p:cNvSpPr>
          <p:nvPr>
            <p:ph idx="1"/>
          </p:nvPr>
        </p:nvSpPr>
        <p:spPr/>
        <p:txBody>
          <a:bodyPr anchor="ctr"/>
          <a:lstStyle/>
          <a:p>
            <a:pPr marL="0" indent="0">
              <a:buNone/>
            </a:pPr>
            <a:r>
              <a:rPr lang="en-US" dirty="0" err="1" smtClean="0">
                <a:latin typeface="Source Code Pro"/>
                <a:cs typeface="Source Code Pro"/>
              </a:rPr>
              <a:t>Ok.feed</a:t>
            </a:r>
            <a:r>
              <a:rPr lang="en-US" dirty="0" smtClean="0">
                <a:latin typeface="Source Code Pro"/>
                <a:cs typeface="Source Code Pro"/>
              </a:rPr>
              <a:t>(</a:t>
            </a:r>
            <a:r>
              <a:rPr lang="en-US" dirty="0" err="1" smtClean="0">
                <a:latin typeface="Source Code Pro"/>
                <a:cs typeface="Source Code Pro"/>
              </a:rPr>
              <a:t>iteratee</a:t>
            </a:r>
            <a:r>
              <a:rPr lang="en-US" dirty="0" smtClean="0">
                <a:latin typeface="Source Code Pro"/>
                <a:cs typeface="Source Code Pro"/>
              </a:rPr>
              <a:t>)</a:t>
            </a:r>
          </a:p>
          <a:p>
            <a:pPr marL="0" indent="0">
              <a:buNone/>
            </a:pPr>
            <a:r>
              <a:rPr lang="en-US" dirty="0" err="1" smtClean="0">
                <a:latin typeface="Source Code Pro"/>
                <a:cs typeface="Source Code Pro"/>
              </a:rPr>
              <a:t>Ok.stream</a:t>
            </a:r>
            <a:r>
              <a:rPr lang="en-US" dirty="0" smtClean="0">
                <a:latin typeface="Source Code Pro"/>
                <a:cs typeface="Source Code Pro"/>
              </a:rPr>
              <a:t>(</a:t>
            </a:r>
            <a:r>
              <a:rPr lang="en-US" dirty="0" err="1" smtClean="0">
                <a:latin typeface="Source Code Pro"/>
                <a:cs typeface="Source Code Pro"/>
              </a:rPr>
              <a:t>iteratee</a:t>
            </a:r>
            <a:r>
              <a:rPr lang="en-US" dirty="0" smtClean="0">
                <a:latin typeface="Source Code Pro"/>
                <a:cs typeface="Source Code Pro"/>
              </a:rPr>
              <a:t>)</a:t>
            </a:r>
          </a:p>
          <a:p>
            <a:pPr marL="0" indent="0">
              <a:buNone/>
            </a:pPr>
            <a:r>
              <a:rPr lang="en-US" dirty="0" err="1" smtClean="0">
                <a:latin typeface="Source Code Pro"/>
                <a:cs typeface="Source Code Pro"/>
              </a:rPr>
              <a:t>Ok.stream</a:t>
            </a:r>
            <a:r>
              <a:rPr lang="en-US" dirty="0" smtClean="0">
                <a:latin typeface="Source Code Pro"/>
                <a:cs typeface="Source Code Pro"/>
              </a:rPr>
              <a:t>(enumerator)</a:t>
            </a:r>
            <a:endParaRPr lang="en-US" dirty="0">
              <a:latin typeface="Source Code Pro"/>
              <a:cs typeface="Source Code Pro"/>
            </a:endParaRPr>
          </a:p>
        </p:txBody>
      </p:sp>
    </p:spTree>
    <p:extLst>
      <p:ext uri="{BB962C8B-B14F-4D97-AF65-F5344CB8AC3E}">
        <p14:creationId xmlns:p14="http://schemas.microsoft.com/office/powerpoint/2010/main" val="182067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52937"/>
            <a:ext cx="9144000" cy="2376263"/>
          </a:xfrm>
          <a:solidFill>
            <a:srgbClr val="D5D0D6">
              <a:alpha val="78039"/>
            </a:srgbClr>
          </a:solidFill>
        </p:spPr>
        <p:txBody>
          <a:bodyPr vert="horz" lIns="91440" tIns="45720" rIns="91440" bIns="45720" rtlCol="0" anchor="ctr" anchorCtr="0">
            <a:normAutofit fontScale="92500" lnSpcReduction="20000"/>
          </a:bodyPr>
          <a:lstStyle/>
          <a:p>
            <a:pPr marL="0" indent="0">
              <a:buNone/>
            </a:pPr>
            <a:r>
              <a:rPr lang="en-US" sz="4000" dirty="0">
                <a:solidFill>
                  <a:schemeClr val="bg1">
                    <a:lumMod val="75000"/>
                  </a:schemeClr>
                </a:solidFill>
                <a:cs typeface="Arial"/>
              </a:rPr>
              <a:t>	Streaming APIs</a:t>
            </a:r>
          </a:p>
          <a:p>
            <a:pPr marL="0" indent="0">
              <a:buNone/>
            </a:pPr>
            <a:r>
              <a:rPr lang="en-US" sz="4000" dirty="0">
                <a:solidFill>
                  <a:schemeClr val="bg1">
                    <a:lumMod val="75000"/>
                  </a:schemeClr>
                </a:solidFill>
                <a:cs typeface="Arial"/>
              </a:rPr>
              <a:t>	File streaming</a:t>
            </a:r>
          </a:p>
          <a:p>
            <a:pPr marL="0" indent="0">
              <a:buNone/>
            </a:pPr>
            <a:r>
              <a:rPr lang="en-US" sz="4000" dirty="0">
                <a:solidFill>
                  <a:schemeClr val="bg1">
                    <a:lumMod val="75000"/>
                  </a:schemeClr>
                </a:solidFill>
                <a:cs typeface="Arial"/>
              </a:rPr>
              <a:t>	Server-generated </a:t>
            </a:r>
            <a:r>
              <a:rPr lang="en-US" sz="4000" dirty="0" smtClean="0">
                <a:solidFill>
                  <a:schemeClr val="bg1">
                    <a:lumMod val="75000"/>
                  </a:schemeClr>
                </a:solidFill>
                <a:cs typeface="Arial"/>
              </a:rPr>
              <a:t>events</a:t>
            </a:r>
          </a:p>
          <a:p>
            <a:pPr marL="0" indent="0">
              <a:buNone/>
            </a:pPr>
            <a:r>
              <a:rPr lang="en-US" sz="4000" dirty="0" smtClean="0">
                <a:solidFill>
                  <a:schemeClr val="bg1">
                    <a:lumMod val="75000"/>
                  </a:schemeClr>
                </a:solidFill>
                <a:cs typeface="Arial"/>
              </a:rPr>
              <a:t>	Reactive data</a:t>
            </a:r>
            <a:endParaRPr lang="en-US" sz="4000" dirty="0">
              <a:solidFill>
                <a:schemeClr val="bg1">
                  <a:lumMod val="75000"/>
                </a:schemeClr>
              </a:solidFill>
              <a:cs typeface="Arial"/>
            </a:endParaRPr>
          </a:p>
        </p:txBody>
      </p:sp>
      <p:sp>
        <p:nvSpPr>
          <p:cNvPr id="4" name="Rectangle 3"/>
          <p:cNvSpPr/>
          <p:nvPr/>
        </p:nvSpPr>
        <p:spPr>
          <a:xfrm>
            <a:off x="755576" y="908720"/>
            <a:ext cx="7589537" cy="923330"/>
          </a:xfrm>
          <a:prstGeom prst="rect">
            <a:avLst/>
          </a:prstGeom>
        </p:spPr>
        <p:txBody>
          <a:bodyPr wrap="none">
            <a:spAutoFit/>
          </a:bodyPr>
          <a:lstStyle/>
          <a:p>
            <a:pPr marL="0" indent="0">
              <a:buNone/>
            </a:pPr>
            <a:r>
              <a:rPr lang="en-US" sz="5400" dirty="0">
                <a:latin typeface="Calluna Sans"/>
                <a:cs typeface="Calluna Sans"/>
              </a:rPr>
              <a:t>Enumerators + </a:t>
            </a:r>
            <a:r>
              <a:rPr lang="en-US" sz="5400" dirty="0" err="1">
                <a:latin typeface="Calluna Sans"/>
                <a:cs typeface="Calluna Sans"/>
              </a:rPr>
              <a:t>Iteratees</a:t>
            </a:r>
            <a:r>
              <a:rPr lang="en-US" sz="5400" dirty="0">
                <a:latin typeface="Calluna Sans"/>
                <a:cs typeface="Calluna Sans"/>
              </a:rPr>
              <a:t> = </a:t>
            </a:r>
          </a:p>
        </p:txBody>
      </p:sp>
    </p:spTree>
    <p:extLst>
      <p:ext uri="{BB962C8B-B14F-4D97-AF65-F5344CB8AC3E}">
        <p14:creationId xmlns:p14="http://schemas.microsoft.com/office/powerpoint/2010/main" val="30434502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we’ll do today</a:t>
            </a:r>
            <a:endParaRPr lang="en-US" dirty="0"/>
          </a:p>
        </p:txBody>
      </p:sp>
      <p:sp>
        <p:nvSpPr>
          <p:cNvPr id="3" name="Content Placeholder 2"/>
          <p:cNvSpPr>
            <a:spLocks noGrp="1"/>
          </p:cNvSpPr>
          <p:nvPr>
            <p:ph idx="1"/>
          </p:nvPr>
        </p:nvSpPr>
        <p:spPr/>
        <p:txBody>
          <a:bodyPr/>
          <a:lstStyle/>
          <a:p>
            <a:endParaRPr lang="es-ES_tradnl" dirty="0" smtClean="0"/>
          </a:p>
          <a:p>
            <a:r>
              <a:rPr lang="es-ES_tradnl" dirty="0" err="1" smtClean="0"/>
              <a:t>Walkthrough</a:t>
            </a:r>
            <a:r>
              <a:rPr lang="es-ES_tradnl" dirty="0" smtClean="0"/>
              <a:t> of </a:t>
            </a:r>
            <a:r>
              <a:rPr lang="es-ES_tradnl" dirty="0" err="1" smtClean="0"/>
              <a:t>Play’s</a:t>
            </a:r>
            <a:r>
              <a:rPr lang="es-ES_tradnl" dirty="0" smtClean="0"/>
              <a:t> </a:t>
            </a:r>
            <a:r>
              <a:rPr lang="es-ES_tradnl" dirty="0" err="1" smtClean="0"/>
              <a:t>asynchronous</a:t>
            </a:r>
            <a:r>
              <a:rPr lang="es-ES_tradnl" dirty="0" smtClean="0"/>
              <a:t> </a:t>
            </a:r>
            <a:r>
              <a:rPr lang="es-ES_tradnl" dirty="0" err="1" smtClean="0"/>
              <a:t>capabilities</a:t>
            </a:r>
            <a:endParaRPr lang="es-ES_tradnl" dirty="0" smtClean="0"/>
          </a:p>
          <a:p>
            <a:endParaRPr lang="es-ES_tradnl" dirty="0" smtClean="0"/>
          </a:p>
          <a:p>
            <a:r>
              <a:rPr lang="es-ES_tradnl" dirty="0" err="1" smtClean="0"/>
              <a:t>What</a:t>
            </a:r>
            <a:r>
              <a:rPr lang="es-ES_tradnl" dirty="0" smtClean="0"/>
              <a:t> can </a:t>
            </a:r>
            <a:r>
              <a:rPr lang="es-ES_tradnl" dirty="0" err="1" smtClean="0"/>
              <a:t>we</a:t>
            </a:r>
            <a:r>
              <a:rPr lang="es-ES_tradnl" dirty="0" smtClean="0"/>
              <a:t> do </a:t>
            </a:r>
            <a:r>
              <a:rPr lang="es-ES_tradnl" dirty="0" err="1" smtClean="0"/>
              <a:t>with</a:t>
            </a:r>
            <a:r>
              <a:rPr lang="es-ES_tradnl" dirty="0" smtClean="0"/>
              <a:t> </a:t>
            </a:r>
            <a:r>
              <a:rPr lang="es-ES_tradnl" dirty="0" err="1" smtClean="0"/>
              <a:t>them</a:t>
            </a:r>
            <a:r>
              <a:rPr lang="es-ES_tradnl" dirty="0" smtClean="0"/>
              <a:t> in </a:t>
            </a:r>
            <a:r>
              <a:rPr lang="es-ES_tradnl" dirty="0" err="1" smtClean="0"/>
              <a:t>the</a:t>
            </a:r>
            <a:r>
              <a:rPr lang="es-ES_tradnl" dirty="0" smtClean="0"/>
              <a:t> real </a:t>
            </a:r>
            <a:r>
              <a:rPr lang="es-ES_tradnl" dirty="0" err="1" smtClean="0"/>
              <a:t>world</a:t>
            </a:r>
            <a:r>
              <a:rPr lang="es-ES_tradnl" dirty="0" smtClean="0"/>
              <a:t>? </a:t>
            </a:r>
            <a:endParaRPr lang="es-ES_tradnl" dirty="0"/>
          </a:p>
        </p:txBody>
      </p:sp>
    </p:spTree>
    <p:extLst>
      <p:ext uri="{BB962C8B-B14F-4D97-AF65-F5344CB8AC3E}">
        <p14:creationId xmlns:p14="http://schemas.microsoft.com/office/powerpoint/2010/main" val="12093706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Files</a:t>
            </a:r>
            <a:endParaRPr lang="en-US" dirty="0"/>
          </a:p>
        </p:txBody>
      </p:sp>
      <p:sp>
        <p:nvSpPr>
          <p:cNvPr id="3" name="Content Placeholder 2"/>
          <p:cNvSpPr>
            <a:spLocks noGrp="1"/>
          </p:cNvSpPr>
          <p:nvPr>
            <p:ph idx="1"/>
          </p:nvPr>
        </p:nvSpPr>
        <p:spPr>
          <a:xfrm>
            <a:off x="0" y="2708920"/>
            <a:ext cx="9144000" cy="1872208"/>
          </a:xfrm>
          <a:solidFill>
            <a:srgbClr val="D5D0D6">
              <a:alpha val="78039"/>
            </a:srgbClr>
          </a:solidFill>
        </p:spPr>
        <p:txBody>
          <a:bodyPr vert="horz" lIns="91440" tIns="45720" rIns="91440" bIns="45720" rtlCol="0" anchor="ctr" anchorCtr="0">
            <a:normAutofit/>
          </a:bodyPr>
          <a:lstStyle/>
          <a:p>
            <a:pPr marL="0" indent="0" algn="ctr">
              <a:buNone/>
            </a:pPr>
            <a:r>
              <a:rPr lang="en-US" sz="4800" dirty="0" err="1">
                <a:solidFill>
                  <a:schemeClr val="bg1">
                    <a:lumMod val="75000"/>
                  </a:schemeClr>
                </a:solidFill>
                <a:latin typeface="Source Code Pro"/>
                <a:cs typeface="Source Code Pro"/>
              </a:rPr>
              <a:t>Enumerator.fromFile</a:t>
            </a:r>
            <a:endParaRPr lang="en-US" sz="4800" dirty="0">
              <a:solidFill>
                <a:schemeClr val="bg1">
                  <a:lumMod val="75000"/>
                </a:schemeClr>
              </a:solidFill>
              <a:latin typeface="Source Code Pro"/>
              <a:cs typeface="Source Code Pro"/>
            </a:endParaRPr>
          </a:p>
        </p:txBody>
      </p:sp>
    </p:spTree>
    <p:extLst>
      <p:ext uri="{BB962C8B-B14F-4D97-AF65-F5344CB8AC3E}">
        <p14:creationId xmlns:p14="http://schemas.microsoft.com/office/powerpoint/2010/main" val="301758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4" name="Content Placeholder 2"/>
          <p:cNvSpPr>
            <a:spLocks noGrp="1"/>
          </p:cNvSpPr>
          <p:nvPr>
            <p:ph idx="1"/>
          </p:nvPr>
        </p:nvSpPr>
        <p:spPr>
          <a:xfrm>
            <a:off x="0" y="2708920"/>
            <a:ext cx="9144000" cy="1872208"/>
          </a:xfrm>
          <a:solidFill>
            <a:srgbClr val="D5D0D6">
              <a:alpha val="78039"/>
            </a:srgbClr>
          </a:solidFill>
        </p:spPr>
        <p:txBody>
          <a:bodyPr vert="horz" lIns="91440" tIns="45720" rIns="91440" bIns="45720" rtlCol="0" anchor="ctr" anchorCtr="0">
            <a:normAutofit/>
          </a:bodyPr>
          <a:lstStyle/>
          <a:p>
            <a:pPr marL="0" indent="0" algn="ctr">
              <a:buNone/>
            </a:pPr>
            <a:r>
              <a:rPr lang="en-US" sz="4800" dirty="0" smtClean="0">
                <a:solidFill>
                  <a:schemeClr val="bg1">
                    <a:lumMod val="75000"/>
                  </a:schemeClr>
                </a:solidFill>
                <a:latin typeface="Calluna Sans"/>
                <a:cs typeface="Calluna Sans"/>
              </a:rPr>
              <a:t>Data source </a:t>
            </a:r>
            <a:r>
              <a:rPr lang="en-US" sz="4800" dirty="0" smtClean="0">
                <a:solidFill>
                  <a:schemeClr val="bg1">
                    <a:lumMod val="75000"/>
                  </a:schemeClr>
                </a:solidFill>
                <a:latin typeface="Calluna Sans"/>
                <a:cs typeface="Calluna Sans"/>
                <a:sym typeface="Wingdings"/>
              </a:rPr>
              <a:t> Enumerator  (</a:t>
            </a:r>
            <a:r>
              <a:rPr lang="en-US" sz="4800" dirty="0" smtClean="0">
                <a:solidFill>
                  <a:schemeClr val="bg1">
                    <a:lumMod val="75000"/>
                  </a:schemeClr>
                </a:solidFill>
                <a:latin typeface="Calluna Sans"/>
                <a:cs typeface="Calluna Sans"/>
                <a:sym typeface="Wingdings"/>
              </a:rPr>
              <a:t>transform) </a:t>
            </a:r>
            <a:r>
              <a:rPr lang="en-US" sz="4800" dirty="0" smtClean="0">
                <a:solidFill>
                  <a:schemeClr val="bg1">
                    <a:lumMod val="75000"/>
                  </a:schemeClr>
                </a:solidFill>
                <a:latin typeface="Calluna Sans"/>
                <a:cs typeface="Calluna Sans"/>
                <a:sym typeface="Wingdings"/>
              </a:rPr>
              <a:t> </a:t>
            </a:r>
            <a:r>
              <a:rPr lang="en-US" sz="4800" dirty="0" err="1" smtClean="0">
                <a:solidFill>
                  <a:schemeClr val="bg1">
                    <a:lumMod val="75000"/>
                  </a:schemeClr>
                </a:solidFill>
                <a:latin typeface="Calluna Sans"/>
                <a:cs typeface="Calluna Sans"/>
                <a:sym typeface="Wingdings"/>
              </a:rPr>
              <a:t>Ok.stream</a:t>
            </a:r>
            <a:endParaRPr lang="en-US" sz="4800" dirty="0">
              <a:solidFill>
                <a:schemeClr val="bg1">
                  <a:lumMod val="75000"/>
                </a:schemeClr>
              </a:solidFill>
              <a:latin typeface="Calluna Sans"/>
              <a:cs typeface="Calluna Sans"/>
            </a:endParaRPr>
          </a:p>
        </p:txBody>
      </p:sp>
    </p:spTree>
    <p:extLst>
      <p:ext uri="{BB962C8B-B14F-4D97-AF65-F5344CB8AC3E}">
        <p14:creationId xmlns:p14="http://schemas.microsoft.com/office/powerpoint/2010/main" val="1801023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3" name="Content Placeholder 2"/>
          <p:cNvSpPr>
            <a:spLocks noGrp="1"/>
          </p:cNvSpPr>
          <p:nvPr>
            <p:ph idx="1"/>
          </p:nvPr>
        </p:nvSpPr>
        <p:spPr>
          <a:xfrm>
            <a:off x="251520" y="1600200"/>
            <a:ext cx="8640960" cy="4525963"/>
          </a:xfrm>
        </p:spPr>
        <p:txBody>
          <a:bodyPr>
            <a:normAutofit lnSpcReduction="10000"/>
          </a:bodyPr>
          <a:lstStyle/>
          <a:p>
            <a:pPr marL="0" indent="0">
              <a:buNone/>
            </a:pPr>
            <a:r>
              <a:rPr lang="es-ES_tradnl" sz="1800" dirty="0">
                <a:latin typeface="Source Code Pro"/>
                <a:cs typeface="Source Code Pro"/>
              </a:rPr>
              <a:t> </a:t>
            </a:r>
            <a:r>
              <a:rPr lang="es-ES_tradnl" sz="1800" dirty="0" err="1">
                <a:latin typeface="Source Code Pro"/>
                <a:cs typeface="Source Code Pro"/>
              </a:rPr>
              <a:t>def</a:t>
            </a:r>
            <a:r>
              <a:rPr lang="es-ES_tradnl" sz="1800" dirty="0">
                <a:latin typeface="Source Code Pro"/>
                <a:cs typeface="Source Code Pro"/>
              </a:rPr>
              <a:t> </a:t>
            </a:r>
            <a:r>
              <a:rPr lang="es-ES_tradnl" sz="1800" dirty="0" err="1">
                <a:latin typeface="Source Code Pro"/>
                <a:cs typeface="Source Code Pro"/>
              </a:rPr>
              <a:t>websocketTime</a:t>
            </a:r>
            <a:r>
              <a:rPr lang="es-ES_tradnl" sz="1800" dirty="0">
                <a:latin typeface="Source Code Pro"/>
                <a:cs typeface="Source Code Pro"/>
              </a:rPr>
              <a:t> = </a:t>
            </a:r>
            <a:r>
              <a:rPr lang="es-ES_tradnl" sz="1800" dirty="0" err="1">
                <a:latin typeface="Source Code Pro"/>
                <a:cs typeface="Source Code Pro"/>
              </a:rPr>
              <a:t>WebSocket.async</a:t>
            </a:r>
            <a:r>
              <a:rPr lang="es-ES_tradnl" sz="1800" dirty="0">
                <a:latin typeface="Source Code Pro"/>
                <a:cs typeface="Source Code Pro"/>
              </a:rPr>
              <a:t>[</a:t>
            </a:r>
            <a:r>
              <a:rPr lang="es-ES_tradnl" sz="1800" dirty="0" err="1">
                <a:latin typeface="Source Code Pro"/>
                <a:cs typeface="Source Code Pro"/>
              </a:rPr>
              <a:t>String</a:t>
            </a:r>
            <a:r>
              <a:rPr lang="es-ES_tradnl" sz="1800" dirty="0">
                <a:latin typeface="Source Code Pro"/>
                <a:cs typeface="Source Code Pro"/>
              </a:rPr>
              <a:t>] { </a:t>
            </a:r>
            <a:r>
              <a:rPr lang="es-ES_tradnl" sz="1800" dirty="0" err="1">
                <a:latin typeface="Source Code Pro"/>
                <a:cs typeface="Source Code Pro"/>
              </a:rPr>
              <a:t>request</a:t>
            </a:r>
            <a:r>
              <a:rPr lang="es-ES_tradnl" sz="1800" dirty="0">
                <a:latin typeface="Source Code Pro"/>
                <a:cs typeface="Source Code Pro"/>
              </a:rPr>
              <a:t> =&gt;</a:t>
            </a:r>
          </a:p>
          <a:p>
            <a:pPr marL="0" indent="0">
              <a:buNone/>
            </a:pPr>
            <a:r>
              <a:rPr lang="es-ES_tradnl" sz="1800" dirty="0">
                <a:latin typeface="Source Code Pro"/>
                <a:cs typeface="Source Code Pro"/>
              </a:rPr>
              <a:t>    </a:t>
            </a:r>
            <a:r>
              <a:rPr lang="es-ES_tradnl" sz="1800" dirty="0" err="1">
                <a:latin typeface="Source Code Pro"/>
                <a:cs typeface="Source Code Pro"/>
              </a:rPr>
              <a:t>Akka.future</a:t>
            </a:r>
            <a:r>
              <a:rPr lang="es-ES_tradnl" sz="1800" dirty="0">
                <a:latin typeface="Source Code Pro"/>
                <a:cs typeface="Source Code Pro"/>
              </a:rPr>
              <a:t> {</a:t>
            </a:r>
          </a:p>
          <a:p>
            <a:pPr marL="0" indent="0">
              <a:buNone/>
            </a:pPr>
            <a:r>
              <a:rPr lang="es-ES_tradnl" sz="1800" dirty="0">
                <a:latin typeface="Source Code Pro"/>
                <a:cs typeface="Source Code Pro"/>
              </a:rPr>
              <a:t>      val </a:t>
            </a:r>
            <a:r>
              <a:rPr lang="es-ES_tradnl" sz="1800" dirty="0" err="1">
                <a:latin typeface="Source Code Pro"/>
                <a:cs typeface="Source Code Pro"/>
              </a:rPr>
              <a:t>timeEnumerator</a:t>
            </a:r>
            <a:r>
              <a:rPr lang="es-ES_tradnl" sz="1800" dirty="0">
                <a:latin typeface="Source Code Pro"/>
                <a:cs typeface="Source Code Pro"/>
              </a:rPr>
              <a:t> = </a:t>
            </a:r>
            <a:r>
              <a:rPr lang="es-ES_tradnl" sz="1800" dirty="0" err="1">
                <a:latin typeface="Source Code Pro"/>
                <a:cs typeface="Source Code Pro"/>
              </a:rPr>
              <a:t>Enumerator.fromCallback</a:t>
            </a:r>
            <a:r>
              <a:rPr lang="es-ES_tradnl" sz="1800" dirty="0">
                <a:latin typeface="Source Code Pro"/>
                <a:cs typeface="Source Code Pro"/>
              </a:rPr>
              <a:t> { () =&gt;</a:t>
            </a:r>
          </a:p>
          <a:p>
            <a:pPr marL="0" indent="0">
              <a:buNone/>
            </a:pPr>
            <a:r>
              <a:rPr lang="es-ES_tradnl" sz="1800" dirty="0">
                <a:latin typeface="Source Code Pro"/>
                <a:cs typeface="Source Code Pro"/>
              </a:rPr>
              <a:t>        </a:t>
            </a:r>
            <a:r>
              <a:rPr lang="es-ES_tradnl" sz="1800" dirty="0" err="1">
                <a:latin typeface="Source Code Pro"/>
                <a:cs typeface="Source Code Pro"/>
              </a:rPr>
              <a:t>Promise.timeout</a:t>
            </a:r>
            <a:r>
              <a:rPr lang="es-ES_tradnl" sz="1800" dirty="0">
                <a:latin typeface="Source Code Pro"/>
                <a:cs typeface="Source Code Pro"/>
              </a:rPr>
              <a:t>(</a:t>
            </a:r>
            <a:r>
              <a:rPr lang="es-ES_tradnl" sz="1800" dirty="0" err="1">
                <a:latin typeface="Source Code Pro"/>
                <a:cs typeface="Source Code Pro"/>
              </a:rPr>
              <a:t>Some</a:t>
            </a:r>
            <a:r>
              <a:rPr lang="es-ES_tradnl" sz="1800" dirty="0">
                <a:latin typeface="Source Code Pro"/>
                <a:cs typeface="Source Code Pro"/>
              </a:rPr>
              <a:t>((new Date).</a:t>
            </a:r>
            <a:r>
              <a:rPr lang="es-ES_tradnl" sz="1800" dirty="0" err="1">
                <a:latin typeface="Source Code Pro"/>
                <a:cs typeface="Source Code Pro"/>
              </a:rPr>
              <a:t>toString</a:t>
            </a:r>
            <a:r>
              <a:rPr lang="es-ES_tradnl" sz="1800" dirty="0">
                <a:latin typeface="Source Code Pro"/>
                <a:cs typeface="Source Code Pro"/>
              </a:rPr>
              <a:t>()), 5000 </a:t>
            </a:r>
            <a:r>
              <a:rPr lang="es-ES_tradnl" sz="1800" dirty="0" err="1">
                <a:latin typeface="Source Code Pro"/>
                <a:cs typeface="Source Code Pro"/>
              </a:rPr>
              <a:t>milliseconds</a:t>
            </a:r>
            <a:r>
              <a:rPr lang="es-ES_tradnl" sz="1800" dirty="0">
                <a:latin typeface="Source Code Pro"/>
                <a:cs typeface="Source Code Pro"/>
              </a:rPr>
              <a:t>)</a:t>
            </a:r>
          </a:p>
          <a:p>
            <a:pPr marL="0" indent="0">
              <a:buNone/>
            </a:pPr>
            <a:r>
              <a:rPr lang="es-ES_tradnl" sz="1800" dirty="0">
                <a:latin typeface="Source Code Pro"/>
                <a:cs typeface="Source Code Pro"/>
              </a:rPr>
              <a:t>      }</a:t>
            </a:r>
          </a:p>
          <a:p>
            <a:pPr marL="0" indent="0">
              <a:buNone/>
            </a:pPr>
            <a:endParaRPr lang="es-ES_tradnl" sz="1800" dirty="0">
              <a:latin typeface="Source Code Pro"/>
              <a:cs typeface="Source Code Pro"/>
            </a:endParaRPr>
          </a:p>
          <a:p>
            <a:pPr marL="0" indent="0">
              <a:buNone/>
            </a:pPr>
            <a:r>
              <a:rPr lang="es-ES_tradnl" sz="1800" dirty="0">
                <a:latin typeface="Source Code Pro"/>
                <a:cs typeface="Source Code Pro"/>
              </a:rPr>
              <a:t>      val in = </a:t>
            </a:r>
            <a:r>
              <a:rPr lang="es-ES_tradnl" sz="1800" dirty="0" err="1">
                <a:latin typeface="Source Code Pro"/>
                <a:cs typeface="Source Code Pro"/>
              </a:rPr>
              <a:t>Iteratee.foreach</a:t>
            </a:r>
            <a:r>
              <a:rPr lang="es-ES_tradnl" sz="1800" dirty="0">
                <a:latin typeface="Source Code Pro"/>
                <a:cs typeface="Source Code Pro"/>
              </a:rPr>
              <a:t>[</a:t>
            </a:r>
            <a:r>
              <a:rPr lang="es-ES_tradnl" sz="1800" dirty="0" err="1">
                <a:latin typeface="Source Code Pro"/>
                <a:cs typeface="Source Code Pro"/>
              </a:rPr>
              <a:t>String</a:t>
            </a:r>
            <a:r>
              <a:rPr lang="es-ES_tradnl" sz="1800" dirty="0">
                <a:latin typeface="Source Code Pro"/>
                <a:cs typeface="Source Code Pro"/>
              </a:rPr>
              <a:t>] { </a:t>
            </a:r>
            <a:r>
              <a:rPr lang="es-ES_tradnl" sz="1800" dirty="0" err="1">
                <a:latin typeface="Source Code Pro"/>
                <a:cs typeface="Source Code Pro"/>
              </a:rPr>
              <a:t>message</a:t>
            </a:r>
            <a:r>
              <a:rPr lang="es-ES_tradnl" sz="1800" dirty="0">
                <a:latin typeface="Source Code Pro"/>
                <a:cs typeface="Source Code Pro"/>
              </a:rPr>
              <a:t> =</a:t>
            </a:r>
            <a:r>
              <a:rPr lang="es-ES_tradnl" sz="1800" dirty="0" smtClean="0">
                <a:latin typeface="Source Code Pro"/>
                <a:cs typeface="Source Code Pro"/>
              </a:rPr>
              <a:t>&gt;</a:t>
            </a:r>
          </a:p>
          <a:p>
            <a:pPr marL="0" indent="0">
              <a:buNone/>
            </a:pPr>
            <a:r>
              <a:rPr lang="es-ES_tradnl" sz="1800" dirty="0">
                <a:latin typeface="Source Code Pro"/>
                <a:cs typeface="Source Code Pro"/>
              </a:rPr>
              <a:t>	</a:t>
            </a:r>
            <a:r>
              <a:rPr lang="es-ES_tradnl" sz="1800" dirty="0" smtClean="0">
                <a:latin typeface="Source Code Pro"/>
                <a:cs typeface="Source Code Pro"/>
              </a:rPr>
              <a:t>		</a:t>
            </a:r>
            <a:r>
              <a:rPr lang="es-ES_tradnl" sz="1800" dirty="0" err="1" smtClean="0">
                <a:latin typeface="Source Code Pro"/>
                <a:cs typeface="Source Code Pro"/>
              </a:rPr>
              <a:t>println</a:t>
            </a:r>
            <a:r>
              <a:rPr lang="es-ES_tradnl" sz="1800" dirty="0">
                <a:latin typeface="Source Code Pro"/>
                <a:cs typeface="Source Code Pro"/>
              </a:rPr>
              <a:t>(</a:t>
            </a:r>
            <a:r>
              <a:rPr lang="es-ES_tradnl" sz="1800" dirty="0" err="1">
                <a:latin typeface="Source Code Pro"/>
                <a:cs typeface="Source Code Pro"/>
              </a:rPr>
              <a:t>message</a:t>
            </a:r>
            <a:r>
              <a:rPr lang="es-ES_tradnl" sz="1800" dirty="0">
                <a:latin typeface="Source Code Pro"/>
                <a:cs typeface="Source Code Pro"/>
              </a:rPr>
              <a:t>) </a:t>
            </a:r>
            <a:endParaRPr lang="es-ES_tradnl" sz="1800" dirty="0" smtClean="0">
              <a:latin typeface="Source Code Pro"/>
              <a:cs typeface="Source Code Pro"/>
            </a:endParaRPr>
          </a:p>
          <a:p>
            <a:pPr marL="0" indent="0">
              <a:buNone/>
            </a:pPr>
            <a:r>
              <a:rPr lang="es-ES_tradnl" sz="1800" dirty="0">
                <a:latin typeface="Source Code Pro"/>
                <a:cs typeface="Source Code Pro"/>
              </a:rPr>
              <a:t>	</a:t>
            </a:r>
            <a:r>
              <a:rPr lang="es-ES_tradnl" sz="1800" dirty="0" smtClean="0">
                <a:latin typeface="Source Code Pro"/>
                <a:cs typeface="Source Code Pro"/>
              </a:rPr>
              <a:t>	}</a:t>
            </a:r>
            <a:endParaRPr lang="es-ES_tradnl" sz="1800" dirty="0">
              <a:latin typeface="Source Code Pro"/>
              <a:cs typeface="Source Code Pro"/>
            </a:endParaRPr>
          </a:p>
          <a:p>
            <a:pPr marL="0" indent="0">
              <a:buNone/>
            </a:pPr>
            <a:endParaRPr lang="es-ES_tradnl" sz="1800" dirty="0">
              <a:latin typeface="Source Code Pro"/>
              <a:cs typeface="Source Code Pro"/>
            </a:endParaRPr>
          </a:p>
          <a:p>
            <a:pPr marL="0" indent="0">
              <a:buNone/>
            </a:pPr>
            <a:r>
              <a:rPr lang="es-ES_tradnl" sz="1800" dirty="0">
                <a:latin typeface="Source Code Pro"/>
                <a:cs typeface="Source Code Pro"/>
              </a:rPr>
              <a:t>      (in, </a:t>
            </a:r>
            <a:r>
              <a:rPr lang="es-ES_tradnl" sz="1800" dirty="0" err="1">
                <a:latin typeface="Source Code Pro"/>
                <a:cs typeface="Source Code Pro"/>
              </a:rPr>
              <a:t>timeEnumerator</a:t>
            </a:r>
            <a:r>
              <a:rPr lang="es-ES_tradnl" sz="1800" dirty="0">
                <a:latin typeface="Source Code Pro"/>
                <a:cs typeface="Source Code Pro"/>
              </a:rPr>
              <a:t>)</a:t>
            </a:r>
          </a:p>
          <a:p>
            <a:pPr marL="0" indent="0">
              <a:buNone/>
            </a:pPr>
            <a:r>
              <a:rPr lang="es-ES_tradnl" sz="1800" dirty="0">
                <a:latin typeface="Source Code Pro"/>
                <a:cs typeface="Source Code Pro"/>
              </a:rPr>
              <a:t>    }</a:t>
            </a:r>
          </a:p>
          <a:p>
            <a:pPr marL="0" indent="0">
              <a:buNone/>
            </a:pPr>
            <a:r>
              <a:rPr lang="es-ES_tradnl" sz="1800" dirty="0">
                <a:latin typeface="Source Code Pro"/>
                <a:cs typeface="Source Code Pro"/>
              </a:rPr>
              <a:t>  }</a:t>
            </a:r>
            <a:endParaRPr lang="es-ES_tradnl" sz="1800" dirty="0">
              <a:latin typeface="Source Code Pro"/>
              <a:cs typeface="Source Code Pro"/>
            </a:endParaRPr>
          </a:p>
        </p:txBody>
      </p:sp>
    </p:spTree>
    <p:extLst>
      <p:ext uri="{BB962C8B-B14F-4D97-AF65-F5344CB8AC3E}">
        <p14:creationId xmlns:p14="http://schemas.microsoft.com/office/powerpoint/2010/main" val="26082602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a:t>
            </a:r>
            <a:r>
              <a:rPr lang="en-US" sz="4000" dirty="0" smtClean="0">
                <a:solidFill>
                  <a:schemeClr val="bg1">
                    <a:lumMod val="75000"/>
                  </a:schemeClr>
                </a:solidFill>
                <a:cs typeface="Arial"/>
              </a:rPr>
              <a:t>Reactive IO</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183518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glimpse of the </a:t>
            </a:r>
            <a:r>
              <a:rPr lang="en-US" dirty="0" smtClean="0"/>
              <a:t>future: Reactive Mongo</a:t>
            </a:r>
            <a:endParaRPr lang="en-US" dirty="0"/>
          </a:p>
        </p:txBody>
      </p:sp>
      <p:sp>
        <p:nvSpPr>
          <p:cNvPr id="3" name="Content Placeholder 2"/>
          <p:cNvSpPr>
            <a:spLocks noGrp="1"/>
          </p:cNvSpPr>
          <p:nvPr>
            <p:ph idx="1"/>
          </p:nvPr>
        </p:nvSpPr>
        <p:spPr/>
        <p:txBody>
          <a:bodyPr anchor="ctr">
            <a:noAutofit/>
          </a:bodyPr>
          <a:lstStyle/>
          <a:p>
            <a:pPr marL="0" indent="0">
              <a:buNone/>
            </a:pPr>
            <a:r>
              <a:rPr lang="en-US" sz="2000" dirty="0" err="1">
                <a:latin typeface="Source Code Pro"/>
                <a:cs typeface="Source Code Pro"/>
              </a:rPr>
              <a:t>val</a:t>
            </a:r>
            <a:r>
              <a:rPr lang="en-US" sz="2000" dirty="0">
                <a:latin typeface="Source Code Pro"/>
                <a:cs typeface="Source Code Pro"/>
              </a:rPr>
              <a:t> cursor = </a:t>
            </a:r>
            <a:r>
              <a:rPr lang="en-US" sz="2000" dirty="0" err="1">
                <a:latin typeface="Source Code Pro"/>
                <a:cs typeface="Source Code Pro"/>
              </a:rPr>
              <a:t>collection.find</a:t>
            </a:r>
            <a:r>
              <a:rPr lang="en-US" sz="2000" dirty="0">
                <a:latin typeface="Source Code Pro"/>
                <a:cs typeface="Source Code Pro"/>
              </a:rPr>
              <a:t>(query) </a:t>
            </a:r>
            <a:endParaRPr lang="en-US" sz="2000" dirty="0" smtClean="0">
              <a:latin typeface="Source Code Pro"/>
              <a:cs typeface="Source Code Pro"/>
            </a:endParaRPr>
          </a:p>
          <a:p>
            <a:pPr marL="0" indent="0">
              <a:buNone/>
            </a:pPr>
            <a:r>
              <a:rPr lang="en-US" sz="2000" dirty="0" err="1" smtClean="0">
                <a:latin typeface="Source Code Pro"/>
                <a:cs typeface="Source Code Pro"/>
              </a:rPr>
              <a:t>val</a:t>
            </a:r>
            <a:r>
              <a:rPr lang="en-US" sz="2000" dirty="0" smtClean="0">
                <a:latin typeface="Source Code Pro"/>
                <a:cs typeface="Source Code Pro"/>
              </a:rPr>
              <a:t> </a:t>
            </a:r>
            <a:r>
              <a:rPr lang="en-US" sz="2000" dirty="0" err="1">
                <a:latin typeface="Source Code Pro"/>
                <a:cs typeface="Source Code Pro"/>
              </a:rPr>
              <a:t>futureListOfArticles</a:t>
            </a:r>
            <a:r>
              <a:rPr lang="en-US" sz="2000" dirty="0">
                <a:latin typeface="Source Code Pro"/>
                <a:cs typeface="Source Code Pro"/>
              </a:rPr>
              <a:t> :Future[List[</a:t>
            </a:r>
            <a:r>
              <a:rPr lang="en-US" sz="2000" dirty="0" smtClean="0">
                <a:latin typeface="Source Code Pro"/>
                <a:cs typeface="Source Code Pro"/>
              </a:rPr>
              <a:t>Article</a:t>
            </a:r>
            <a:r>
              <a:rPr lang="en-US" sz="2000" dirty="0">
                <a:latin typeface="Source Code Pro"/>
                <a:cs typeface="Source Code Pro"/>
              </a:rPr>
              <a:t>]] = </a:t>
            </a:r>
            <a:r>
              <a:rPr lang="en-US" sz="2000" dirty="0" err="1">
                <a:latin typeface="Source Code Pro"/>
                <a:cs typeface="Source Code Pro"/>
              </a:rPr>
              <a:t>cursor.toList</a:t>
            </a:r>
            <a:endParaRPr lang="en-US" sz="2000" dirty="0">
              <a:latin typeface="Source Code Pro"/>
              <a:cs typeface="Source Code Pro"/>
            </a:endParaRPr>
          </a:p>
          <a:p>
            <a:pPr marL="0" indent="0">
              <a:buNone/>
            </a:pPr>
            <a:r>
              <a:rPr lang="en-US" sz="2000" dirty="0" err="1">
                <a:latin typeface="Source Code Pro"/>
                <a:cs typeface="Source Code Pro"/>
              </a:rPr>
              <a:t>futureListOfArticles.onSuccess</a:t>
            </a:r>
            <a:r>
              <a:rPr lang="en-US" sz="2000" dirty="0">
                <a:latin typeface="Source Code Pro"/>
                <a:cs typeface="Source Code Pro"/>
              </a:rPr>
              <a:t> { articles =&gt;</a:t>
            </a:r>
          </a:p>
          <a:p>
            <a:pPr marL="0" indent="0">
              <a:buNone/>
            </a:pPr>
            <a:r>
              <a:rPr lang="en-US" sz="2000" dirty="0">
                <a:latin typeface="Source Code Pro"/>
                <a:cs typeface="Source Code Pro"/>
              </a:rPr>
              <a:t>  for(article &lt;- articles)</a:t>
            </a:r>
          </a:p>
          <a:p>
            <a:pPr marL="0" indent="0">
              <a:buNone/>
            </a:pPr>
            <a:r>
              <a:rPr lang="en-US" sz="2000" dirty="0">
                <a:latin typeface="Source Code Pro"/>
                <a:cs typeface="Source Code Pro"/>
              </a:rPr>
              <a:t>    </a:t>
            </a:r>
            <a:r>
              <a:rPr lang="en-US" sz="2000" dirty="0" err="1">
                <a:latin typeface="Source Code Pro"/>
                <a:cs typeface="Source Code Pro"/>
              </a:rPr>
              <a:t>println</a:t>
            </a:r>
            <a:r>
              <a:rPr lang="en-US" sz="2000" dirty="0">
                <a:latin typeface="Source Code Pro"/>
                <a:cs typeface="Source Code Pro"/>
              </a:rPr>
              <a:t>("found article: " + article)</a:t>
            </a:r>
          </a:p>
          <a:p>
            <a:pPr marL="0" indent="0">
              <a:buNone/>
            </a:pPr>
            <a:r>
              <a:rPr lang="en-US" sz="2000" dirty="0">
                <a:latin typeface="Source Code Pro"/>
                <a:cs typeface="Source Code Pro"/>
              </a:rPr>
              <a:t>}</a:t>
            </a:r>
            <a:endParaRPr lang="en-US" sz="2000" dirty="0">
              <a:latin typeface="Source Code Pro"/>
              <a:cs typeface="Source Code Pro"/>
            </a:endParaRPr>
          </a:p>
        </p:txBody>
      </p:sp>
    </p:spTree>
    <p:extLst>
      <p:ext uri="{BB962C8B-B14F-4D97-AF65-F5344CB8AC3E}">
        <p14:creationId xmlns:p14="http://schemas.microsoft.com/office/powerpoint/2010/main" val="31200050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a:xfrm>
            <a:off x="323528" y="2564904"/>
            <a:ext cx="8712968" cy="3773016"/>
          </a:xfrm>
        </p:spPr>
        <p:txBody>
          <a:bodyPr anchor="ctr">
            <a:noAutofit/>
          </a:bodyPr>
          <a:lstStyle/>
          <a:p>
            <a:pPr marL="0" indent="0">
              <a:buNone/>
            </a:pPr>
            <a:r>
              <a:rPr lang="en-US" sz="1800" dirty="0" err="1">
                <a:latin typeface="Source Code Pro"/>
                <a:cs typeface="Source Code Pro"/>
              </a:rPr>
              <a:t>def</a:t>
            </a:r>
            <a:r>
              <a:rPr lang="en-US" sz="1800" dirty="0">
                <a:latin typeface="Source Code Pro"/>
                <a:cs typeface="Source Code Pro"/>
              </a:rPr>
              <a:t> index() {</a:t>
            </a:r>
          </a:p>
          <a:p>
            <a:pPr marL="0" indent="0">
              <a:buNone/>
            </a:pPr>
            <a:r>
              <a:rPr lang="en-US" sz="1800" dirty="0">
                <a:latin typeface="Source Code Pro"/>
                <a:cs typeface="Source Code Pro"/>
              </a:rPr>
              <a:t>    </a:t>
            </a:r>
            <a:r>
              <a:rPr lang="en-US" sz="1800" dirty="0" err="1">
                <a:latin typeface="Source Code Pro"/>
                <a:cs typeface="Source Code Pro"/>
              </a:rPr>
              <a:t>def</a:t>
            </a:r>
            <a:r>
              <a:rPr lang="en-US" sz="1800" dirty="0">
                <a:latin typeface="Source Code Pro"/>
                <a:cs typeface="Source Code Pro"/>
              </a:rPr>
              <a:t> </a:t>
            </a:r>
            <a:r>
              <a:rPr lang="en-US" sz="1800" dirty="0" err="1">
                <a:latin typeface="Source Code Pro"/>
                <a:cs typeface="Source Code Pro"/>
              </a:rPr>
              <a:t>ctx</a:t>
            </a:r>
            <a:r>
              <a:rPr lang="en-US" sz="1800" dirty="0">
                <a:latin typeface="Source Code Pro"/>
                <a:cs typeface="Source Code Pro"/>
              </a:rPr>
              <a:t> = </a:t>
            </a:r>
            <a:r>
              <a:rPr lang="en-US" sz="1800" dirty="0" err="1">
                <a:latin typeface="Source Code Pro"/>
                <a:cs typeface="Source Code Pro"/>
              </a:rPr>
              <a:t>startAsync</a:t>
            </a:r>
            <a:r>
              <a:rPr lang="en-US" sz="1800" dirty="0">
                <a:latin typeface="Source Code Pro"/>
                <a:cs typeface="Source Code Pro"/>
              </a:rPr>
              <a:t>()</a:t>
            </a:r>
          </a:p>
          <a:p>
            <a:pPr marL="0" indent="0">
              <a:buNone/>
            </a:pPr>
            <a:r>
              <a:rPr lang="en-US" sz="1800" dirty="0">
                <a:latin typeface="Source Code Pro"/>
                <a:cs typeface="Source Code Pro"/>
              </a:rPr>
              <a:t>    </a:t>
            </a:r>
            <a:r>
              <a:rPr lang="en-US" sz="1800" dirty="0" err="1">
                <a:latin typeface="Source Code Pro"/>
                <a:cs typeface="Source Code Pro"/>
              </a:rPr>
              <a:t>ctx.start</a:t>
            </a:r>
            <a:r>
              <a:rPr lang="en-US" sz="1800" dirty="0">
                <a:latin typeface="Source Code Pro"/>
                <a:cs typeface="Source Code Pro"/>
              </a:rPr>
              <a:t> {</a:t>
            </a:r>
          </a:p>
          <a:p>
            <a:pPr marL="0" indent="0">
              <a:buNone/>
            </a:pPr>
            <a:r>
              <a:rPr lang="en-US" sz="1800" dirty="0">
                <a:latin typeface="Source Code Pro"/>
                <a:cs typeface="Source Code Pro"/>
              </a:rPr>
              <a:t>        new Book(</a:t>
            </a:r>
            <a:r>
              <a:rPr lang="en-US" sz="1800" dirty="0" err="1">
                <a:latin typeface="Source Code Pro"/>
                <a:cs typeface="Source Code Pro"/>
              </a:rPr>
              <a:t>title:"The</a:t>
            </a:r>
            <a:r>
              <a:rPr lang="en-US" sz="1800" dirty="0">
                <a:latin typeface="Source Code Pro"/>
                <a:cs typeface="Source Code Pro"/>
              </a:rPr>
              <a:t> Stand").save()</a:t>
            </a:r>
          </a:p>
          <a:p>
            <a:pPr marL="0" indent="0">
              <a:buNone/>
            </a:pPr>
            <a:r>
              <a:rPr lang="en-US" sz="1800" dirty="0">
                <a:latin typeface="Source Code Pro"/>
                <a:cs typeface="Source Code Pro"/>
              </a:rPr>
              <a:t>        render </a:t>
            </a:r>
            <a:r>
              <a:rPr lang="en-US" sz="1800" dirty="0" err="1">
                <a:latin typeface="Source Code Pro"/>
                <a:cs typeface="Source Code Pro"/>
              </a:rPr>
              <a:t>template:"books</a:t>
            </a:r>
            <a:r>
              <a:rPr lang="en-US" sz="1800" dirty="0">
                <a:latin typeface="Source Code Pro"/>
                <a:cs typeface="Source Code Pro"/>
              </a:rPr>
              <a:t>", model:[</a:t>
            </a:r>
            <a:r>
              <a:rPr lang="en-US" sz="1800" dirty="0" err="1">
                <a:latin typeface="Source Code Pro"/>
                <a:cs typeface="Source Code Pro"/>
              </a:rPr>
              <a:t>books:Book.list</a:t>
            </a:r>
            <a:r>
              <a:rPr lang="en-US" sz="1800" dirty="0">
                <a:latin typeface="Source Code Pro"/>
                <a:cs typeface="Source Code Pro"/>
              </a:rPr>
              <a:t>()]</a:t>
            </a:r>
          </a:p>
          <a:p>
            <a:pPr marL="0" indent="0">
              <a:buNone/>
            </a:pPr>
            <a:r>
              <a:rPr lang="en-US" sz="1800" dirty="0">
                <a:latin typeface="Source Code Pro"/>
                <a:cs typeface="Source Code Pro"/>
              </a:rPr>
              <a:t>        </a:t>
            </a:r>
            <a:r>
              <a:rPr lang="en-US" sz="1800" dirty="0" err="1">
                <a:latin typeface="Source Code Pro"/>
                <a:cs typeface="Source Code Pro"/>
              </a:rPr>
              <a:t>ctx.complete</a:t>
            </a:r>
            <a:r>
              <a:rPr lang="en-US" sz="1800" dirty="0">
                <a:latin typeface="Source Code Pro"/>
                <a:cs typeface="Source Code Pro"/>
              </a:rPr>
              <a:t>()</a:t>
            </a:r>
          </a:p>
          <a:p>
            <a:pPr marL="0" indent="0">
              <a:buNone/>
            </a:pPr>
            <a:r>
              <a:rPr lang="en-US" sz="1800" dirty="0">
                <a:latin typeface="Source Code Pro"/>
                <a:cs typeface="Source Code Pro"/>
              </a:rPr>
              <a:t>    }</a:t>
            </a:r>
          </a:p>
          <a:p>
            <a:pPr marL="0" indent="0">
              <a:buNone/>
            </a:pPr>
            <a:r>
              <a:rPr lang="en-US" sz="1800" dirty="0">
                <a:latin typeface="Source Code Pro"/>
                <a:cs typeface="Source Code Pro"/>
              </a:rPr>
              <a:t>}</a:t>
            </a:r>
            <a:endParaRPr lang="en-US" sz="1800" dirty="0">
              <a:latin typeface="Source Code Pro"/>
              <a:cs typeface="Source Code Pro"/>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
        <p:nvSpPr>
          <p:cNvPr id="7" name="Content Placeholder 2"/>
          <p:cNvSpPr txBox="1">
            <a:spLocks/>
          </p:cNvSpPr>
          <p:nvPr/>
        </p:nvSpPr>
        <p:spPr>
          <a:xfrm>
            <a:off x="-13312" y="1628800"/>
            <a:ext cx="9144000" cy="864096"/>
          </a:xfrm>
          <a:prstGeom prst="rect">
            <a:avLst/>
          </a:prstGeom>
          <a:solidFill>
            <a:srgbClr val="D5D0D6">
              <a:alpha val="78039"/>
            </a:srgbClr>
          </a:solidFill>
        </p:spPr>
        <p:txBody>
          <a:bodyPr vert="horz" lIns="360000" tIns="45720" rIns="91440" bIns="45720" rtlCol="0" anchor="ctr"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dirty="0" smtClean="0">
                <a:solidFill>
                  <a:schemeClr val="bg1">
                    <a:lumMod val="75000"/>
                  </a:schemeClr>
                </a:solidFill>
                <a:cs typeface="Arial"/>
              </a:rPr>
              <a:t>Grails 2.0 + Servlet 3.0</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219589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a:xfrm>
            <a:off x="323528" y="2492896"/>
            <a:ext cx="8712968" cy="4248472"/>
          </a:xfrm>
        </p:spPr>
        <p:txBody>
          <a:bodyPr anchor="ctr">
            <a:noAutofit/>
          </a:bodyPr>
          <a:lstStyle/>
          <a:p>
            <a:pPr marL="0" indent="0">
              <a:buNone/>
            </a:pPr>
            <a:r>
              <a:rPr lang="en-US" sz="1400" dirty="0">
                <a:latin typeface="Source Code Pro"/>
                <a:cs typeface="Source Code Pro"/>
              </a:rPr>
              <a:t>public class </a:t>
            </a:r>
            <a:r>
              <a:rPr lang="en-US" sz="1400" dirty="0" err="1">
                <a:latin typeface="Source Code Pro"/>
                <a:cs typeface="Source Code Pro"/>
              </a:rPr>
              <a:t>ServerExample</a:t>
            </a:r>
            <a:r>
              <a:rPr lang="en-US" sz="1400" dirty="0">
                <a:latin typeface="Source Code Pro"/>
                <a:cs typeface="Source Code Pro"/>
              </a:rPr>
              <a:t> extends </a:t>
            </a:r>
            <a:r>
              <a:rPr lang="en-US" sz="1400" dirty="0" err="1">
                <a:latin typeface="Source Code Pro"/>
                <a:cs typeface="Source Code Pro"/>
              </a:rPr>
              <a:t>Verticle</a:t>
            </a: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dirty="0">
                <a:latin typeface="Source Code Pro"/>
                <a:cs typeface="Source Code Pro"/>
              </a:rPr>
              <a:t>  public void start() {</a:t>
            </a:r>
          </a:p>
          <a:p>
            <a:pPr marL="0" indent="0">
              <a:buNone/>
            </a:pPr>
            <a:r>
              <a:rPr lang="en-US" sz="1400" dirty="0">
                <a:latin typeface="Source Code Pro"/>
                <a:cs typeface="Source Code Pro"/>
              </a:rPr>
              <a:t>    </a:t>
            </a:r>
            <a:r>
              <a:rPr lang="en-US" sz="1400" dirty="0" err="1">
                <a:latin typeface="Source Code Pro"/>
                <a:cs typeface="Source Code Pro"/>
              </a:rPr>
              <a:t>vertx.createHttpServer</a:t>
            </a:r>
            <a:r>
              <a:rPr lang="en-US" sz="1400" dirty="0">
                <a:latin typeface="Source Code Pro"/>
                <a:cs typeface="Source Code Pro"/>
              </a:rPr>
              <a:t>().</a:t>
            </a:r>
            <a:r>
              <a:rPr lang="en-US" sz="1400" dirty="0" err="1">
                <a:latin typeface="Source Code Pro"/>
                <a:cs typeface="Source Code Pro"/>
              </a:rPr>
              <a:t>requestHandler</a:t>
            </a:r>
            <a:r>
              <a:rPr lang="en-US" sz="1400" dirty="0">
                <a:latin typeface="Source Code Pro"/>
                <a:cs typeface="Source Code Pro"/>
              </a:rPr>
              <a:t>(new Handler&lt;</a:t>
            </a:r>
            <a:r>
              <a:rPr lang="en-US" sz="1400" dirty="0" err="1">
                <a:latin typeface="Source Code Pro"/>
                <a:cs typeface="Source Code Pro"/>
              </a:rPr>
              <a:t>HttpServerRequest</a:t>
            </a:r>
            <a:r>
              <a:rPr lang="en-US" sz="1400" dirty="0">
                <a:latin typeface="Source Code Pro"/>
                <a:cs typeface="Source Code Pro"/>
              </a:rPr>
              <a:t>&gt;() {</a:t>
            </a:r>
          </a:p>
          <a:p>
            <a:pPr marL="0" indent="0">
              <a:buNone/>
            </a:pPr>
            <a:r>
              <a:rPr lang="en-US" sz="1400" dirty="0">
                <a:latin typeface="Source Code Pro"/>
                <a:cs typeface="Source Code Pro"/>
              </a:rPr>
              <a:t>      public void handle(</a:t>
            </a:r>
            <a:r>
              <a:rPr lang="en-US" sz="1400" dirty="0" err="1">
                <a:latin typeface="Source Code Pro"/>
                <a:cs typeface="Source Code Pro"/>
              </a:rPr>
              <a:t>HttpServerRequest</a:t>
            </a:r>
            <a:r>
              <a:rPr lang="en-US" sz="1400" dirty="0">
                <a:latin typeface="Source Code Pro"/>
                <a:cs typeface="Source Code Pro"/>
              </a:rPr>
              <a:t> </a:t>
            </a:r>
            <a:r>
              <a:rPr lang="en-US" sz="1400" dirty="0" err="1">
                <a:latin typeface="Source Code Pro"/>
                <a:cs typeface="Source Code Pro"/>
              </a:rPr>
              <a:t>req</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("Got request: " + </a:t>
            </a:r>
            <a:r>
              <a:rPr lang="en-US" sz="1400" dirty="0" err="1">
                <a:latin typeface="Source Code Pro"/>
                <a:cs typeface="Source Code Pro"/>
              </a:rPr>
              <a:t>req.uri</a:t>
            </a:r>
            <a:r>
              <a:rPr lang="en-US" sz="1400" dirty="0">
                <a:latin typeface="Source Code Pro"/>
                <a:cs typeface="Source Code Pro"/>
              </a:rPr>
              <a:t>);</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("Headers are: ");</a:t>
            </a:r>
          </a:p>
          <a:p>
            <a:pPr marL="0" indent="0">
              <a:buNone/>
            </a:pPr>
            <a:r>
              <a:rPr lang="en-US" sz="1400" dirty="0">
                <a:latin typeface="Source Code Pro"/>
                <a:cs typeface="Source Code Pro"/>
              </a:rPr>
              <a:t>        for (String key : </a:t>
            </a:r>
            <a:r>
              <a:rPr lang="en-US" sz="1400" dirty="0" err="1">
                <a:latin typeface="Source Code Pro"/>
                <a:cs typeface="Source Code Pro"/>
              </a:rPr>
              <a:t>req.headers</a:t>
            </a:r>
            <a:r>
              <a:rPr lang="en-US" sz="1400" dirty="0">
                <a:latin typeface="Source Code Pro"/>
                <a:cs typeface="Source Code Pro"/>
              </a:rPr>
              <a:t>().</a:t>
            </a:r>
            <a:r>
              <a:rPr lang="en-US" sz="1400" dirty="0" err="1">
                <a:latin typeface="Source Code Pro"/>
                <a:cs typeface="Source Code Pro"/>
              </a:rPr>
              <a:t>keySet</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(key + ":" + </a:t>
            </a:r>
            <a:r>
              <a:rPr lang="en-US" sz="1400" dirty="0" err="1">
                <a:latin typeface="Source Code Pro"/>
                <a:cs typeface="Source Code Pro"/>
              </a:rPr>
              <a:t>req.headers</a:t>
            </a:r>
            <a:r>
              <a:rPr lang="en-US" sz="1400" dirty="0">
                <a:latin typeface="Source Code Pro"/>
                <a:cs typeface="Source Code Pro"/>
              </a:rPr>
              <a:t>().get(key));</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req.response.headers</a:t>
            </a:r>
            <a:r>
              <a:rPr lang="en-US" sz="1400" dirty="0">
                <a:latin typeface="Source Code Pro"/>
                <a:cs typeface="Source Code Pro"/>
              </a:rPr>
              <a:t>().put("Content-Type", "text/html; charset=UTF-8");</a:t>
            </a:r>
          </a:p>
          <a:p>
            <a:pPr marL="0" indent="0">
              <a:buNone/>
            </a:pPr>
            <a:r>
              <a:rPr lang="en-US" sz="1400" dirty="0">
                <a:latin typeface="Source Code Pro"/>
                <a:cs typeface="Source Code Pro"/>
              </a:rPr>
              <a:t>        </a:t>
            </a:r>
            <a:r>
              <a:rPr lang="en-US" sz="1400" dirty="0" err="1">
                <a:latin typeface="Source Code Pro"/>
                <a:cs typeface="Source Code Pro"/>
              </a:rPr>
              <a:t>req.response.end</a:t>
            </a:r>
            <a:r>
              <a:rPr lang="en-US" sz="1400" dirty="0">
                <a:latin typeface="Source Code Pro"/>
                <a:cs typeface="Source Code Pro"/>
              </a:rPr>
              <a:t>("&lt;html&gt;&lt;body&gt;&lt;h1&gt;Hello from </a:t>
            </a:r>
            <a:r>
              <a:rPr lang="en-US" sz="1400" dirty="0" err="1">
                <a:latin typeface="Source Code Pro"/>
                <a:cs typeface="Source Code Pro"/>
              </a:rPr>
              <a:t>vert.x</a:t>
            </a:r>
            <a:r>
              <a:rPr lang="en-US" sz="1400" dirty="0">
                <a:latin typeface="Source Code Pro"/>
                <a:cs typeface="Source Code Pro"/>
              </a:rPr>
              <a:t>!&lt;/h1&gt;&lt;/body&gt;&lt;/html&gt;");</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}).listen(8080);</a:t>
            </a:r>
          </a:p>
          <a:p>
            <a:pPr marL="0" indent="0">
              <a:buNone/>
            </a:pPr>
            <a:r>
              <a:rPr lang="en-US" sz="1400" dirty="0">
                <a:latin typeface="Source Code Pro"/>
                <a:cs typeface="Source Code Pro"/>
              </a:rPr>
              <a:t>  }</a:t>
            </a:r>
          </a:p>
          <a:p>
            <a:pPr marL="0" indent="0">
              <a:buNone/>
            </a:pPr>
            <a:r>
              <a:rPr lang="en-US" sz="1400" dirty="0" smtClean="0">
                <a:latin typeface="Source Code Pro"/>
                <a:cs typeface="Source Code Pro"/>
              </a:rPr>
              <a:t>}</a:t>
            </a:r>
            <a:endParaRPr lang="en-US" sz="1400" dirty="0">
              <a:latin typeface="Source Code Pro"/>
              <a:cs typeface="Source Code Pro"/>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
        <p:nvSpPr>
          <p:cNvPr id="7" name="Content Placeholder 2"/>
          <p:cNvSpPr txBox="1">
            <a:spLocks/>
          </p:cNvSpPr>
          <p:nvPr/>
        </p:nvSpPr>
        <p:spPr>
          <a:xfrm>
            <a:off x="-13312" y="1556792"/>
            <a:ext cx="9144000" cy="864096"/>
          </a:xfrm>
          <a:prstGeom prst="rect">
            <a:avLst/>
          </a:prstGeom>
          <a:solidFill>
            <a:srgbClr val="D5D0D6">
              <a:alpha val="78039"/>
            </a:srgbClr>
          </a:solidFill>
        </p:spPr>
        <p:txBody>
          <a:bodyPr vert="horz" lIns="360000" tIns="45720" rIns="91440" bIns="45720" rtlCol="0" anchor="ctr"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dirty="0" smtClean="0">
                <a:solidFill>
                  <a:schemeClr val="bg1">
                    <a:lumMod val="75000"/>
                  </a:schemeClr>
                </a:solidFill>
                <a:cs typeface="Arial"/>
              </a:rPr>
              <a:t>Java + </a:t>
            </a:r>
            <a:r>
              <a:rPr lang="en-US" sz="4000" dirty="0" err="1" smtClean="0">
                <a:solidFill>
                  <a:schemeClr val="bg1">
                    <a:lumMod val="75000"/>
                  </a:schemeClr>
                </a:solidFill>
                <a:cs typeface="Arial"/>
              </a:rPr>
              <a:t>Vert.x</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50408539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 or it didn’t happen</a:t>
            </a:r>
            <a:endParaRPr lang="en-US" dirty="0"/>
          </a:p>
        </p:txBody>
      </p:sp>
      <p:sp>
        <p:nvSpPr>
          <p:cNvPr id="4" name="Rectangle 3"/>
          <p:cNvSpPr/>
          <p:nvPr/>
        </p:nvSpPr>
        <p:spPr>
          <a:xfrm>
            <a:off x="0" y="2996952"/>
            <a:ext cx="9144000" cy="1656184"/>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4400" dirty="0">
                <a:solidFill>
                  <a:schemeClr val="bg1">
                    <a:lumMod val="75000"/>
                  </a:schemeClr>
                </a:solidFill>
                <a:latin typeface="Calluna Sans" pitchFamily="50" charset="0"/>
                <a:ea typeface="+mn-ea"/>
                <a:cs typeface="Arial"/>
              </a:rPr>
              <a:t>https://</a:t>
            </a:r>
            <a:r>
              <a:rPr lang="en-US" sz="4400" dirty="0" err="1">
                <a:solidFill>
                  <a:schemeClr val="bg1">
                    <a:lumMod val="75000"/>
                  </a:schemeClr>
                </a:solidFill>
                <a:latin typeface="Calluna Sans" pitchFamily="50" charset="0"/>
                <a:ea typeface="+mn-ea"/>
                <a:cs typeface="Arial"/>
              </a:rPr>
              <a:t>github.com</a:t>
            </a:r>
            <a:r>
              <a:rPr lang="en-US" sz="4400" dirty="0">
                <a:solidFill>
                  <a:schemeClr val="bg1">
                    <a:lumMod val="75000"/>
                  </a:schemeClr>
                </a:solidFill>
                <a:latin typeface="Calluna Sans" pitchFamily="50" charset="0"/>
                <a:ea typeface="+mn-ea"/>
                <a:cs typeface="Arial"/>
              </a:rPr>
              <a:t>/</a:t>
            </a:r>
            <a:r>
              <a:rPr lang="en-US" sz="4400" dirty="0" err="1">
                <a:solidFill>
                  <a:schemeClr val="bg1">
                    <a:lumMod val="75000"/>
                  </a:schemeClr>
                </a:solidFill>
                <a:latin typeface="Calluna Sans" pitchFamily="50" charset="0"/>
                <a:ea typeface="+mn-ea"/>
                <a:cs typeface="Arial"/>
              </a:rPr>
              <a:t>oscarrenalias</a:t>
            </a:r>
            <a:r>
              <a:rPr lang="en-US" sz="4400" dirty="0">
                <a:solidFill>
                  <a:schemeClr val="bg1">
                    <a:lumMod val="75000"/>
                  </a:schemeClr>
                </a:solidFill>
                <a:latin typeface="Calluna Sans" pitchFamily="50" charset="0"/>
                <a:ea typeface="+mn-ea"/>
                <a:cs typeface="Arial"/>
              </a:rPr>
              <a:t>/wjax-2012-play-async-apps</a:t>
            </a:r>
          </a:p>
        </p:txBody>
      </p:sp>
    </p:spTree>
    <p:extLst>
      <p:ext uri="{BB962C8B-B14F-4D97-AF65-F5344CB8AC3E}">
        <p14:creationId xmlns:p14="http://schemas.microsoft.com/office/powerpoint/2010/main" val="3897917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9144000" cy="31683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ccenture.svg.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132856"/>
            <a:ext cx="6563709" cy="2016224"/>
          </a:xfrm>
          <a:prstGeom prst="rect">
            <a:avLst/>
          </a:prstGeom>
        </p:spPr>
      </p:pic>
    </p:spTree>
    <p:extLst>
      <p:ext uri="{BB962C8B-B14F-4D97-AF65-F5344CB8AC3E}">
        <p14:creationId xmlns:p14="http://schemas.microsoft.com/office/powerpoint/2010/main" val="15238606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4704"/>
            <a:ext cx="8229600" cy="5361459"/>
          </a:xfrm>
        </p:spPr>
        <p:txBody>
          <a:bodyPr>
            <a:normAutofit/>
          </a:bodyPr>
          <a:lstStyle/>
          <a:p>
            <a:pPr marL="0" indent="0" algn="ctr">
              <a:buNone/>
            </a:pPr>
            <a:r>
              <a:rPr lang="en-US" sz="28700" dirty="0" smtClean="0"/>
              <a:t>?</a:t>
            </a:r>
            <a:endParaRPr lang="en-US" sz="28700" dirty="0"/>
          </a:p>
        </p:txBody>
      </p:sp>
    </p:spTree>
    <p:extLst>
      <p:ext uri="{BB962C8B-B14F-4D97-AF65-F5344CB8AC3E}">
        <p14:creationId xmlns:p14="http://schemas.microsoft.com/office/powerpoint/2010/main" val="14146308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l"/>
            <a:r>
              <a:rPr lang="en-US" dirty="0" smtClean="0"/>
              <a:t>Why              </a:t>
            </a:r>
            <a:r>
              <a:rPr lang="en-US" dirty="0" smtClean="0"/>
              <a:t>?</a:t>
            </a:r>
            <a:endParaRPr lang="en-US" dirty="0"/>
          </a:p>
        </p:txBody>
      </p:sp>
      <p:sp>
        <p:nvSpPr>
          <p:cNvPr id="5" name="Content Placeholder 4"/>
          <p:cNvSpPr>
            <a:spLocks noGrp="1"/>
          </p:cNvSpPr>
          <p:nvPr>
            <p:ph idx="1"/>
          </p:nvPr>
        </p:nvSpPr>
        <p:spPr/>
        <p:txBody>
          <a:bodyPr/>
          <a:lstStyle/>
          <a:p>
            <a:r>
              <a:rPr lang="en-US" dirty="0" smtClean="0"/>
              <a:t>Stateless</a:t>
            </a:r>
          </a:p>
          <a:p>
            <a:r>
              <a:rPr lang="en-US" dirty="0" smtClean="0"/>
              <a:t>Asynchronous</a:t>
            </a:r>
          </a:p>
          <a:p>
            <a:r>
              <a:rPr lang="en-US" dirty="0" smtClean="0"/>
              <a:t>Reactive</a:t>
            </a:r>
          </a:p>
          <a:p>
            <a:r>
              <a:rPr lang="en-US" dirty="0" err="1" smtClean="0"/>
              <a:t>RESTful</a:t>
            </a:r>
            <a:endParaRPr lang="en-US" dirty="0"/>
          </a:p>
        </p:txBody>
      </p:sp>
      <p:pic>
        <p:nvPicPr>
          <p:cNvPr id="3" name="Picture 2"/>
          <p:cNvPicPr>
            <a:picLocks noChangeAspect="1"/>
          </p:cNvPicPr>
          <p:nvPr/>
        </p:nvPicPr>
        <p:blipFill>
          <a:blip r:embed="rId3"/>
          <a:stretch>
            <a:fillRect/>
          </a:stretch>
        </p:blipFill>
        <p:spPr>
          <a:xfrm>
            <a:off x="1763688" y="633760"/>
            <a:ext cx="1727200" cy="635000"/>
          </a:xfrm>
          <a:prstGeom prst="rect">
            <a:avLst/>
          </a:prstGeom>
        </p:spPr>
      </p:pic>
    </p:spTree>
    <p:extLst>
      <p:ext uri="{BB962C8B-B14F-4D97-AF65-F5344CB8AC3E}">
        <p14:creationId xmlns:p14="http://schemas.microsoft.com/office/powerpoint/2010/main" val="206971853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chor="ctr">
            <a:normAutofit/>
          </a:bodyPr>
          <a:lstStyle/>
          <a:p>
            <a:pPr marL="0" indent="0" algn="ctr">
              <a:buNone/>
            </a:pPr>
            <a:r>
              <a:rPr lang="en-US" sz="13800" dirty="0" smtClean="0"/>
              <a:t>Thank you</a:t>
            </a:r>
            <a:endParaRPr lang="en-US" sz="13800" dirty="0"/>
          </a:p>
        </p:txBody>
      </p:sp>
    </p:spTree>
    <p:extLst>
      <p:ext uri="{BB962C8B-B14F-4D97-AF65-F5344CB8AC3E}">
        <p14:creationId xmlns:p14="http://schemas.microsoft.com/office/powerpoint/2010/main" val="42024098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9437" t="12860" r="23026"/>
          <a:stretch/>
        </p:blipFill>
        <p:spPr>
          <a:xfrm>
            <a:off x="0" y="0"/>
            <a:ext cx="9144000" cy="7926658"/>
          </a:xfrm>
          <a:prstGeom prst="rect">
            <a:avLst/>
          </a:prstGeom>
        </p:spPr>
      </p:pic>
      <p:sp>
        <p:nvSpPr>
          <p:cNvPr id="5" name="Rectangle 4"/>
          <p:cNvSpPr/>
          <p:nvPr/>
        </p:nvSpPr>
        <p:spPr>
          <a:xfrm>
            <a:off x="2051720" y="2276872"/>
            <a:ext cx="4968552" cy="2980326"/>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Scalability</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Performance</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Responsiveness</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a:solidFill>
                  <a:schemeClr val="bg1">
                    <a:lumMod val="75000"/>
                  </a:schemeClr>
                </a:solidFill>
                <a:latin typeface="Calluna Sans" pitchFamily="50" charset="0"/>
                <a:ea typeface="+mn-ea"/>
                <a:cs typeface="Arial"/>
              </a:rPr>
              <a:t>Usability</a:t>
            </a:r>
          </a:p>
        </p:txBody>
      </p:sp>
    </p:spTree>
    <p:extLst>
      <p:ext uri="{BB962C8B-B14F-4D97-AF65-F5344CB8AC3E}">
        <p14:creationId xmlns:p14="http://schemas.microsoft.com/office/powerpoint/2010/main" val="620917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stockimg.com/file_thumbview_approve/18485203/2/stock-photo-18485203-question-mark-on-blackboard.jpg"/>
          <p:cNvPicPr>
            <a:picLocks noChangeAspect="1" noChangeArrowheads="1"/>
          </p:cNvPicPr>
          <p:nvPr/>
        </p:nvPicPr>
        <p:blipFill rotWithShape="1">
          <a:blip r:embed="rId3">
            <a:extLst>
              <a:ext uri="{28A0092B-C50C-407E-A947-70E740481C1C}">
                <a14:useLocalDpi xmlns:a14="http://schemas.microsoft.com/office/drawing/2010/main" val="0"/>
              </a:ext>
            </a:extLst>
          </a:blip>
          <a:srcRect r="11228"/>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226011" y="2154560"/>
            <a:ext cx="4906888" cy="2714600"/>
          </a:xfrm>
          <a:solidFill>
            <a:srgbClr val="D5D0D6">
              <a:alpha val="78039"/>
            </a:srgbClr>
          </a:solidFill>
        </p:spPr>
        <p:txBody>
          <a:bodyPr anchor="ctr" anchorCtr="0">
            <a:normAutofit/>
          </a:bodyPr>
          <a:lstStyle/>
          <a:p>
            <a:pPr marL="0" indent="0" algn="ctr">
              <a:buNone/>
            </a:pPr>
            <a:r>
              <a:rPr lang="en-US" sz="4400" dirty="0" smtClean="0">
                <a:solidFill>
                  <a:schemeClr val="tx1">
                    <a:lumMod val="85000"/>
                    <a:lumOff val="15000"/>
                  </a:schemeClr>
                </a:solidFill>
              </a:rPr>
              <a:t>Haven’t we done this before?</a:t>
            </a:r>
            <a:endParaRPr lang="en-US" sz="4400" dirty="0">
              <a:solidFill>
                <a:schemeClr val="tx1">
                  <a:lumMod val="85000"/>
                  <a:lumOff val="15000"/>
                </a:schemeClr>
              </a:solidFill>
            </a:endParaRPr>
          </a:p>
        </p:txBody>
      </p:sp>
    </p:spTree>
    <p:extLst>
      <p:ext uri="{BB962C8B-B14F-4D97-AF65-F5344CB8AC3E}">
        <p14:creationId xmlns:p14="http://schemas.microsoft.com/office/powerpoint/2010/main" val="2204419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a:t>
            </a:r>
            <a:endParaRPr lang="en-US" dirty="0"/>
          </a:p>
        </p:txBody>
      </p:sp>
      <p:sp>
        <p:nvSpPr>
          <p:cNvPr id="5" name="Content Placeholder 4"/>
          <p:cNvSpPr>
            <a:spLocks noGrp="1"/>
          </p:cNvSpPr>
          <p:nvPr>
            <p:ph idx="1"/>
          </p:nvPr>
        </p:nvSpPr>
        <p:spPr/>
        <p:txBody>
          <a:bodyPr/>
          <a:lstStyle/>
          <a:p>
            <a:pPr marL="0" indent="0">
              <a:buNone/>
            </a:pP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				Callbacks</a:t>
            </a:r>
          </a:p>
          <a:p>
            <a:pPr marL="0" indent="0">
              <a:buNone/>
            </a:pPr>
            <a:r>
              <a:rPr lang="en-US" dirty="0"/>
              <a:t>	</a:t>
            </a:r>
            <a:r>
              <a:rPr lang="en-US" dirty="0" smtClean="0"/>
              <a:t>						Callbacks</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3"/>
          <a:stretch>
            <a:fillRect/>
          </a:stretch>
        </p:blipFill>
        <p:spPr>
          <a:xfrm>
            <a:off x="6795551" y="1"/>
            <a:ext cx="1808897" cy="6834168"/>
          </a:xfrm>
          <a:prstGeom prst="rect">
            <a:avLst/>
          </a:prstGeom>
        </p:spPr>
      </p:pic>
      <p:cxnSp>
        <p:nvCxnSpPr>
          <p:cNvPr id="6" name="Straight Arrow Connector 5"/>
          <p:cNvCxnSpPr/>
          <p:nvPr/>
        </p:nvCxnSpPr>
        <p:spPr>
          <a:xfrm>
            <a:off x="6444208" y="2420888"/>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92080" y="2132856"/>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8" name="Straight Arrow Connector 7"/>
          <p:cNvCxnSpPr/>
          <p:nvPr/>
        </p:nvCxnSpPr>
        <p:spPr>
          <a:xfrm>
            <a:off x="6732240" y="3645024"/>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80112" y="3356992"/>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10" name="Straight Arrow Connector 9"/>
          <p:cNvCxnSpPr/>
          <p:nvPr/>
        </p:nvCxnSpPr>
        <p:spPr>
          <a:xfrm>
            <a:off x="6804248" y="4509120"/>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52120" y="4221088"/>
            <a:ext cx="1152128" cy="523220"/>
          </a:xfrm>
          <a:prstGeom prst="rect">
            <a:avLst/>
          </a:prstGeom>
          <a:noFill/>
        </p:spPr>
        <p:txBody>
          <a:bodyPr wrap="square" rtlCol="0">
            <a:spAutoFit/>
          </a:bodyPr>
          <a:lstStyle/>
          <a:p>
            <a:pPr algn="r"/>
            <a:r>
              <a:rPr lang="en-US" sz="1400" dirty="0" smtClean="0"/>
              <a:t>Callback handler!</a:t>
            </a:r>
            <a:endParaRPr lang="en-US" sz="1400" dirty="0"/>
          </a:p>
        </p:txBody>
      </p:sp>
    </p:spTree>
    <p:extLst>
      <p:ext uri="{BB962C8B-B14F-4D97-AF65-F5344CB8AC3E}">
        <p14:creationId xmlns:p14="http://schemas.microsoft.com/office/powerpoint/2010/main" val="13972724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NIO</a:t>
            </a:r>
            <a:endParaRPr lang="en-US" dirty="0"/>
          </a:p>
        </p:txBody>
      </p:sp>
      <p:sp>
        <p:nvSpPr>
          <p:cNvPr id="3" name="Content Placeholder 2"/>
          <p:cNvSpPr>
            <a:spLocks noGrp="1"/>
          </p:cNvSpPr>
          <p:nvPr>
            <p:ph idx="1"/>
          </p:nvPr>
        </p:nvSpPr>
        <p:spPr/>
        <p:txBody>
          <a:bodyPr/>
          <a:lstStyle/>
          <a:p>
            <a:r>
              <a:rPr lang="en-US" dirty="0" smtClean="0"/>
              <a:t>TODO: is there any example of asynchronous </a:t>
            </a:r>
            <a:r>
              <a:rPr lang="en-US" dirty="0" err="1" smtClean="0"/>
              <a:t>webapps</a:t>
            </a:r>
            <a:r>
              <a:rPr lang="en-US" dirty="0" smtClean="0"/>
              <a:t> with NIO or </a:t>
            </a:r>
            <a:r>
              <a:rPr lang="en-US" dirty="0" err="1" smtClean="0"/>
              <a:t>Netty</a:t>
            </a:r>
            <a:r>
              <a:rPr lang="en-US" dirty="0" smtClean="0"/>
              <a:t>? If not, delete this slide</a:t>
            </a:r>
            <a:endParaRPr lang="en-US" dirty="0"/>
          </a:p>
        </p:txBody>
      </p:sp>
    </p:spTree>
    <p:extLst>
      <p:ext uri="{BB962C8B-B14F-4D97-AF65-F5344CB8AC3E}">
        <p14:creationId xmlns:p14="http://schemas.microsoft.com/office/powerpoint/2010/main" val="33637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Play’s asynchronous capabilities</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Non-blocking execution and responses</a:t>
            </a:r>
          </a:p>
          <a:p>
            <a:endParaRPr lang="en-US" sz="3600" dirty="0"/>
          </a:p>
          <a:p>
            <a:endParaRPr lang="en-US" sz="3600" dirty="0" smtClean="0"/>
          </a:p>
          <a:p>
            <a:r>
              <a:rPr lang="en-US" sz="3600" dirty="0" smtClean="0"/>
              <a:t>Reactive IO</a:t>
            </a:r>
          </a:p>
          <a:p>
            <a:endParaRPr lang="en-US" sz="3600" dirty="0"/>
          </a:p>
          <a:p>
            <a:endParaRPr lang="en-US" sz="3600" dirty="0"/>
          </a:p>
        </p:txBody>
      </p:sp>
    </p:spTree>
    <p:extLst>
      <p:ext uri="{BB962C8B-B14F-4D97-AF65-F5344CB8AC3E}">
        <p14:creationId xmlns:p14="http://schemas.microsoft.com/office/powerpoint/2010/main" val="3786699178"/>
      </p:ext>
    </p:extLst>
  </p:cSld>
  <p:clrMapOvr>
    <a:masterClrMapping/>
  </p:clrMapOvr>
</p:sld>
</file>

<file path=ppt/theme/theme1.xml><?xml version="1.0" encoding="utf-8"?>
<a:theme xmlns:a="http://schemas.openxmlformats.org/drawingml/2006/main" name="Asynchronous web apps with Play Framework 2.0">
  <a:themeElements>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Desig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lnDef>
  </a:objectDefaults>
  <a:extraClrSchemeLst>
    <a:extraClrScheme>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rissa-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rissa-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rissa-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rissa-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rissa-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rissa-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rissa-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Blackboard">
      <a:dk1>
        <a:srgbClr val="5A5B58"/>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Asynchronous web apps with Play Framework 2.0</Template>
  <TotalTime>6147</TotalTime>
  <Words>2506</Words>
  <Application>Microsoft Macintosh PowerPoint</Application>
  <PresentationFormat>On-screen Show (4:3)</PresentationFormat>
  <Paragraphs>318</Paragraphs>
  <Slides>40</Slides>
  <Notes>24</Notes>
  <HiddenSlides>0</HiddenSlides>
  <MMClips>0</MMClips>
  <ScaleCrop>false</ScaleCrop>
  <HeadingPairs>
    <vt:vector size="4" baseType="variant">
      <vt:variant>
        <vt:lpstr>Theme</vt:lpstr>
      </vt:variant>
      <vt:variant>
        <vt:i4>3</vt:i4>
      </vt:variant>
      <vt:variant>
        <vt:lpstr>Slide Titles</vt:lpstr>
      </vt:variant>
      <vt:variant>
        <vt:i4>40</vt:i4>
      </vt:variant>
    </vt:vector>
  </HeadingPairs>
  <TitlesOfParts>
    <vt:vector size="43" baseType="lpstr">
      <vt:lpstr>Asynchronous web apps with Play Framework 2.0</vt:lpstr>
      <vt:lpstr>Custom Design</vt:lpstr>
      <vt:lpstr>1_Custom Design</vt:lpstr>
      <vt:lpstr>Asynchronous Web Apps</vt:lpstr>
      <vt:lpstr>About me</vt:lpstr>
      <vt:lpstr>What we’ll do today</vt:lpstr>
      <vt:lpstr>Why              ?</vt:lpstr>
      <vt:lpstr>PowerPoint Presentation</vt:lpstr>
      <vt:lpstr>PowerPoint Presentation</vt:lpstr>
      <vt:lpstr>YES</vt:lpstr>
      <vt:lpstr>NIO</vt:lpstr>
      <vt:lpstr>Play’s asynchronous capabilities</vt:lpstr>
      <vt:lpstr>Planning for the Future</vt:lpstr>
      <vt:lpstr>This is the Future</vt:lpstr>
      <vt:lpstr>Making our controllers asynchronous with asynchronous responses</vt:lpstr>
      <vt:lpstr>PowerPoint Presentation</vt:lpstr>
      <vt:lpstr>Better asynchronous responses (with execution timeouts and JSON)</vt:lpstr>
      <vt:lpstr>Some glue code can help us focus our code on the real purpose </vt:lpstr>
      <vt:lpstr>PowerPoint Presentation</vt:lpstr>
      <vt:lpstr>Asynchronous web services</vt:lpstr>
      <vt:lpstr>PowerPoint Presentation</vt:lpstr>
      <vt:lpstr>PowerPoint Presentation</vt:lpstr>
      <vt:lpstr>Reactive IO</vt:lpstr>
      <vt:lpstr>Reactive IO</vt:lpstr>
      <vt:lpstr>Enumerators: the theory</vt:lpstr>
      <vt:lpstr>Enumerators produce data</vt:lpstr>
      <vt:lpstr>Enumeratees</vt:lpstr>
      <vt:lpstr>Useful Enumeratees</vt:lpstr>
      <vt:lpstr>Behind the scenes with Iteratees</vt:lpstr>
      <vt:lpstr>Simplified Iteratees</vt:lpstr>
      <vt:lpstr>Reactive IO and HTTP responses</vt:lpstr>
      <vt:lpstr>PowerPoint Presentation</vt:lpstr>
      <vt:lpstr>Streaming Files</vt:lpstr>
      <vt:lpstr>Streaming APIs</vt:lpstr>
      <vt:lpstr>WebSockets</vt:lpstr>
      <vt:lpstr>PowerPoint Presentation</vt:lpstr>
      <vt:lpstr>A glimpse of the future: Reactive Mongo</vt:lpstr>
      <vt:lpstr>All work and no                 makes Jack a dull  boy (but there’s still hope) </vt:lpstr>
      <vt:lpstr>All work and no                 makes Jack a dull  boy (but there’s still hope) </vt:lpstr>
      <vt:lpstr>Github repo or it didn’t happen</vt:lpstr>
      <vt:lpstr>PowerPoint Presentation</vt:lpstr>
      <vt:lpstr>PowerPoint Presentation</vt:lpstr>
      <vt:lpstr>PowerPoint Presentation</vt:lpstr>
    </vt:vector>
  </TitlesOfParts>
  <Company>Accenture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Web Apps</dc:title>
  <dc:creator>oscar.renalias</dc:creator>
  <cp:lastModifiedBy>Oscar Renalias</cp:lastModifiedBy>
  <cp:revision>70</cp:revision>
  <dcterms:created xsi:type="dcterms:W3CDTF">2012-10-26T10:36:05Z</dcterms:created>
  <dcterms:modified xsi:type="dcterms:W3CDTF">2012-10-30T22:10:33Z</dcterms:modified>
</cp:coreProperties>
</file>