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858000" cy="9144000"/>
  <p:embeddedFontLst>
    <p:embeddedFont>
      <p:font typeface="Constantia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5DFDDD-A349-491A-8349-D9AD2BF33295}">
  <a:tblStyle styleId="{D15DFDDD-A349-491A-8349-D9AD2BF3329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Constantia-bold.fntdata"/><Relationship Id="rId23" Type="http://schemas.openxmlformats.org/officeDocument/2006/relationships/font" Target="fonts/Constanti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Constantia-boldItalic.fntdata"/><Relationship Id="rId25" Type="http://schemas.openxmlformats.org/officeDocument/2006/relationships/font" Target="fonts/Constantia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9cd2c8d0_0_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9cd2c8d0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4e9cd2c8d0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9cd2c8d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4e9cd2c8d0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e9cd2c8d0_0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e9cd2c8d0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4e9cd2c8d0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e9cd2c8d0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e9cd2c8d0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4e9cd2c8d0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9cd2c8d0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4e9cd2c8d0_2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3c6c91a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4f3c6c91a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e9cd2c8d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4e9cd2c8d0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/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3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39751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6893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" name="Google Shape;95;p13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/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3"/>
              </a:buClr>
              <a:buSzPts val="1235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93369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730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65747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65747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3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p13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/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41" name="Google Shape;41;p4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zuluaga55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AB_w57nfQbA69ZsJalPGTuQW_JpPUeRxEdsVQFtAuL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dotnet/cor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6tjHBbvKd3M" TargetMode="External"/><Relationship Id="rId4" Type="http://schemas.openxmlformats.org/officeDocument/2006/relationships/hyperlink" Target="https://www.youtube.com/watch?v=0seicSnwR9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zuluaga55@gmail.co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5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Relationship Id="rId15" Type="http://schemas.openxmlformats.org/officeDocument/2006/relationships/image" Target="../media/image13.png"/><Relationship Id="rId14" Type="http://schemas.openxmlformats.org/officeDocument/2006/relationships/image" Target="../media/image14.png"/><Relationship Id="rId16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jzuluaga55@gmail.com" TargetMode="External"/><Relationship Id="rId4" Type="http://schemas.openxmlformats.org/officeDocument/2006/relationships/hyperlink" Target="https://github.com/zulu55" TargetMode="External"/><Relationship Id="rId5" Type="http://schemas.openxmlformats.org/officeDocument/2006/relationships/hyperlink" Target="https://www.youtube.com/jzuluaga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6600"/>
              <a:buFont typeface="Calibri"/>
              <a:buNone/>
            </a:pPr>
            <a:r>
              <a:rPr b="1" i="0" lang="en-US" sz="6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Programación Distribuida</a:t>
            </a:r>
            <a:endParaRPr b="1" i="0" sz="6600" u="none" cap="none" strike="noStrike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533400" y="3948616"/>
            <a:ext cx="7854696" cy="2576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2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Juan Carlos Zuluaga Cardona</a:t>
            </a:r>
            <a:endParaRPr/>
          </a:p>
          <a:p>
            <a:pPr indent="0" lvl="0" marL="0" marR="45720" rtl="0" algn="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420"/>
              <a:buFont typeface="Noto Sans Symbols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3"/>
              </a:rPr>
              <a:t>jzuluaga55@gmail.com</a:t>
            </a:r>
            <a:endParaRPr b="0" i="0" sz="3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45720" rtl="0" algn="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42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Teléfono: 350 634 2747</a:t>
            </a:r>
            <a:endParaRPr b="0" i="0" sz="3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We will work among others ...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457200" y="1935475"/>
            <a:ext cx="3697200" cy="4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MVC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FF0000"/>
              </a:solidFill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MVVM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API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Linq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4572000" y="1935475"/>
            <a:ext cx="3697200" cy="4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470"/>
              <a:buFont typeface="Noto Sans Symbols"/>
              <a:buChar char="●"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.NET Core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Xamarin Forms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470"/>
              <a:buFont typeface="Arial"/>
              <a:buChar char="●"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Xamarin Classic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470"/>
              <a:buFont typeface="Arial"/>
              <a:buChar char="●"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MVVM Cross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457200" y="1935475"/>
            <a:ext cx="8550600" cy="47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2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See instructions in shared document: "Configuration of Development Environment for Xamarin (v5)" and perform the installation as soon as possible (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https://docs.google.com/document/d/1AB_w57nfQbA69ZsJalPGTuQW_JpPUeRxEdsVQFtAuLA</a:t>
            </a:r>
            <a:r>
              <a:rPr lang="en-US" sz="2400"/>
              <a:t>).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</a:t>
            </a:r>
            <a:r>
              <a:rPr lang="en-US"/>
              <a:t>rchitecture </a:t>
            </a:r>
            <a:r>
              <a:rPr lang="en-US"/>
              <a:t>Example Project 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240300" y="5948875"/>
            <a:ext cx="7596600" cy="630900"/>
          </a:xfrm>
          <a:prstGeom prst="roundRect">
            <a:avLst>
              <a:gd fmla="val 16667" name="adj"/>
            </a:avLst>
          </a:prstGeom>
          <a:solidFill>
            <a:srgbClr val="4AE3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Common (.NET Standard)</a:t>
            </a:r>
            <a:endParaRPr sz="2400"/>
          </a:p>
        </p:txBody>
      </p:sp>
      <p:grpSp>
        <p:nvGrpSpPr>
          <p:cNvPr id="207" name="Google Shape;207;p27"/>
          <p:cNvGrpSpPr/>
          <p:nvPr/>
        </p:nvGrpSpPr>
        <p:grpSpPr>
          <a:xfrm>
            <a:off x="240300" y="3886200"/>
            <a:ext cx="7596600" cy="1845900"/>
            <a:chOff x="773700" y="3429000"/>
            <a:chExt cx="7596600" cy="1845900"/>
          </a:xfrm>
        </p:grpSpPr>
        <p:sp>
          <p:nvSpPr>
            <p:cNvPr id="208" name="Google Shape;208;p27"/>
            <p:cNvSpPr/>
            <p:nvPr/>
          </p:nvSpPr>
          <p:spPr>
            <a:xfrm>
              <a:off x="773700" y="3429000"/>
              <a:ext cx="7596600" cy="184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WEB (.NET Core)</a:t>
              </a:r>
              <a:endParaRPr sz="2400"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943700" y="4246100"/>
              <a:ext cx="3346800" cy="857400"/>
            </a:xfrm>
            <a:prstGeom prst="roundRect">
              <a:avLst>
                <a:gd fmla="val 16667" name="adj"/>
              </a:avLst>
            </a:prstGeom>
            <a:solidFill>
              <a:srgbClr val="C0C0C0"/>
            </a:solidFill>
            <a:ln cap="flat" cmpd="sng" w="9525">
              <a:solidFill>
                <a:schemeClr val="dk2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Front End Web (Admin)</a:t>
              </a:r>
              <a:endParaRPr sz="2400"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24504" y="4246100"/>
              <a:ext cx="3346800" cy="857400"/>
            </a:xfrm>
            <a:prstGeom prst="roundRect">
              <a:avLst>
                <a:gd fmla="val 16667" name="adj"/>
              </a:avLst>
            </a:prstGeom>
            <a:solidFill>
              <a:srgbClr val="C0C0C0"/>
            </a:solidFill>
            <a:ln cap="flat" cmpd="sng" w="9525">
              <a:solidFill>
                <a:schemeClr val="dk2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API</a:t>
              </a:r>
              <a:endParaRPr sz="2400"/>
            </a:p>
          </p:txBody>
        </p:sp>
      </p:grpSp>
      <p:sp>
        <p:nvSpPr>
          <p:cNvPr id="211" name="Google Shape;211;p27"/>
          <p:cNvSpPr/>
          <p:nvPr/>
        </p:nvSpPr>
        <p:spPr>
          <a:xfrm>
            <a:off x="240300" y="3038525"/>
            <a:ext cx="3604800" cy="630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Mobile UI - </a:t>
            </a:r>
            <a:r>
              <a:rPr lang="en-US" sz="1800"/>
              <a:t>Business</a:t>
            </a:r>
            <a:r>
              <a:rPr lang="en-US" sz="1800"/>
              <a:t> Logic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Xamarin Forms Shared</a:t>
            </a:r>
            <a:endParaRPr sz="1800"/>
          </a:p>
        </p:txBody>
      </p:sp>
      <p:sp>
        <p:nvSpPr>
          <p:cNvPr id="212" name="Google Shape;212;p27"/>
          <p:cNvSpPr/>
          <p:nvPr/>
        </p:nvSpPr>
        <p:spPr>
          <a:xfrm>
            <a:off x="4232100" y="3038525"/>
            <a:ext cx="3604800" cy="630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Mobile - Business Logic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Xamarin Classic Shared</a:t>
            </a:r>
            <a:endParaRPr sz="1800"/>
          </a:p>
        </p:txBody>
      </p:sp>
      <p:sp>
        <p:nvSpPr>
          <p:cNvPr id="213" name="Google Shape;213;p27"/>
          <p:cNvSpPr/>
          <p:nvPr/>
        </p:nvSpPr>
        <p:spPr>
          <a:xfrm>
            <a:off x="240300" y="2190850"/>
            <a:ext cx="1679400" cy="630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Android</a:t>
            </a:r>
            <a:endParaRPr sz="1800"/>
          </a:p>
        </p:txBody>
      </p:sp>
      <p:sp>
        <p:nvSpPr>
          <p:cNvPr id="214" name="Google Shape;214;p27"/>
          <p:cNvSpPr/>
          <p:nvPr/>
        </p:nvSpPr>
        <p:spPr>
          <a:xfrm>
            <a:off x="2165700" y="2190850"/>
            <a:ext cx="1679400" cy="63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iOS</a:t>
            </a:r>
            <a:endParaRPr sz="1800"/>
          </a:p>
        </p:txBody>
      </p:sp>
      <p:sp>
        <p:nvSpPr>
          <p:cNvPr id="215" name="Google Shape;215;p27"/>
          <p:cNvSpPr/>
          <p:nvPr/>
        </p:nvSpPr>
        <p:spPr>
          <a:xfrm>
            <a:off x="4232100" y="2190850"/>
            <a:ext cx="1679400" cy="630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Android</a:t>
            </a:r>
            <a:endParaRPr sz="1800"/>
          </a:p>
        </p:txBody>
      </p:sp>
      <p:sp>
        <p:nvSpPr>
          <p:cNvPr id="216" name="Google Shape;216;p27"/>
          <p:cNvSpPr/>
          <p:nvPr/>
        </p:nvSpPr>
        <p:spPr>
          <a:xfrm>
            <a:off x="6157500" y="2190850"/>
            <a:ext cx="1679400" cy="63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iOS</a:t>
            </a:r>
            <a:endParaRPr sz="1800"/>
          </a:p>
        </p:txBody>
      </p:sp>
      <p:sp>
        <p:nvSpPr>
          <p:cNvPr id="217" name="Google Shape;217;p27"/>
          <p:cNvSpPr/>
          <p:nvPr/>
        </p:nvSpPr>
        <p:spPr>
          <a:xfrm>
            <a:off x="8031775" y="3886200"/>
            <a:ext cx="290100" cy="1845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8031775" y="2190850"/>
            <a:ext cx="290100" cy="1478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 rot="5400000">
            <a:off x="7798200" y="4676600"/>
            <a:ext cx="17673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tantia"/>
                <a:ea typeface="Constantia"/>
                <a:cs typeface="Constantia"/>
                <a:sym typeface="Constantia"/>
              </a:rPr>
              <a:t>Backend (Web)</a:t>
            </a:r>
            <a:endParaRPr sz="18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 rot="5400000">
            <a:off x="7639650" y="2709850"/>
            <a:ext cx="20844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tantia"/>
                <a:ea typeface="Constantia"/>
                <a:cs typeface="Constantia"/>
                <a:sym typeface="Constantia"/>
              </a:rPr>
              <a:t>Front</a:t>
            </a:r>
            <a:r>
              <a:rPr lang="en-US" sz="1800">
                <a:latin typeface="Constantia"/>
                <a:ea typeface="Constantia"/>
                <a:cs typeface="Constantia"/>
                <a:sym typeface="Constantia"/>
              </a:rPr>
              <a:t>end (Mobile)</a:t>
            </a:r>
            <a:endParaRPr sz="1800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.Net Core?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457200" y="1935475"/>
            <a:ext cx="8550600" cy="47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2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Open source development platform maintained by Microsoft and .Net Community on Github. (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https://github.com/dotnet/core</a:t>
            </a:r>
            <a:r>
              <a:rPr lang="en-US" sz="2400"/>
              <a:t>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Cross-platform; supporting Windows, macOS and Linux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Compatible with .NET Framework, Xamarin and Mono, via the .NET Standard Library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C# and F# (VB is coming) can be used to write apps and libraries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Flexible deployment with Docker support.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It implies a total redesign of the way we have been working. For example, dependency injection is now mandatory.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457200" y="1935475"/>
            <a:ext cx="8550600" cy="47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400"/>
              <a:t>Study the following videos:</a:t>
            </a:r>
            <a:endParaRPr sz="2400"/>
          </a:p>
          <a:p>
            <a:pPr indent="-381000" lvl="0" marL="457200" rtl="0" algn="l">
              <a:spcBef>
                <a:spcPts val="52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https://www.youtube.com/watch?v=6tjHBbvKd3M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https://www.youtube.com/watch?v=0seicSnwR9w</a:t>
            </a: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530350" y="1052720"/>
            <a:ext cx="7772400" cy="54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en-US"/>
              <a:t>Let's start</a:t>
            </a:r>
            <a:endParaRPr b="1" i="0" sz="5600" u="none" cap="none" strike="noStrike">
              <a:solidFill>
                <a:srgbClr val="4AE3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Presentación Docente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457200" y="1935480"/>
            <a:ext cx="8229600" cy="2861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Nombre: Juan Carlos Zuluaga Cardona (Zulu)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Contacto: </a:t>
            </a:r>
            <a:r>
              <a:rPr b="0" i="0" lang="en-US" sz="26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3"/>
              </a:rPr>
              <a:t>jzuluaga55@gmail.com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350 634 2747.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Profesión: Ingeniero en Informática.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Perfil: Desarrollador y docente con más de 2</a:t>
            </a:r>
            <a:r>
              <a:rPr lang="en-US"/>
              <a:t>2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años de experiencia. Trabajo con el ITM desde el 2012, apasionado por el desarrollo y la enseñanza.</a:t>
            </a:r>
            <a:endParaRPr/>
          </a:p>
        </p:txBody>
      </p:sp>
      <p:pic>
        <p:nvPicPr>
          <p:cNvPr descr="Xamarin Ceritifications"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4725144"/>
            <a:ext cx="2137420" cy="198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7356" y="5056146"/>
            <a:ext cx="5076056" cy="132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b="1" i="0" lang="en-US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i="0" sz="5600" u="none" cap="none" strike="noStrike">
              <a:solidFill>
                <a:srgbClr val="4AE3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Evaluación, condiciones, metodología</a:t>
            </a:r>
            <a:endParaRPr b="0" i="0" sz="22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79512" y="1891130"/>
            <a:ext cx="8712968" cy="485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Empezamos clase en punto, pasados 15 minutos, se cierra la puerta y no se permite el ingreso.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Deben tener acceso al correo institucional ya que el docente solo les enviará información a este correo.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llama a lista todas las clases, el 20% de las faltas da cancelación por asistencia (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reglamento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estudiantil).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Ninguna excusa borra la falta de asistencia, inclusive las excusas médicas (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reglamento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estudiantil).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 debe activar una cuenta de Azure, preferiblemente una cuenta de estudiante.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comer ni beber en clase.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Colocar los celulares en modo vibración en clase.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No utilizar los computadores para actividades que no estén en el desarrollo normal de la clase (Facebook, YouTube, Chats, entre otros).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ágina principal de YouTube"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179500" y="2031025"/>
            <a:ext cx="8712900" cy="4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No chatear en clase por medio de los celulares o los computadores.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Tener cuenta de correo dominio Gmail y Microsoft. Son necesarias para la realización de los exámenes del curso.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cuenta en GitHub. Todos los proyectos deben estar en repositorios.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recomendable tener un dispositivo con Android.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materia no es habilitable (reglamento estudiantil).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 el código fuente se hace en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Inglés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incluyendo los comentarios.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evaluaciones se harán en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Inglés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 de las notas individuales, cualquier copia, total o parcial de trabajos, código fuente, documentos u otros,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dará una nota de 0.0 a TODOS los implicados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permite tomar clases en grupos diferentes al matriculado.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Página principal de YouTube"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179500" y="1844175"/>
            <a:ext cx="87129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Las clases se graban en vídeo, pero esto no quiere decir que es un curso virtual. Es 100% presencial, los vídeos son un complemento OPCIONAL para los estudiantes que lo requieran.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Artículo 81°. - Segundo y tercer calificadores. Todo examen o prueba escrita con un valor igual al 20%, podrá ser sometido a segundo calificador, si así lo solicitare el estudiante al momento de la devolución. En tal evento, la nota definitiva será el resultado de promediar la calificación inicial y la del segundo calificador, salvo que entre las dos notas hubiere una diferencia igual o superior a una unidad, caso en el cual se designará un tercer 61 calificador, cuya nota será la definitiva. El segundo y tercer calificadores serán designados por el Decano de Facultad, de los profesores de la misma asignatura o área, de la Facultad. En todo caso, la segunda y tercera calificaciones se consignarán en actas motivadas y las correcciones no pueden ir sobre el texto del examen.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ágina principal de YouTube"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Principales herramientas</a:t>
            </a:r>
            <a:endParaRPr/>
          </a:p>
        </p:txBody>
      </p:sp>
      <p:pic>
        <p:nvPicPr>
          <p:cNvPr descr="Resultado de imagen para azure"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875" y="3490111"/>
            <a:ext cx="1230884" cy="1230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android logo png 3d" id="163" name="Google Shape;16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817" y="3389293"/>
            <a:ext cx="1432520" cy="143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9280" y="2218229"/>
            <a:ext cx="2076822" cy="207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549" y="5320392"/>
            <a:ext cx="1023055" cy="1055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25347" y="4957602"/>
            <a:ext cx="1543540" cy="1543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20475" y="5143987"/>
            <a:ext cx="1563064" cy="1170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02652" y="5020866"/>
            <a:ext cx="1654533" cy="165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81095" y="5292788"/>
            <a:ext cx="1230875" cy="11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40915" y="3416176"/>
            <a:ext cx="1654525" cy="137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7544" y="2218219"/>
            <a:ext cx="1432500" cy="9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92852" y="2157074"/>
            <a:ext cx="1023050" cy="10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438694" y="2159569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59450" y="3358925"/>
            <a:ext cx="1493213" cy="149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636845" y="5200070"/>
            <a:ext cx="1296125" cy="12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3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{D15DFDDD-A349-491A-8349-D9AD2BF33295}</a:tableStyleId>
              </a:tblPr>
              <a:tblGrid>
                <a:gridCol w="447425"/>
                <a:gridCol w="1534025"/>
                <a:gridCol w="3558100"/>
                <a:gridCol w="2492800"/>
                <a:gridCol w="852250"/>
              </a:tblGrid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Semana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Tema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Evaluación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Valor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</a:tr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4-febr.-19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8"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/>
                        <a:t>Aplicaciones en 3 capas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Manejo de transacciones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MVC 6 Servicios Web, WCF, Servicios Rest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.NET Core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Desarrollo de aplicaciones para dispositivos móviles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Bases de datos locales en aplicaciones móviles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Integración con redes sociales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Multi-idioma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Mapas, Geolocalización, </a:t>
                      </a:r>
                      <a:r>
                        <a:rPr lang="en-US" sz="1800"/>
                        <a:t>No</a:t>
                      </a:r>
                      <a:r>
                        <a:rPr lang="en-US" sz="1800"/>
                        <a:t>tificaciones Push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Xamarin Forms / Xamarin Classic / MVVM Cross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Examen I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11-febr.-19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18-febr.-19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25-febr.-19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4-mzo.-19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55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11-mzo.-19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Práctica I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18-mzo.-19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55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25-mzo.-19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1-abr.-19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8-abr.-19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Examen II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15-abr.-19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</a:tr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22-abr.-19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vMerge="1"/>
                <a:tc rowSpan="6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Práctica II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29-abr.-19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6-my.-19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13-my.-19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20-my.-19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27-my.-19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0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3-jun.-19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Examen III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530350" y="1052729"/>
            <a:ext cx="77724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en-US"/>
              <a:t>Programación Distribuida</a:t>
            </a:r>
            <a:endParaRPr b="1" i="0" sz="5600" u="none" cap="none" strike="noStrike">
              <a:solidFill>
                <a:srgbClr val="4AE3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530350" y="4146450"/>
            <a:ext cx="7772400" cy="223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Juan Carlos </a:t>
            </a:r>
            <a:r>
              <a:rPr b="1" lang="en-US" sz="2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Zulu</a:t>
            </a:r>
            <a:r>
              <a:rPr b="1" lang="en-US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aga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Email: </a:t>
            </a:r>
            <a:r>
              <a:rPr b="1" lang="en-US" sz="2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jzuluaga55@gmail.com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Github: </a:t>
            </a:r>
            <a:r>
              <a:rPr b="1" lang="en-US" sz="2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https://github.com/zulu55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Youtube: </a:t>
            </a:r>
            <a:r>
              <a:rPr b="1" lang="en-US" sz="2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https://www.youtube.com/jzuluaga55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Phone: +57 350 634 2747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