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</p:sldMasterIdLst>
  <p:notesMasterIdLst>
    <p:notesMasterId r:id="rId9"/>
  </p:notesMasterIdLst>
  <p:sldIdLst>
    <p:sldId id="256" r:id="rId3"/>
    <p:sldId id="257" r:id="rId4"/>
    <p:sldId id="276" r:id="rId5"/>
    <p:sldId id="277" r:id="rId6"/>
    <p:sldId id="278" r:id="rId7"/>
    <p:sldId id="279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2FF3E4-2A5A-4930-8B49-9C8643C17A9C}">
  <a:tblStyle styleId="{332FF3E4-2A5A-4930-8B49-9C8643C17A9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21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9098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337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4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12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63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13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EXCELERA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3568" y="3356992"/>
            <a:ext cx="7772400" cy="8640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000" b="1" i="0" u="none" strike="noStrike" cap="none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399" cy="6480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elixir_helix_200_2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11" y="-26986"/>
            <a:ext cx="9269411" cy="61864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/>
        </p:nvSpPr>
        <p:spPr>
          <a:xfrm>
            <a:off x="3851275" y="6092825"/>
            <a:ext cx="4799011" cy="434974"/>
          </a:xfrm>
          <a:prstGeom prst="rect">
            <a:avLst/>
          </a:prstGeom>
          <a:noFill/>
          <a:ln>
            <a:noFill/>
          </a:ln>
        </p:spPr>
        <p:txBody>
          <a:bodyPr lIns="65300" tIns="32650" rIns="65300" bIns="326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1"/>
              </a:buClr>
              <a:buSzPct val="25000"/>
              <a:buFont typeface="Calibri"/>
              <a:buNone/>
            </a:pPr>
            <a:r>
              <a:rPr lang="en-US" sz="2400" b="0" i="1" u="none" strike="noStrike" cap="none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rPr>
              <a:t>www.elixir-europe.org/excelerate</a:t>
            </a:r>
          </a:p>
        </p:txBody>
      </p:sp>
      <p:pic>
        <p:nvPicPr>
          <p:cNvPr id="12" name="Shape 12" descr="Excelerate_whitebackgroun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3711" y="5157787"/>
            <a:ext cx="1962149" cy="77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5157787"/>
            <a:ext cx="1214437" cy="82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323850" y="6092825"/>
            <a:ext cx="3600450" cy="554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39750" y="333375"/>
            <a:ext cx="8153399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39750" y="333375"/>
            <a:ext cx="8153399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" name="Picture 4" descr="https://www.elixir-europe.org/system/files/elixir_spain_white_background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949950"/>
            <a:ext cx="989200" cy="7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395536" y="3357489"/>
            <a:ext cx="8424936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1"/>
              </a:buClr>
              <a:buSzPct val="25000"/>
              <a:buFont typeface="Calibri"/>
              <a:buNone/>
            </a:pPr>
            <a:r>
              <a:rPr lang="en-US" sz="5000" b="1" i="0" u="none" strike="noStrike" cap="none" dirty="0" smtClean="0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rPr>
              <a:t>ELIXIR-EXCELERATE HPC course</a:t>
            </a:r>
            <a:endParaRPr lang="en-US" sz="5000" b="1" i="0" u="none" strike="noStrike" cap="none" dirty="0">
              <a:solidFill>
                <a:srgbClr val="003F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500062" y="4064000"/>
            <a:ext cx="8586786" cy="1825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6-7 April 2017 –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Malaga – Train-the-Researcher</a:t>
            </a:r>
            <a:endParaRPr lang="en-US"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Instructors: Oscar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Torreno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Oswaldo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Trelles</a:t>
            </a:r>
            <a: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Support: Esteban Perez-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Wohlfeil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Advisors: Pedro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Fernandes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Brane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Leskosek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5545137" y="2465386"/>
            <a:ext cx="185736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Instructors, support and advisors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2051" name="Picture 3" descr="Oswald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067" y="1124746"/>
            <a:ext cx="1527243" cy="153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edr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64" y="4941168"/>
            <a:ext cx="1532658" cy="153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Bran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64" t="2270" r="7768" b="65947"/>
          <a:stretch/>
        </p:blipFill>
        <p:spPr bwMode="auto">
          <a:xfrm>
            <a:off x="4608512" y="4953541"/>
            <a:ext cx="1522715" cy="152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Osca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65" y="1124746"/>
            <a:ext cx="1532657" cy="153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264696" y="5221649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 err="1">
                <a:solidFill>
                  <a:srgbClr val="2F5897"/>
                </a:solidFill>
                <a:latin typeface="Calibri"/>
                <a:ea typeface="Calibri"/>
                <a:cs typeface="Calibri"/>
              </a:rPr>
              <a:t>Brane</a:t>
            </a:r>
            <a:r>
              <a:rPr lang="en-GB" sz="2000" dirty="0">
                <a:solidFill>
                  <a:srgbClr val="2F5897"/>
                </a:solidFill>
                <a:latin typeface="Calibri"/>
                <a:ea typeface="Calibri"/>
                <a:cs typeface="Calibri"/>
              </a:rPr>
              <a:t> L. </a:t>
            </a:r>
            <a:r>
              <a:rPr lang="en-GB" sz="2000" dirty="0" err="1">
                <a:solidFill>
                  <a:srgbClr val="2F5897"/>
                </a:solidFill>
                <a:latin typeface="Calibri"/>
                <a:ea typeface="Calibri"/>
                <a:cs typeface="Calibri"/>
              </a:rPr>
              <a:t>Leskosek</a:t>
            </a:r>
            <a:r>
              <a:rPr lang="en-GB" sz="2000" dirty="0">
                <a:solidFill>
                  <a:srgbClr val="2F5897"/>
                </a:solidFill>
                <a:latin typeface="Calibri"/>
                <a:ea typeface="Calibri"/>
                <a:cs typeface="Calibri"/>
              </a:rPr>
              <a:t> (SI)</a:t>
            </a:r>
          </a:p>
          <a:p>
            <a:r>
              <a:rPr lang="en-GB" sz="2000" dirty="0" smtClean="0">
                <a:solidFill>
                  <a:srgbClr val="2F5897"/>
                </a:solidFill>
                <a:latin typeface="Calibri"/>
                <a:ea typeface="Calibri"/>
                <a:cs typeface="Calibri"/>
                <a:sym typeface="Calibri"/>
              </a:rPr>
              <a:t>ELIXIR-Slovenia</a:t>
            </a:r>
            <a:endParaRPr lang="en-GB" sz="2000" dirty="0">
              <a:solidFill>
                <a:srgbClr val="2F5897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2000" dirty="0" smtClean="0">
                <a:solidFill>
                  <a:srgbClr val="2F5897"/>
                </a:solidFill>
                <a:latin typeface="Calibri"/>
                <a:ea typeface="Calibri"/>
                <a:cs typeface="Calibri"/>
              </a:rPr>
              <a:t>eLearning / advisor</a:t>
            </a:r>
            <a:endParaRPr lang="en-GB" sz="2000" dirty="0">
              <a:solidFill>
                <a:srgbClr val="2F5897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160240" y="5057889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 smtClean="0">
                <a:solidFill>
                  <a:srgbClr val="2F5897"/>
                </a:solidFill>
                <a:latin typeface="Calibri"/>
                <a:ea typeface="Calibri"/>
                <a:cs typeface="Calibri"/>
              </a:rPr>
              <a:t>Pedro </a:t>
            </a:r>
            <a:r>
              <a:rPr lang="en-GB" sz="2000" dirty="0" err="1" smtClean="0">
                <a:solidFill>
                  <a:srgbClr val="2F5897"/>
                </a:solidFill>
                <a:latin typeface="Calibri"/>
                <a:ea typeface="Calibri"/>
                <a:cs typeface="Calibri"/>
              </a:rPr>
              <a:t>Fernandes</a:t>
            </a:r>
            <a:endParaRPr lang="en-GB" sz="2000" dirty="0">
              <a:solidFill>
                <a:srgbClr val="2F5897"/>
              </a:solidFill>
              <a:latin typeface="Calibri"/>
              <a:ea typeface="Calibri"/>
              <a:cs typeface="Calibri"/>
            </a:endParaRPr>
          </a:p>
          <a:p>
            <a:r>
              <a:rPr lang="en-GB" sz="2000" dirty="0" smtClean="0">
                <a:solidFill>
                  <a:srgbClr val="2F5897"/>
                </a:solidFill>
                <a:latin typeface="Calibri"/>
                <a:ea typeface="Calibri"/>
                <a:cs typeface="Calibri"/>
                <a:sym typeface="Calibri"/>
              </a:rPr>
              <a:t>ELIXIR-Portugal</a:t>
            </a:r>
            <a:endParaRPr lang="en-GB" sz="2000" dirty="0">
              <a:solidFill>
                <a:srgbClr val="2F5897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2000" dirty="0" smtClean="0">
                <a:solidFill>
                  <a:srgbClr val="2F5897"/>
                </a:solidFill>
                <a:latin typeface="Calibri"/>
                <a:ea typeface="Calibri"/>
                <a:cs typeface="Calibri"/>
              </a:rPr>
              <a:t>Subtask leader</a:t>
            </a:r>
          </a:p>
          <a:p>
            <a:r>
              <a:rPr lang="en-GB" sz="2000" dirty="0">
                <a:solidFill>
                  <a:srgbClr val="2F5897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GB" sz="2000" dirty="0" smtClean="0">
                <a:solidFill>
                  <a:srgbClr val="2F5897"/>
                </a:solidFill>
                <a:latin typeface="Calibri"/>
                <a:ea typeface="Calibri"/>
                <a:cs typeface="Calibri"/>
              </a:rPr>
              <a:t>nd advisor</a:t>
            </a:r>
            <a:endParaRPr lang="en-GB" sz="2000" dirty="0">
              <a:solidFill>
                <a:srgbClr val="2F5897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217485" y="1229353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 smtClean="0">
                <a:solidFill>
                  <a:srgbClr val="2F5897"/>
                </a:solidFill>
                <a:latin typeface="Calibri"/>
                <a:ea typeface="Calibri"/>
                <a:cs typeface="Calibri"/>
                <a:sym typeface="Calibri"/>
              </a:rPr>
              <a:t>Oscar </a:t>
            </a:r>
            <a:r>
              <a:rPr lang="en-GB" sz="2000" dirty="0" err="1" smtClean="0">
                <a:solidFill>
                  <a:srgbClr val="2F5897"/>
                </a:solidFill>
                <a:latin typeface="Calibri"/>
                <a:ea typeface="Calibri"/>
                <a:cs typeface="Calibri"/>
                <a:sym typeface="Calibri"/>
              </a:rPr>
              <a:t>Torreno</a:t>
            </a:r>
            <a:endParaRPr lang="en-GB" sz="2000" dirty="0" smtClean="0">
              <a:solidFill>
                <a:srgbClr val="2F5897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2000" dirty="0" smtClean="0">
                <a:solidFill>
                  <a:srgbClr val="2F5897"/>
                </a:solidFill>
                <a:latin typeface="Calibri"/>
                <a:ea typeface="Calibri"/>
                <a:cs typeface="Calibri"/>
                <a:sym typeface="Calibri"/>
              </a:rPr>
              <a:t>ELIXIR-Spain</a:t>
            </a:r>
            <a:endParaRPr lang="en-GB" sz="2000" dirty="0">
              <a:solidFill>
                <a:srgbClr val="2F5897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2000" dirty="0" smtClean="0">
                <a:solidFill>
                  <a:srgbClr val="2F5897"/>
                </a:solidFill>
                <a:latin typeface="Calibri"/>
                <a:ea typeface="Calibri"/>
                <a:cs typeface="Calibri"/>
              </a:rPr>
              <a:t>Training coordinator</a:t>
            </a:r>
          </a:p>
          <a:p>
            <a:r>
              <a:rPr lang="en-GB" sz="2000" dirty="0">
                <a:solidFill>
                  <a:srgbClr val="2F5897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GB" sz="2000" dirty="0" smtClean="0">
                <a:solidFill>
                  <a:srgbClr val="2F5897"/>
                </a:solidFill>
                <a:latin typeface="Calibri"/>
                <a:ea typeface="Calibri"/>
                <a:cs typeface="Calibri"/>
              </a:rPr>
              <a:t>nd instructor</a:t>
            </a:r>
            <a:endParaRPr lang="en-GB" sz="2000" dirty="0">
              <a:solidFill>
                <a:srgbClr val="2F5897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269389" y="1229352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 smtClean="0">
                <a:solidFill>
                  <a:srgbClr val="2F5897"/>
                </a:solidFill>
                <a:latin typeface="Calibri"/>
                <a:ea typeface="Calibri"/>
                <a:cs typeface="Calibri"/>
                <a:sym typeface="Calibri"/>
              </a:rPr>
              <a:t>Oswaldo </a:t>
            </a:r>
            <a:r>
              <a:rPr lang="en-GB" sz="2000" dirty="0" err="1" smtClean="0">
                <a:solidFill>
                  <a:srgbClr val="2F5897"/>
                </a:solidFill>
                <a:latin typeface="Calibri"/>
                <a:ea typeface="Calibri"/>
                <a:cs typeface="Calibri"/>
                <a:sym typeface="Calibri"/>
              </a:rPr>
              <a:t>Trelles</a:t>
            </a:r>
            <a:endParaRPr lang="en-GB" sz="2000" dirty="0" smtClean="0">
              <a:solidFill>
                <a:srgbClr val="2F5897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2000" dirty="0" smtClean="0">
                <a:solidFill>
                  <a:srgbClr val="2F5897"/>
                </a:solidFill>
                <a:latin typeface="Calibri"/>
                <a:ea typeface="Calibri"/>
                <a:cs typeface="Calibri"/>
                <a:sym typeface="Calibri"/>
              </a:rPr>
              <a:t>ELIXIR-Spain</a:t>
            </a:r>
            <a:endParaRPr lang="en-GB" sz="2000" dirty="0">
              <a:solidFill>
                <a:srgbClr val="2F5897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2000" dirty="0" smtClean="0">
                <a:solidFill>
                  <a:srgbClr val="2F5897"/>
                </a:solidFill>
                <a:latin typeface="Calibri"/>
                <a:ea typeface="Calibri"/>
                <a:cs typeface="Calibri"/>
              </a:rPr>
              <a:t>Training coordinator</a:t>
            </a:r>
          </a:p>
          <a:p>
            <a:r>
              <a:rPr lang="en-GB" sz="2000" dirty="0">
                <a:solidFill>
                  <a:srgbClr val="2F5897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GB" sz="2000" dirty="0" smtClean="0">
                <a:solidFill>
                  <a:srgbClr val="2F5897"/>
                </a:solidFill>
                <a:latin typeface="Calibri"/>
                <a:ea typeface="Calibri"/>
                <a:cs typeface="Calibri"/>
              </a:rPr>
              <a:t>nd instructor</a:t>
            </a:r>
            <a:endParaRPr lang="en-GB" sz="2000" dirty="0">
              <a:solidFill>
                <a:srgbClr val="2F5897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75" y="2996952"/>
            <a:ext cx="1516636" cy="1532657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2217485" y="3277433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 smtClean="0">
                <a:solidFill>
                  <a:srgbClr val="2F5897"/>
                </a:solidFill>
                <a:latin typeface="Calibri"/>
                <a:ea typeface="Calibri"/>
                <a:cs typeface="Calibri"/>
                <a:sym typeface="Calibri"/>
              </a:rPr>
              <a:t>Esteban Perez-</a:t>
            </a:r>
            <a:r>
              <a:rPr lang="en-GB" sz="2000" dirty="0" err="1" smtClean="0">
                <a:solidFill>
                  <a:srgbClr val="2F5897"/>
                </a:solidFill>
                <a:latin typeface="Calibri"/>
                <a:ea typeface="Calibri"/>
                <a:cs typeface="Calibri"/>
                <a:sym typeface="Calibri"/>
              </a:rPr>
              <a:t>Wohlfeil</a:t>
            </a:r>
            <a:endParaRPr lang="en-GB" sz="2000" dirty="0" smtClean="0">
              <a:solidFill>
                <a:srgbClr val="2F5897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2000" dirty="0" smtClean="0">
                <a:solidFill>
                  <a:srgbClr val="2F5897"/>
                </a:solidFill>
                <a:latin typeface="Calibri"/>
                <a:ea typeface="Calibri"/>
                <a:cs typeface="Calibri"/>
                <a:sym typeface="Calibri"/>
              </a:rPr>
              <a:t>ELIXIR-Spain</a:t>
            </a:r>
            <a:endParaRPr lang="en-GB" sz="2000" dirty="0">
              <a:solidFill>
                <a:srgbClr val="2F5897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2000" dirty="0" smtClean="0">
                <a:solidFill>
                  <a:srgbClr val="2F5897"/>
                </a:solidFill>
                <a:latin typeface="Calibri"/>
                <a:ea typeface="Calibri"/>
                <a:cs typeface="Calibri"/>
              </a:rPr>
              <a:t>Support</a:t>
            </a:r>
            <a:endParaRPr lang="en-GB" sz="2000" dirty="0">
              <a:solidFill>
                <a:srgbClr val="2F5897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Overview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None/>
            </a:pPr>
            <a:r>
              <a:rPr lang="en-GB" sz="2000" dirty="0" smtClean="0">
                <a:solidFill>
                  <a:srgbClr val="2F5897"/>
                </a:solidFill>
              </a:rPr>
              <a:t>This </a:t>
            </a:r>
            <a:r>
              <a:rPr lang="en-GB" sz="2000" dirty="0">
                <a:solidFill>
                  <a:srgbClr val="2F5897"/>
                </a:solidFill>
              </a:rPr>
              <a:t>course </a:t>
            </a:r>
            <a:r>
              <a:rPr lang="en-GB" sz="2000" dirty="0" smtClean="0">
                <a:solidFill>
                  <a:srgbClr val="2F5897"/>
                </a:solidFill>
              </a:rPr>
              <a:t>aims </a:t>
            </a:r>
            <a:r>
              <a:rPr lang="en-GB" sz="2000" dirty="0">
                <a:solidFill>
                  <a:srgbClr val="2F5897"/>
                </a:solidFill>
              </a:rPr>
              <a:t>at introducing the participants in the complexities of parallel programming with emphasis on genome-scale comparison algorithms.</a:t>
            </a:r>
          </a:p>
          <a:p>
            <a:pPr marL="10160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None/>
            </a:pPr>
            <a:endParaRPr lang="en-GB" sz="2000" dirty="0">
              <a:solidFill>
                <a:srgbClr val="2F5897"/>
              </a:solidFill>
            </a:endParaRP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 smtClean="0">
                <a:solidFill>
                  <a:srgbClr val="2F5897"/>
                </a:solidFill>
              </a:rPr>
              <a:t>The </a:t>
            </a:r>
            <a:r>
              <a:rPr lang="en-GB" sz="2000" dirty="0">
                <a:solidFill>
                  <a:srgbClr val="2F5897"/>
                </a:solidFill>
              </a:rPr>
              <a:t>theoretical aspects of this course cover (a) the parallel programing background, with a quick overview in the architectures and programming models; and (b) the basis for genome-scale sequence comparison algorithms</a:t>
            </a:r>
            <a:r>
              <a:rPr lang="en-GB" sz="2000" dirty="0" smtClean="0">
                <a:solidFill>
                  <a:srgbClr val="2F5897"/>
                </a:solidFill>
              </a:rPr>
              <a:t>.</a:t>
            </a:r>
          </a:p>
          <a:p>
            <a:pPr marL="457200" lvl="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The practical aspects are organised to master the concepts of data distribution and balancing using a Map-Reduce strategy and internal coding with </a:t>
            </a:r>
            <a:r>
              <a:rPr lang="en-GB" sz="2000" dirty="0" smtClean="0">
                <a:solidFill>
                  <a:srgbClr val="2F5897"/>
                </a:solidFill>
              </a:rPr>
              <a:t>MPI and </a:t>
            </a:r>
            <a:r>
              <a:rPr lang="en-GB" sz="2000" dirty="0" err="1" smtClean="0">
                <a:solidFill>
                  <a:srgbClr val="2F5897"/>
                </a:solidFill>
              </a:rPr>
              <a:t>OpenMP</a:t>
            </a:r>
            <a:r>
              <a:rPr lang="en-GB" sz="2000" dirty="0" smtClean="0">
                <a:solidFill>
                  <a:srgbClr val="2F5897"/>
                </a:solidFill>
              </a:rPr>
              <a:t>.</a:t>
            </a:r>
            <a:endParaRPr lang="en-US" sz="2000" dirty="0" smtClean="0">
              <a:solidFill>
                <a:srgbClr val="2F5897"/>
              </a:solidFill>
            </a:endParaRP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sz="2000" dirty="0">
              <a:solidFill>
                <a:srgbClr val="2F5897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 dirty="0">
              <a:solidFill>
                <a:srgbClr val="2F5897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744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Schedule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595064" y="908720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b="1" dirty="0" smtClean="0">
                <a:solidFill>
                  <a:srgbClr val="2F5897"/>
                </a:solidFill>
              </a:rPr>
              <a:t>6 April	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smtClean="0">
                <a:solidFill>
                  <a:srgbClr val="2F5897"/>
                </a:solidFill>
              </a:rPr>
              <a:t>9:00 </a:t>
            </a:r>
            <a:r>
              <a:rPr lang="en-GB" sz="2000" dirty="0">
                <a:solidFill>
                  <a:srgbClr val="2F5897"/>
                </a:solidFill>
              </a:rPr>
              <a:t>– 9:15	Welcome and introduction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>
                <a:solidFill>
                  <a:srgbClr val="2F5897"/>
                </a:solidFill>
              </a:rPr>
              <a:t>9:15 – </a:t>
            </a:r>
            <a:r>
              <a:rPr lang="en-GB" sz="2000" dirty="0" smtClean="0">
                <a:solidFill>
                  <a:srgbClr val="2F5897"/>
                </a:solidFill>
              </a:rPr>
              <a:t>10:00</a:t>
            </a:r>
            <a:r>
              <a:rPr lang="en-GB" sz="2000" dirty="0">
                <a:solidFill>
                  <a:srgbClr val="2F5897"/>
                </a:solidFill>
              </a:rPr>
              <a:t>	Introduction to HPC concepts (theoretical part)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smtClean="0">
                <a:solidFill>
                  <a:srgbClr val="2F5897"/>
                </a:solidFill>
              </a:rPr>
              <a:t>10:00 – 11:00	SSH connection, file transfers and SLURM introduction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smtClean="0">
                <a:solidFill>
                  <a:srgbClr val="2F5897"/>
                </a:solidFill>
              </a:rPr>
              <a:t>11:00 </a:t>
            </a:r>
            <a:r>
              <a:rPr lang="en-GB" sz="2000" dirty="0">
                <a:solidFill>
                  <a:srgbClr val="2F5897"/>
                </a:solidFill>
              </a:rPr>
              <a:t>– 11:30	Coffee break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>
                <a:solidFill>
                  <a:srgbClr val="2F5897"/>
                </a:solidFill>
              </a:rPr>
              <a:t>11:30 – 13:30	</a:t>
            </a:r>
            <a:r>
              <a:rPr lang="en-GB" sz="2000" dirty="0" smtClean="0">
                <a:solidFill>
                  <a:srgbClr val="2F5897"/>
                </a:solidFill>
              </a:rPr>
              <a:t>Introduction and practical sessions on </a:t>
            </a:r>
            <a:r>
              <a:rPr lang="en-GB" sz="2000" dirty="0" err="1" smtClean="0">
                <a:solidFill>
                  <a:srgbClr val="2F5897"/>
                </a:solidFill>
              </a:rPr>
              <a:t>OpenMP</a:t>
            </a:r>
            <a:r>
              <a:rPr lang="en-GB" sz="2000" dirty="0" smtClean="0">
                <a:solidFill>
                  <a:srgbClr val="2F5897"/>
                </a:solidFill>
              </a:rPr>
              <a:t> and MPI</a:t>
            </a:r>
            <a:endParaRPr lang="en-GB" sz="2000" dirty="0">
              <a:solidFill>
                <a:srgbClr val="2F5897"/>
              </a:solidFill>
            </a:endParaRP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smtClean="0">
                <a:solidFill>
                  <a:srgbClr val="2F5897"/>
                </a:solidFill>
              </a:rPr>
              <a:t>13:30 </a:t>
            </a:r>
            <a:r>
              <a:rPr lang="en-GB" sz="2000" dirty="0">
                <a:solidFill>
                  <a:srgbClr val="2F5897"/>
                </a:solidFill>
              </a:rPr>
              <a:t>– 14:30	Lunch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>
                <a:solidFill>
                  <a:srgbClr val="2F5897"/>
                </a:solidFill>
              </a:rPr>
              <a:t>14:30 – 15:00	Introduction to sequence database search and dynamic </a:t>
            </a:r>
            <a:r>
              <a:rPr lang="en-GB" sz="2000" dirty="0" smtClean="0">
                <a:solidFill>
                  <a:srgbClr val="2F5897"/>
                </a:solidFill>
              </a:rPr>
              <a:t>		data </a:t>
            </a:r>
            <a:r>
              <a:rPr lang="en-GB" sz="2000" dirty="0">
                <a:solidFill>
                  <a:srgbClr val="2F5897"/>
                </a:solidFill>
              </a:rPr>
              <a:t>distribution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>
                <a:solidFill>
                  <a:srgbClr val="2F5897"/>
                </a:solidFill>
              </a:rPr>
              <a:t>15:00 – 16:00	Practical session on sequence database search with MPI </a:t>
            </a:r>
            <a:r>
              <a:rPr lang="en-GB" sz="2000" dirty="0" smtClean="0">
                <a:solidFill>
                  <a:srgbClr val="2F5897"/>
                </a:solidFill>
              </a:rPr>
              <a:t>		and </a:t>
            </a:r>
            <a:r>
              <a:rPr lang="en-GB" sz="2000" dirty="0">
                <a:solidFill>
                  <a:srgbClr val="2F5897"/>
                </a:solidFill>
              </a:rPr>
              <a:t>with </a:t>
            </a:r>
            <a:r>
              <a:rPr lang="en-GB" sz="2000" dirty="0" smtClean="0">
                <a:solidFill>
                  <a:srgbClr val="2F5897"/>
                </a:solidFill>
              </a:rPr>
              <a:t>dynamic </a:t>
            </a:r>
            <a:r>
              <a:rPr lang="en-GB" sz="2000" dirty="0">
                <a:solidFill>
                  <a:srgbClr val="2F5897"/>
                </a:solidFill>
              </a:rPr>
              <a:t>data distribution (part 1)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>
                <a:solidFill>
                  <a:srgbClr val="2F5897"/>
                </a:solidFill>
              </a:rPr>
              <a:t>16:00 – </a:t>
            </a:r>
            <a:r>
              <a:rPr lang="en-GB" sz="2000" dirty="0" smtClean="0">
                <a:solidFill>
                  <a:srgbClr val="2F5897"/>
                </a:solidFill>
              </a:rPr>
              <a:t>16:30</a:t>
            </a:r>
            <a:r>
              <a:rPr lang="en-GB" sz="2000" dirty="0">
                <a:solidFill>
                  <a:srgbClr val="2F5897"/>
                </a:solidFill>
              </a:rPr>
              <a:t>	Coffee break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smtClean="0">
                <a:solidFill>
                  <a:srgbClr val="2F5897"/>
                </a:solidFill>
              </a:rPr>
              <a:t>16:30 </a:t>
            </a:r>
            <a:r>
              <a:rPr lang="en-GB" sz="2000" dirty="0">
                <a:solidFill>
                  <a:srgbClr val="2F5897"/>
                </a:solidFill>
              </a:rPr>
              <a:t>– 17:45	Practical session on sequence database search with MPI </a:t>
            </a:r>
            <a:r>
              <a:rPr lang="en-GB" sz="2000" dirty="0" smtClean="0">
                <a:solidFill>
                  <a:srgbClr val="2F5897"/>
                </a:solidFill>
              </a:rPr>
              <a:t>		and </a:t>
            </a:r>
            <a:r>
              <a:rPr lang="en-GB" sz="2000" dirty="0">
                <a:solidFill>
                  <a:srgbClr val="2F5897"/>
                </a:solidFill>
              </a:rPr>
              <a:t>with </a:t>
            </a:r>
            <a:r>
              <a:rPr lang="en-GB" sz="2000" dirty="0" smtClean="0">
                <a:solidFill>
                  <a:srgbClr val="2F5897"/>
                </a:solidFill>
              </a:rPr>
              <a:t>dynamic </a:t>
            </a:r>
            <a:r>
              <a:rPr lang="en-GB" sz="2000" dirty="0">
                <a:solidFill>
                  <a:srgbClr val="2F5897"/>
                </a:solidFill>
              </a:rPr>
              <a:t>data distribution (part 2)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>
                <a:solidFill>
                  <a:srgbClr val="2F5897"/>
                </a:solidFill>
              </a:rPr>
              <a:t>17:45 – 18:00	Summary of the day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352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Schedule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595064" y="836712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b="1" dirty="0">
                <a:solidFill>
                  <a:srgbClr val="2F5897"/>
                </a:solidFill>
              </a:rPr>
              <a:t>7</a:t>
            </a:r>
            <a:r>
              <a:rPr lang="en-GB" sz="2000" b="1" dirty="0" smtClean="0">
                <a:solidFill>
                  <a:srgbClr val="2F5897"/>
                </a:solidFill>
              </a:rPr>
              <a:t> April	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smtClean="0">
                <a:solidFill>
                  <a:srgbClr val="2F5897"/>
                </a:solidFill>
              </a:rPr>
              <a:t>8:00 </a:t>
            </a:r>
            <a:r>
              <a:rPr lang="en-GB" sz="2000" dirty="0">
                <a:solidFill>
                  <a:srgbClr val="2F5897"/>
                </a:solidFill>
              </a:rPr>
              <a:t>– 8:45	Second day presentation.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smtClean="0">
                <a:solidFill>
                  <a:srgbClr val="2F5897"/>
                </a:solidFill>
              </a:rPr>
              <a:t>		Background </a:t>
            </a:r>
            <a:r>
              <a:rPr lang="en-GB" sz="2000" dirty="0">
                <a:solidFill>
                  <a:srgbClr val="2F5897"/>
                </a:solidFill>
              </a:rPr>
              <a:t>on pairwise and multiple genome comparison.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smtClean="0">
                <a:solidFill>
                  <a:srgbClr val="2F5897"/>
                </a:solidFill>
              </a:rPr>
              <a:t>		Introduction </a:t>
            </a:r>
            <a:r>
              <a:rPr lang="en-GB" sz="2000" dirty="0">
                <a:solidFill>
                  <a:srgbClr val="2F5897"/>
                </a:solidFill>
              </a:rPr>
              <a:t>to GECKO.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>
                <a:solidFill>
                  <a:srgbClr val="2F5897"/>
                </a:solidFill>
              </a:rPr>
              <a:t>08:45 – 9:45	</a:t>
            </a:r>
            <a:r>
              <a:rPr lang="en-GB" sz="2000" dirty="0" smtClean="0">
                <a:solidFill>
                  <a:srgbClr val="2F5897"/>
                </a:solidFill>
              </a:rPr>
              <a:t>Practical session with GECKO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smtClean="0">
                <a:solidFill>
                  <a:srgbClr val="2F5897"/>
                </a:solidFill>
              </a:rPr>
              <a:t>		taking </a:t>
            </a:r>
            <a:r>
              <a:rPr lang="en-GB" sz="2000" dirty="0">
                <a:solidFill>
                  <a:srgbClr val="2F5897"/>
                </a:solidFill>
              </a:rPr>
              <a:t>a look at </a:t>
            </a:r>
            <a:r>
              <a:rPr lang="en-GB" sz="2000" dirty="0" smtClean="0">
                <a:solidFill>
                  <a:srgbClr val="2F5897"/>
                </a:solidFill>
              </a:rPr>
              <a:t>GECKO structure </a:t>
            </a:r>
            <a:r>
              <a:rPr lang="en-GB" sz="2000" dirty="0">
                <a:solidFill>
                  <a:srgbClr val="2F5897"/>
                </a:solidFill>
              </a:rPr>
              <a:t>looking for possible </a:t>
            </a:r>
            <a:r>
              <a:rPr lang="en-GB" sz="2000" dirty="0" smtClean="0">
                <a:solidFill>
                  <a:srgbClr val="2F5897"/>
                </a:solidFill>
              </a:rPr>
              <a:t>		parallelization </a:t>
            </a:r>
            <a:r>
              <a:rPr lang="en-GB" sz="2000" dirty="0">
                <a:solidFill>
                  <a:srgbClr val="2F5897"/>
                </a:solidFill>
              </a:rPr>
              <a:t>strategies.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>
                <a:solidFill>
                  <a:srgbClr val="2F5897"/>
                </a:solidFill>
              </a:rPr>
              <a:t>09:45 – 10:15	Description and pseudo-code of the ideal parallel strategy. </a:t>
            </a:r>
            <a:r>
              <a:rPr lang="en-GB" sz="2000" dirty="0" smtClean="0">
                <a:solidFill>
                  <a:srgbClr val="2F5897"/>
                </a:solidFill>
              </a:rPr>
              <a:t>10:15 </a:t>
            </a:r>
            <a:r>
              <a:rPr lang="en-GB" sz="2000" dirty="0">
                <a:solidFill>
                  <a:srgbClr val="2F5897"/>
                </a:solidFill>
              </a:rPr>
              <a:t>– </a:t>
            </a:r>
            <a:r>
              <a:rPr lang="en-GB" sz="2000" dirty="0" smtClean="0">
                <a:solidFill>
                  <a:srgbClr val="2F5897"/>
                </a:solidFill>
              </a:rPr>
              <a:t>10:45</a:t>
            </a:r>
            <a:r>
              <a:rPr lang="en-GB" sz="2000" dirty="0">
                <a:solidFill>
                  <a:srgbClr val="2F5897"/>
                </a:solidFill>
              </a:rPr>
              <a:t>	Coffee </a:t>
            </a:r>
            <a:r>
              <a:rPr lang="en-GB" sz="2000" dirty="0" smtClean="0">
                <a:solidFill>
                  <a:srgbClr val="2F5897"/>
                </a:solidFill>
              </a:rPr>
              <a:t>break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smtClean="0">
                <a:solidFill>
                  <a:srgbClr val="2F5897"/>
                </a:solidFill>
              </a:rPr>
              <a:t>10:45 – 11:00	Measuring application speedup and efficiency</a:t>
            </a:r>
            <a:endParaRPr lang="en-GB" sz="2000" dirty="0">
              <a:solidFill>
                <a:srgbClr val="2F5897"/>
              </a:solidFill>
            </a:endParaRP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smtClean="0">
                <a:solidFill>
                  <a:srgbClr val="2F5897"/>
                </a:solidFill>
              </a:rPr>
              <a:t>11:00 </a:t>
            </a:r>
            <a:r>
              <a:rPr lang="en-GB" sz="2000" dirty="0">
                <a:solidFill>
                  <a:srgbClr val="2F5897"/>
                </a:solidFill>
              </a:rPr>
              <a:t>– </a:t>
            </a:r>
            <a:r>
              <a:rPr lang="en-GB" sz="2000" dirty="0" smtClean="0">
                <a:solidFill>
                  <a:srgbClr val="2F5897"/>
                </a:solidFill>
              </a:rPr>
              <a:t>13:00</a:t>
            </a:r>
            <a:r>
              <a:rPr lang="en-GB" sz="2000" dirty="0">
                <a:solidFill>
                  <a:srgbClr val="2F5897"/>
                </a:solidFill>
              </a:rPr>
              <a:t>	Groups organization and start outlining the </a:t>
            </a:r>
            <a:r>
              <a:rPr lang="en-GB" sz="2000" dirty="0" smtClean="0">
                <a:solidFill>
                  <a:srgbClr val="2F5897"/>
                </a:solidFill>
              </a:rPr>
              <a:t>parallel			strategy</a:t>
            </a:r>
            <a:r>
              <a:rPr lang="en-GB" sz="2000" dirty="0">
                <a:solidFill>
                  <a:srgbClr val="2F5897"/>
                </a:solidFill>
              </a:rPr>
              <a:t>.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smtClean="0">
                <a:solidFill>
                  <a:srgbClr val="2F5897"/>
                </a:solidFill>
              </a:rPr>
              <a:t>13:00 </a:t>
            </a:r>
            <a:r>
              <a:rPr lang="en-GB" sz="2000" dirty="0">
                <a:solidFill>
                  <a:srgbClr val="2F5897"/>
                </a:solidFill>
              </a:rPr>
              <a:t>– </a:t>
            </a:r>
            <a:r>
              <a:rPr lang="en-GB" sz="2000" dirty="0" smtClean="0">
                <a:solidFill>
                  <a:srgbClr val="2F5897"/>
                </a:solidFill>
              </a:rPr>
              <a:t>14:00</a:t>
            </a:r>
            <a:r>
              <a:rPr lang="en-GB" sz="2000" dirty="0">
                <a:solidFill>
                  <a:srgbClr val="2F5897"/>
                </a:solidFill>
              </a:rPr>
              <a:t>	</a:t>
            </a:r>
            <a:r>
              <a:rPr lang="en-GB" sz="2000" dirty="0" smtClean="0">
                <a:solidFill>
                  <a:srgbClr val="2F5897"/>
                </a:solidFill>
              </a:rPr>
              <a:t>Lunch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smtClean="0">
                <a:solidFill>
                  <a:srgbClr val="2F5897"/>
                </a:solidFill>
              </a:rPr>
              <a:t>14:00 </a:t>
            </a:r>
            <a:r>
              <a:rPr lang="en-GB" sz="2000" dirty="0">
                <a:solidFill>
                  <a:srgbClr val="2F5897"/>
                </a:solidFill>
              </a:rPr>
              <a:t>– </a:t>
            </a:r>
            <a:r>
              <a:rPr lang="en-GB" sz="2000" dirty="0" smtClean="0">
                <a:solidFill>
                  <a:srgbClr val="2F5897"/>
                </a:solidFill>
              </a:rPr>
              <a:t>14:30</a:t>
            </a:r>
            <a:r>
              <a:rPr lang="en-GB" sz="2000" dirty="0">
                <a:solidFill>
                  <a:srgbClr val="2F5897"/>
                </a:solidFill>
              </a:rPr>
              <a:t>	</a:t>
            </a:r>
            <a:r>
              <a:rPr lang="en-GB" sz="2000" dirty="0" smtClean="0">
                <a:solidFill>
                  <a:srgbClr val="2F5897"/>
                </a:solidFill>
              </a:rPr>
              <a:t>Presenting the benchmarking results (5 minutes per group)</a:t>
            </a:r>
            <a:endParaRPr lang="en-GB" sz="2000" dirty="0">
              <a:solidFill>
                <a:srgbClr val="2F5897"/>
              </a:solidFill>
            </a:endParaRP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smtClean="0">
                <a:solidFill>
                  <a:srgbClr val="2F5897"/>
                </a:solidFill>
              </a:rPr>
              <a:t>14:30 </a:t>
            </a:r>
            <a:r>
              <a:rPr lang="en-GB" sz="2000" dirty="0">
                <a:solidFill>
                  <a:srgbClr val="2F5897"/>
                </a:solidFill>
              </a:rPr>
              <a:t>– </a:t>
            </a:r>
            <a:r>
              <a:rPr lang="en-GB" sz="2000" dirty="0" smtClean="0">
                <a:solidFill>
                  <a:srgbClr val="2F5897"/>
                </a:solidFill>
              </a:rPr>
              <a:t>14:45</a:t>
            </a:r>
            <a:r>
              <a:rPr lang="en-GB" sz="2000" dirty="0">
                <a:solidFill>
                  <a:srgbClr val="2F5897"/>
                </a:solidFill>
              </a:rPr>
              <a:t>	Quick recapitulation of the course</a:t>
            </a:r>
            <a:endParaRPr sz="2000" dirty="0" smtClean="0">
              <a:solidFill>
                <a:srgbClr val="2F5897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673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Computing resources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None/>
            </a:pPr>
            <a:r>
              <a:rPr lang="en-GB" sz="2000" dirty="0" smtClean="0">
                <a:solidFill>
                  <a:srgbClr val="2F5897"/>
                </a:solidFill>
              </a:rPr>
              <a:t>We will use the supercomputing facilities of ELIXIR-Slovenia, which are part of the European Grid Infrastructure (EGI) </a:t>
            </a:r>
          </a:p>
          <a:p>
            <a:pPr marL="10160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None/>
            </a:pPr>
            <a:endParaRPr lang="en-GB" sz="2000" dirty="0" smtClean="0">
              <a:solidFill>
                <a:srgbClr val="2F5897"/>
              </a:solidFill>
            </a:endParaRPr>
          </a:p>
          <a:p>
            <a:pPr marL="10160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None/>
            </a:pPr>
            <a:r>
              <a:rPr lang="en-GB" sz="2000" dirty="0" smtClean="0">
                <a:solidFill>
                  <a:srgbClr val="2F5897"/>
                </a:solidFill>
              </a:rPr>
              <a:t>Total reservation for this course: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 smtClean="0">
                <a:solidFill>
                  <a:srgbClr val="2F5897"/>
                </a:solidFill>
              </a:rPr>
              <a:t>Login node: osolnik.arnes.si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 smtClean="0">
                <a:solidFill>
                  <a:srgbClr val="2F5897"/>
                </a:solidFill>
              </a:rPr>
              <a:t>3 nodes:</a:t>
            </a:r>
          </a:p>
          <a:p>
            <a:pPr marL="857250" lvl="1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1800" dirty="0" smtClean="0">
                <a:solidFill>
                  <a:srgbClr val="2F5897"/>
                </a:solidFill>
              </a:rPr>
              <a:t>96 </a:t>
            </a:r>
            <a:r>
              <a:rPr lang="en-GB" sz="1800" dirty="0">
                <a:solidFill>
                  <a:srgbClr val="2F5897"/>
                </a:solidFill>
              </a:rPr>
              <a:t>cores (32 cores / </a:t>
            </a:r>
            <a:r>
              <a:rPr lang="en-GB" sz="1800" dirty="0" smtClean="0">
                <a:solidFill>
                  <a:srgbClr val="2F5897"/>
                </a:solidFill>
              </a:rPr>
              <a:t>node)</a:t>
            </a:r>
            <a:endParaRPr lang="en-GB" sz="1800" dirty="0">
              <a:solidFill>
                <a:srgbClr val="2F5897"/>
              </a:solidFill>
            </a:endParaRPr>
          </a:p>
          <a:p>
            <a:pPr marL="857250" lvl="1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1800" dirty="0" smtClean="0">
                <a:solidFill>
                  <a:srgbClr val="2F5897"/>
                </a:solidFill>
              </a:rPr>
              <a:t>192 </a:t>
            </a:r>
            <a:r>
              <a:rPr lang="en-GB" sz="1800" dirty="0">
                <a:solidFill>
                  <a:srgbClr val="2F5897"/>
                </a:solidFill>
              </a:rPr>
              <a:t>GB of memory </a:t>
            </a:r>
            <a:r>
              <a:rPr lang="en-GB" sz="1800" dirty="0" smtClean="0">
                <a:solidFill>
                  <a:srgbClr val="2F5897"/>
                </a:solidFill>
              </a:rPr>
              <a:t>(64GB </a:t>
            </a:r>
            <a:r>
              <a:rPr lang="en-GB" sz="1800" dirty="0">
                <a:solidFill>
                  <a:srgbClr val="2F5897"/>
                </a:solidFill>
              </a:rPr>
              <a:t>/ </a:t>
            </a:r>
            <a:r>
              <a:rPr lang="en-GB" sz="1800" dirty="0" smtClean="0">
                <a:solidFill>
                  <a:srgbClr val="2F5897"/>
                </a:solidFill>
              </a:rPr>
              <a:t>node)</a:t>
            </a:r>
            <a:endParaRPr lang="en-GB" sz="1800" dirty="0">
              <a:solidFill>
                <a:srgbClr val="2F5897"/>
              </a:solidFill>
            </a:endParaRPr>
          </a:p>
          <a:p>
            <a:pPr marL="857250" lvl="1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1800" dirty="0" smtClean="0">
                <a:solidFill>
                  <a:srgbClr val="2F5897"/>
                </a:solidFill>
              </a:rPr>
              <a:t>1,5TB disk </a:t>
            </a:r>
            <a:r>
              <a:rPr lang="en-GB" sz="1800" dirty="0">
                <a:solidFill>
                  <a:srgbClr val="2F5897"/>
                </a:solidFill>
              </a:rPr>
              <a:t>space </a:t>
            </a:r>
            <a:r>
              <a:rPr lang="en-GB" sz="1800" dirty="0" smtClean="0">
                <a:solidFill>
                  <a:srgbClr val="2F5897"/>
                </a:solidFill>
              </a:rPr>
              <a:t>(500GB </a:t>
            </a:r>
            <a:r>
              <a:rPr lang="en-GB" sz="1800" dirty="0">
                <a:solidFill>
                  <a:srgbClr val="2F5897"/>
                </a:solidFill>
              </a:rPr>
              <a:t>/ </a:t>
            </a:r>
            <a:r>
              <a:rPr lang="en-GB" sz="1800" dirty="0" smtClean="0">
                <a:solidFill>
                  <a:srgbClr val="2F5897"/>
                </a:solidFill>
              </a:rPr>
              <a:t>node)</a:t>
            </a:r>
            <a:endParaRPr lang="en-US" sz="1800" dirty="0">
              <a:solidFill>
                <a:srgbClr val="2F5897"/>
              </a:solidFill>
            </a:endParaRPr>
          </a:p>
          <a:p>
            <a:pPr marL="10160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None/>
            </a:pPr>
            <a:endParaRPr sz="2000" dirty="0">
              <a:solidFill>
                <a:srgbClr val="2F5897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 dirty="0">
              <a:solidFill>
                <a:srgbClr val="2F5897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7405597"/>
      </p:ext>
    </p:extLst>
  </p:cSld>
  <p:clrMapOvr>
    <a:masterClrMapping/>
  </p:clrMapOvr>
</p:sld>
</file>

<file path=ppt/theme/theme1.xml><?xml version="1.0" encoding="utf-8"?>
<a:theme xmlns:a="http://schemas.openxmlformats.org/drawingml/2006/main" name="3_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214</Words>
  <Application>Microsoft Office PowerPoint</Application>
  <PresentationFormat>Presentación en pantalla (4:3)</PresentationFormat>
  <Paragraphs>69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3_ELIXIR_template</vt:lpstr>
      <vt:lpstr>5_ELIXIR_template</vt:lpstr>
      <vt:lpstr>ELIXIR-EXCELERATE HPC course</vt:lpstr>
      <vt:lpstr>Instructors, support and advisors</vt:lpstr>
      <vt:lpstr>Overview</vt:lpstr>
      <vt:lpstr>Schedule</vt:lpstr>
      <vt:lpstr>Schedule</vt:lpstr>
      <vt:lpstr>Computing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ELIXIR-EXCELERATE</dc:title>
  <dc:creator>Celia van Gelder</dc:creator>
  <cp:lastModifiedBy>Oscar</cp:lastModifiedBy>
  <cp:revision>15</cp:revision>
  <dcterms:modified xsi:type="dcterms:W3CDTF">2017-04-10T08:13:23Z</dcterms:modified>
</cp:coreProperties>
</file>