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42"/>
  </p:notes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309" r:id="rId17"/>
    <p:sldId id="289" r:id="rId18"/>
    <p:sldId id="291" r:id="rId19"/>
    <p:sldId id="296" r:id="rId20"/>
    <p:sldId id="310" r:id="rId21"/>
    <p:sldId id="300" r:id="rId22"/>
    <p:sldId id="292" r:id="rId23"/>
    <p:sldId id="299" r:id="rId24"/>
    <p:sldId id="311" r:id="rId25"/>
    <p:sldId id="301" r:id="rId26"/>
    <p:sldId id="312" r:id="rId27"/>
    <p:sldId id="293" r:id="rId28"/>
    <p:sldId id="303" r:id="rId29"/>
    <p:sldId id="313" r:id="rId30"/>
    <p:sldId id="304" r:id="rId31"/>
    <p:sldId id="314" r:id="rId32"/>
    <p:sldId id="294" r:id="rId33"/>
    <p:sldId id="306" r:id="rId34"/>
    <p:sldId id="315" r:id="rId35"/>
    <p:sldId id="307" r:id="rId36"/>
    <p:sldId id="316" r:id="rId37"/>
    <p:sldId id="295" r:id="rId38"/>
    <p:sldId id="308" r:id="rId39"/>
    <p:sldId id="317" r:id="rId40"/>
    <p:sldId id="282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3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45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79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0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00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5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1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1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4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1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2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25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84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41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3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3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5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123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96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30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1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318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64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cartt89/hpc-excelerate/tree/master/day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openMP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Leskosek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Compiler directives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Compiler directives appear as comments in your source code and are ignored by compilers unless you </a:t>
            </a:r>
            <a:r>
              <a:rPr lang="en-GB" dirty="0" smtClean="0">
                <a:solidFill>
                  <a:srgbClr val="2F5897"/>
                </a:solidFill>
              </a:rPr>
              <a:t>specify </a:t>
            </a:r>
            <a:r>
              <a:rPr lang="en-GB" dirty="0">
                <a:solidFill>
                  <a:srgbClr val="2F5897"/>
                </a:solidFill>
              </a:rPr>
              <a:t>the </a:t>
            </a:r>
            <a:r>
              <a:rPr lang="en-GB" dirty="0" err="1" smtClean="0">
                <a:solidFill>
                  <a:srgbClr val="2F5897"/>
                </a:solidFill>
              </a:rPr>
              <a:t>OpenMP</a:t>
            </a:r>
            <a:r>
              <a:rPr lang="en-GB" dirty="0" smtClean="0">
                <a:solidFill>
                  <a:srgbClr val="2F5897"/>
                </a:solidFill>
              </a:rPr>
              <a:t> </a:t>
            </a:r>
            <a:r>
              <a:rPr lang="en-GB" dirty="0">
                <a:solidFill>
                  <a:srgbClr val="2F5897"/>
                </a:solidFill>
              </a:rPr>
              <a:t>compiler </a:t>
            </a:r>
            <a:r>
              <a:rPr lang="en-GB" dirty="0" smtClean="0">
                <a:solidFill>
                  <a:srgbClr val="2F5897"/>
                </a:solidFill>
              </a:rPr>
              <a:t>flag</a:t>
            </a:r>
            <a:endParaRPr lang="en-GB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compiler directives are used for various purposes: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Spawning a parallel region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Dividing blocks of code among threads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Distributing loop iterations between threads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Serializing sections of code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Synchronization of work among threads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Compiler directives have the following syntax:</a:t>
            </a:r>
          </a:p>
          <a:p>
            <a:pPr marL="33020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sentinel   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directive-name   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[clause, 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  <a:endParaRPr lang="en-US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020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020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default(shared) private(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beta,pi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Run-time library routines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The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API includes </a:t>
            </a:r>
            <a:r>
              <a:rPr lang="en-GB" dirty="0" smtClean="0">
                <a:solidFill>
                  <a:srgbClr val="2F5897"/>
                </a:solidFill>
              </a:rPr>
              <a:t>a number </a:t>
            </a:r>
            <a:r>
              <a:rPr lang="en-GB" dirty="0">
                <a:solidFill>
                  <a:srgbClr val="2F5897"/>
                </a:solidFill>
              </a:rPr>
              <a:t>of run-time library </a:t>
            </a:r>
            <a:r>
              <a:rPr lang="en-GB" dirty="0" smtClean="0">
                <a:solidFill>
                  <a:srgbClr val="2F5897"/>
                </a:solidFill>
              </a:rPr>
              <a:t>routines for:</a:t>
            </a:r>
            <a:endParaRPr lang="en-GB" dirty="0">
              <a:solidFill>
                <a:srgbClr val="2F5897"/>
              </a:solidFill>
            </a:endParaRP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Setting </a:t>
            </a:r>
            <a:r>
              <a:rPr lang="en-GB" dirty="0">
                <a:solidFill>
                  <a:srgbClr val="2F5897"/>
                </a:solidFill>
              </a:rPr>
              <a:t>and querying the number of threads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Querying a thread's unique identifier (thread ID), a thread's ancestor's identifier, the thread team size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Setting and querying the dynamic threads feature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Querying if in a parallel region, and at what level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Setting and querying nested parallelism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Setting, initializing and terminating locks and nested locks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Querying wall clock time and </a:t>
            </a:r>
            <a:r>
              <a:rPr lang="en-GB" dirty="0" smtClean="0">
                <a:solidFill>
                  <a:srgbClr val="2F5897"/>
                </a:solidFill>
              </a:rPr>
              <a:t>resolution</a:t>
            </a:r>
          </a:p>
          <a:p>
            <a:pPr marL="1165225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65225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65225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omp_get_num_threads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  <a:endParaRPr lang="en-GB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Environment variables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provides several environment variables for controlling the execution of parallel code at run-time: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Setting the number of threads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Specifying how loop </a:t>
            </a:r>
            <a:r>
              <a:rPr lang="en-GB" dirty="0" err="1">
                <a:solidFill>
                  <a:srgbClr val="2F5897"/>
                </a:solidFill>
              </a:rPr>
              <a:t>interations</a:t>
            </a:r>
            <a:r>
              <a:rPr lang="en-GB" dirty="0">
                <a:solidFill>
                  <a:srgbClr val="2F5897"/>
                </a:solidFill>
              </a:rPr>
              <a:t> are divided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Binding threads to processors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Enabling/disabling nested parallelism; setting the maximum levels of nested parallelism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Enabling/disabling dynamic threads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Setting thread stack size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Setting thread wait policy</a:t>
            </a:r>
            <a:endParaRPr lang="en-GB" dirty="0" smtClean="0">
              <a:solidFill>
                <a:srgbClr val="2F5897"/>
              </a:solidFill>
            </a:endParaRPr>
          </a:p>
          <a:p>
            <a:pPr marL="1165225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65225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xport OMP_NUM_THREADS=8</a:t>
            </a:r>
            <a:endParaRPr lang="en-GB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sample code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052736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()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var1, var2, var3;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//Serial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//Beginning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parallel region. Fork a team of threads.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//Specify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scoping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private(var1, var2) shared(var3)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//Parallel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region executed by all threads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//Other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directives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//Run-time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 calls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//All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 join master thread and disband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 </a:t>
            </a: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//Resuming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 code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65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57" y="2924945"/>
            <a:ext cx="8153399" cy="1008111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rgbClr val="FF9900"/>
                </a:solidFill>
              </a:rPr>
              <a:t>Questions?</a:t>
            </a:r>
            <a:endParaRPr lang="en-GB" sz="4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57" y="2924945"/>
            <a:ext cx="8153399" cy="1008111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rgbClr val="FF9900"/>
                </a:solidFill>
              </a:rPr>
              <a:t>Practical session</a:t>
            </a:r>
            <a:endParaRPr lang="en-GB" sz="4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Where is the source code?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  <a:hlinkClick r:id="rId3"/>
              </a:rPr>
              <a:t>https</a:t>
            </a:r>
            <a:r>
              <a:rPr lang="en-GB" dirty="0">
                <a:solidFill>
                  <a:srgbClr val="2F5897"/>
                </a:solidFill>
                <a:hlinkClick r:id="rId3"/>
              </a:rPr>
              <a:t>://</a:t>
            </a:r>
            <a:r>
              <a:rPr lang="en-GB" dirty="0" smtClean="0">
                <a:solidFill>
                  <a:srgbClr val="2F5897"/>
                </a:solidFill>
                <a:hlinkClick r:id="rId3"/>
              </a:rPr>
              <a:t>github.com/oscartt89/hpc-excelerate/tree/master/day1</a:t>
            </a: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</a:rPr>
              <a:t>All the </a:t>
            </a:r>
            <a:r>
              <a:rPr lang="en-GB" dirty="0" err="1" smtClean="0">
                <a:solidFill>
                  <a:srgbClr val="2F5897"/>
                </a:solidFill>
              </a:rPr>
              <a:t>omp</a:t>
            </a:r>
            <a:r>
              <a:rPr lang="en-GB" dirty="0" smtClean="0">
                <a:solidFill>
                  <a:srgbClr val="2F5897"/>
                </a:solidFill>
              </a:rPr>
              <a:t>_*.c files inside the ‘</a:t>
            </a:r>
            <a:r>
              <a:rPr lang="en-GB" dirty="0" err="1" smtClean="0">
                <a:solidFill>
                  <a:srgbClr val="2F5897"/>
                </a:solidFill>
              </a:rPr>
              <a:t>src</a:t>
            </a:r>
            <a:r>
              <a:rPr lang="en-GB" dirty="0" smtClean="0">
                <a:solidFill>
                  <a:srgbClr val="2F5897"/>
                </a:solidFill>
              </a:rPr>
              <a:t>’ folder 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5 exercises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Hello world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Loop-work sharing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Sections-work sharing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Reduction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Varying the number of threads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 each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thread will provide a greeting, printing its rank. The master process will print the total number of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threads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omp_hello.c -o ../bin/omp_hello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r>
              <a:rPr lang="en-GB" dirty="0">
                <a:solidFill>
                  <a:srgbClr val="2F5897"/>
                </a:solidFill>
              </a:rPr>
              <a:t> </a:t>
            </a: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</a:t>
            </a:r>
            <a:r>
              <a:rPr lang="en-GB" dirty="0" smtClean="0">
                <a:solidFill>
                  <a:srgbClr val="2F5897"/>
                </a:solidFill>
              </a:rPr>
              <a:t>(cluster)</a:t>
            </a: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r>
              <a:rPr lang="en-GB" dirty="0">
                <a:solidFill>
                  <a:srgbClr val="2F589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8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FF9900"/>
                </a:solidFill>
              </a:rPr>
              <a:t>o</a:t>
            </a:r>
            <a:r>
              <a:rPr lang="en-US" b="1" dirty="0" err="1" smtClean="0">
                <a:solidFill>
                  <a:srgbClr val="FF9900"/>
                </a:solidFill>
              </a:rPr>
              <a:t>mp_hello.c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2" y="1052735"/>
            <a:ext cx="7021802" cy="52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 each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thread will provide a greeting, printing its rank. The master process will print the total number of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threads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omp_hello.c -o ../bin/omp_hello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r>
              <a:rPr lang="en-GB" dirty="0">
                <a:solidFill>
                  <a:srgbClr val="2F5897"/>
                </a:solidFill>
              </a:rPr>
              <a:t> </a:t>
            </a: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</a:t>
            </a:r>
            <a:r>
              <a:rPr lang="en-GB" dirty="0" smtClean="0">
                <a:solidFill>
                  <a:srgbClr val="2F5897"/>
                </a:solidFill>
              </a:rPr>
              <a:t>(cluster)</a:t>
            </a: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r>
              <a:rPr lang="en-GB" dirty="0">
                <a:solidFill>
                  <a:srgbClr val="2F589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9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An API for direct multi-threaded, shared memory parallelism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Comprised of 3 primary API components: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Compiler directives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Runtime library routines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Environment variables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An abbreviation of </a:t>
            </a:r>
            <a:r>
              <a:rPr lang="en-US" b="1" dirty="0" smtClean="0">
                <a:solidFill>
                  <a:srgbClr val="2F5897"/>
                </a:solidFill>
              </a:rPr>
              <a:t>Open</a:t>
            </a:r>
            <a:r>
              <a:rPr lang="en-US" dirty="0" smtClean="0">
                <a:solidFill>
                  <a:srgbClr val="2F5897"/>
                </a:solidFill>
              </a:rPr>
              <a:t> </a:t>
            </a:r>
            <a:r>
              <a:rPr lang="en-US" b="1" dirty="0" smtClean="0">
                <a:solidFill>
                  <a:srgbClr val="2F5897"/>
                </a:solidFill>
              </a:rPr>
              <a:t>M</a:t>
            </a:r>
            <a:r>
              <a:rPr lang="en-US" dirty="0" smtClean="0">
                <a:solidFill>
                  <a:srgbClr val="2F5897"/>
                </a:solidFill>
              </a:rPr>
              <a:t>ulti-</a:t>
            </a:r>
            <a:r>
              <a:rPr lang="en-US" b="1" dirty="0" smtClean="0">
                <a:solidFill>
                  <a:srgbClr val="2F5897"/>
                </a:solidFill>
              </a:rPr>
              <a:t>P</a:t>
            </a:r>
            <a:r>
              <a:rPr lang="en-US" dirty="0" smtClean="0">
                <a:solidFill>
                  <a:srgbClr val="2F5897"/>
                </a:solidFill>
              </a:rPr>
              <a:t>rocessing</a:t>
            </a:r>
            <a:endParaRPr lang="en-US" dirty="0">
              <a:solidFill>
                <a:srgbClr val="2F5897"/>
              </a:solidFill>
            </a:endParaRPr>
          </a:p>
        </p:txBody>
      </p:sp>
      <p:pic>
        <p:nvPicPr>
          <p:cNvPr id="1026" name="Picture 2" descr="Resultado de imagen de open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42183"/>
            <a:ext cx="32004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595437"/>
            <a:ext cx="7743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Loop-work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61797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each </a:t>
            </a:r>
            <a:r>
              <a:rPr lang="en-GB" dirty="0" err="1" smtClean="0">
                <a:solidFill>
                  <a:srgbClr val="2F5897"/>
                </a:solidFill>
              </a:rPr>
              <a:t>OpenMP</a:t>
            </a:r>
            <a:r>
              <a:rPr lang="en-GB" dirty="0" smtClean="0">
                <a:solidFill>
                  <a:srgbClr val="2F5897"/>
                </a:solidFill>
              </a:rPr>
              <a:t> </a:t>
            </a:r>
            <a:r>
              <a:rPr lang="en-GB" dirty="0">
                <a:solidFill>
                  <a:srgbClr val="2F5897"/>
                </a:solidFill>
              </a:rPr>
              <a:t>thread will dynamically process a chunk of a given size of the for loop. They will print their rank, which position they calculated and the actual computed </a:t>
            </a:r>
            <a:r>
              <a:rPr lang="en-GB" dirty="0" smtClean="0">
                <a:solidFill>
                  <a:srgbClr val="2F5897"/>
                </a:solidFill>
              </a:rPr>
              <a:t>value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omp_workshare1.c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omp_workshare1.c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bin/omp_workshare1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./bin/omp_workshare1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</a:t>
            </a:r>
            <a:r>
              <a:rPr lang="en-GB" dirty="0" smtClean="0">
                <a:solidFill>
                  <a:srgbClr val="2F5897"/>
                </a:solidFill>
              </a:rPr>
              <a:t>(cluster)</a:t>
            </a: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./bin/omp_workshare1</a:t>
            </a:r>
            <a:endParaRPr lang="en-GB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omp_workshare1.c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4"/>
          <a:stretch/>
        </p:blipFill>
        <p:spPr>
          <a:xfrm>
            <a:off x="683568" y="1124744"/>
            <a:ext cx="5772150" cy="53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Loop-work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61797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each </a:t>
            </a:r>
            <a:r>
              <a:rPr lang="en-GB" dirty="0" err="1" smtClean="0">
                <a:solidFill>
                  <a:srgbClr val="2F5897"/>
                </a:solidFill>
              </a:rPr>
              <a:t>OpenMP</a:t>
            </a:r>
            <a:r>
              <a:rPr lang="en-GB" dirty="0" smtClean="0">
                <a:solidFill>
                  <a:srgbClr val="2F5897"/>
                </a:solidFill>
              </a:rPr>
              <a:t> </a:t>
            </a:r>
            <a:r>
              <a:rPr lang="en-GB" dirty="0">
                <a:solidFill>
                  <a:srgbClr val="2F5897"/>
                </a:solidFill>
              </a:rPr>
              <a:t>thread will dynamically process a chunk of a given size of the for loop. They will print their rank, which position they calculated and the actual computed </a:t>
            </a:r>
            <a:r>
              <a:rPr lang="en-GB" dirty="0" smtClean="0">
                <a:solidFill>
                  <a:srgbClr val="2F5897"/>
                </a:solidFill>
              </a:rPr>
              <a:t>value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omp_workshare1.c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omp_workshare1.c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bin/omp_workshare1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./bin/omp_workshare1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</a:t>
            </a:r>
            <a:r>
              <a:rPr lang="en-GB" dirty="0" smtClean="0">
                <a:solidFill>
                  <a:srgbClr val="2F5897"/>
                </a:solidFill>
              </a:rPr>
              <a:t>(cluster)</a:t>
            </a: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./bin/omp_workshare1</a:t>
            </a:r>
            <a:endParaRPr lang="en-GB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Loop-work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2" y="981218"/>
            <a:ext cx="7230146" cy="57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Loop-work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023937"/>
            <a:ext cx="73533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Sections-work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80728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each of </a:t>
            </a:r>
            <a:r>
              <a:rPr lang="en-GB" dirty="0">
                <a:solidFill>
                  <a:srgbClr val="2F5897"/>
                </a:solidFill>
              </a:rPr>
              <a:t>the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sections will be executed in parallel. The thread(s) executing the sections will print their rank, which position they calculated and the actual computed </a:t>
            </a:r>
            <a:r>
              <a:rPr lang="en-GB" dirty="0" smtClean="0">
                <a:solidFill>
                  <a:srgbClr val="2F5897"/>
                </a:solidFill>
              </a:rPr>
              <a:t>value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omp_workshare2.c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omp_workshare2.c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bin/omp_workshare2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./bin/omp_workshare2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(cluster)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bin/omp_workshare2</a:t>
            </a:r>
            <a:endParaRPr lang="en-GB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omp_workshare2.c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34975"/>
            <a:ext cx="4887538" cy="57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0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Sections-work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80728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each of </a:t>
            </a:r>
            <a:r>
              <a:rPr lang="en-GB" dirty="0">
                <a:solidFill>
                  <a:srgbClr val="2F5897"/>
                </a:solidFill>
              </a:rPr>
              <a:t>the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sections will be executed in parallel. The thread(s) executing the sections will print their rank, which position they calculated and the actual computed </a:t>
            </a:r>
            <a:r>
              <a:rPr lang="en-GB" dirty="0" smtClean="0">
                <a:solidFill>
                  <a:srgbClr val="2F5897"/>
                </a:solidFill>
              </a:rPr>
              <a:t>value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omp_workshare2.c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omp_workshare2.c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bin/omp_workshare2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./bin/omp_workshare2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(cluster)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bin/omp_workshare2</a:t>
            </a:r>
            <a:endParaRPr lang="en-GB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Sections-work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266825"/>
            <a:ext cx="8591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is not …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Designed for distributed memory systems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Guaranteed to make the most efficient use of memory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Required to check data dependencies, race conditions, deadlocks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Designed to handle parallel I/O</a:t>
            </a:r>
            <a:endParaRPr lang="en-US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Sections-work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023937"/>
            <a:ext cx="73723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Reduction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the </a:t>
            </a:r>
            <a:r>
              <a:rPr lang="en-GB" dirty="0">
                <a:solidFill>
                  <a:srgbClr val="2F5897"/>
                </a:solidFill>
              </a:rPr>
              <a:t>sum of a given vector is calculated in a parallel for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construct.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is instructed to reduce the partial results using the '+' </a:t>
            </a:r>
            <a:r>
              <a:rPr lang="en-GB" dirty="0" smtClean="0">
                <a:solidFill>
                  <a:srgbClr val="2F5897"/>
                </a:solidFill>
              </a:rPr>
              <a:t>operator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bin/omp_reduction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</a:t>
            </a: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(cluster)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</a:t>
            </a:r>
            <a:endParaRPr lang="en-GB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omp_reduction.c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3848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Reduction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the </a:t>
            </a:r>
            <a:r>
              <a:rPr lang="en-GB" dirty="0">
                <a:solidFill>
                  <a:srgbClr val="2F5897"/>
                </a:solidFill>
              </a:rPr>
              <a:t>sum of a given vector is calculated in a parallel for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construct.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is instructed to reduce the partial results using the '+' </a:t>
            </a:r>
            <a:r>
              <a:rPr lang="en-GB" dirty="0" smtClean="0">
                <a:solidFill>
                  <a:srgbClr val="2F5897"/>
                </a:solidFill>
              </a:rPr>
              <a:t>operator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bin/omp_reduction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</a:t>
            </a: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(cluster)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</a:t>
            </a:r>
            <a:endParaRPr lang="en-GB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Reduction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2976562"/>
            <a:ext cx="8467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Reduction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1028700"/>
            <a:ext cx="73818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Varying # of threads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08720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To vary the number of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threads you can do it both inside and outside the code</a:t>
            </a:r>
            <a:r>
              <a:rPr lang="en-GB" dirty="0" smtClean="0">
                <a:solidFill>
                  <a:srgbClr val="2F5897"/>
                </a:solidFill>
              </a:rPr>
              <a:t>:</a:t>
            </a:r>
            <a:endParaRPr lang="en-GB" dirty="0">
              <a:solidFill>
                <a:srgbClr val="2F5897"/>
              </a:solidFill>
            </a:endParaRP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Exporting an environment variable to the desired </a:t>
            </a:r>
            <a:r>
              <a:rPr lang="en-GB" dirty="0" smtClean="0">
                <a:solidFill>
                  <a:srgbClr val="2F5897"/>
                </a:solidFill>
              </a:rPr>
              <a:t>value:</a:t>
            </a:r>
          </a:p>
          <a:p>
            <a:pPr marL="33020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OMP_NUM_THREADS=8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Using </a:t>
            </a:r>
            <a:r>
              <a:rPr lang="en-GB" dirty="0">
                <a:solidFill>
                  <a:srgbClr val="2F5897"/>
                </a:solidFill>
              </a:rPr>
              <a:t>the </a:t>
            </a:r>
            <a:r>
              <a:rPr lang="en-GB" dirty="0" err="1">
                <a:solidFill>
                  <a:srgbClr val="2F5897"/>
                </a:solidFill>
              </a:rPr>
              <a:t>omp_set_num_threads</a:t>
            </a:r>
            <a:r>
              <a:rPr lang="en-GB" dirty="0">
                <a:solidFill>
                  <a:srgbClr val="2F5897"/>
                </a:solidFill>
              </a:rPr>
              <a:t> function inside the source code and before the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</a:t>
            </a:r>
            <a:r>
              <a:rPr lang="en-GB" dirty="0" smtClean="0">
                <a:solidFill>
                  <a:srgbClr val="2F5897"/>
                </a:solidFill>
              </a:rPr>
              <a:t>section:</a:t>
            </a:r>
          </a:p>
          <a:p>
            <a:pPr marL="33020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(8);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(change the number of threads and re-run the </a:t>
            </a:r>
            <a:r>
              <a:rPr lang="en-GB" dirty="0" err="1" smtClean="0">
                <a:solidFill>
                  <a:srgbClr val="2F5897"/>
                </a:solidFill>
              </a:rPr>
              <a:t>omp_hello</a:t>
            </a:r>
            <a:r>
              <a:rPr lang="en-GB" dirty="0" smtClean="0">
                <a:solidFill>
                  <a:srgbClr val="2F5897"/>
                </a:solidFill>
              </a:rPr>
              <a:t> program)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OMP_NUM_THREADS=8</a:t>
            </a: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(change the number of </a:t>
            </a:r>
            <a:r>
              <a:rPr lang="en-GB" dirty="0" smtClean="0">
                <a:solidFill>
                  <a:srgbClr val="2F5897"/>
                </a:solidFill>
              </a:rPr>
              <a:t>cores in </a:t>
            </a:r>
            <a:r>
              <a:rPr lang="en-GB" dirty="0" err="1" smtClean="0">
                <a:solidFill>
                  <a:srgbClr val="2F5897"/>
                </a:solidFill>
              </a:rPr>
              <a:t>srun</a:t>
            </a:r>
            <a:r>
              <a:rPr lang="en-GB" dirty="0" smtClean="0">
                <a:solidFill>
                  <a:srgbClr val="2F5897"/>
                </a:solidFill>
              </a:rPr>
              <a:t>)</a:t>
            </a:r>
            <a:endParaRPr lang="en-GB" dirty="0">
              <a:solidFill>
                <a:srgbClr val="2F5897"/>
              </a:solidFill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--nodes 1 –p 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b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Varying # of threads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357437"/>
            <a:ext cx="54483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Varying # of threads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028700"/>
            <a:ext cx="7372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Acknowledgements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err="1" smtClean="0">
                <a:solidFill>
                  <a:srgbClr val="2F5897"/>
                </a:solidFill>
              </a:rPr>
              <a:t>OpenMP</a:t>
            </a:r>
            <a:r>
              <a:rPr lang="en-US" dirty="0" smtClean="0">
                <a:solidFill>
                  <a:srgbClr val="2F5897"/>
                </a:solidFill>
              </a:rPr>
              <a:t> tutorial of Blaise Barney, Lawrence Livermore National laboratory</a:t>
            </a:r>
            <a:r>
              <a:rPr lang="en-US" dirty="0">
                <a:solidFill>
                  <a:srgbClr val="2F5897"/>
                </a:solidFill>
              </a:rPr>
              <a:t>: </a:t>
            </a:r>
            <a:r>
              <a:rPr lang="en-US" dirty="0">
                <a:solidFill>
                  <a:srgbClr val="2F5897"/>
                </a:solidFill>
                <a:hlinkClick r:id="rId3"/>
              </a:rPr>
              <a:t>https://computing.llnl.gov/tutorials/openMP</a:t>
            </a:r>
            <a:r>
              <a:rPr lang="en-US" dirty="0" smtClean="0">
                <a:solidFill>
                  <a:srgbClr val="2F5897"/>
                </a:solidFill>
                <a:hlinkClick r:id="rId3"/>
              </a:rPr>
              <a:t>/</a:t>
            </a: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Goals of </a:t>
            </a: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Standardization: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Standard, platform-independent, and endorsed by major hardware and software vendors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Lean and Mean: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Simple and limited yet effective set of directives to obtain significant parallelism</a:t>
            </a:r>
            <a:endParaRPr lang="en-US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Ease of use: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Capability to incrementally parallelize a serial program </a:t>
            </a:r>
            <a:r>
              <a:rPr lang="en-US" dirty="0" err="1" smtClean="0">
                <a:solidFill>
                  <a:srgbClr val="2F5897"/>
                </a:solidFill>
              </a:rPr>
              <a:t>bboth</a:t>
            </a:r>
            <a:r>
              <a:rPr lang="en-US" dirty="0" smtClean="0">
                <a:solidFill>
                  <a:srgbClr val="2F5897"/>
                </a:solidFill>
              </a:rPr>
              <a:t> with coarse-grain and fine-grain parallelism</a:t>
            </a:r>
            <a:endParaRPr lang="en-US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Portability: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Source code portability for most major platforms (Unix/Linux and Windows)</a:t>
            </a:r>
            <a:endParaRPr lang="en-US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Shared memory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UMA or NUMA</a:t>
            </a:r>
          </a:p>
        </p:txBody>
      </p:sp>
      <p:pic>
        <p:nvPicPr>
          <p:cNvPr id="1026" name="Picture 2" descr="https://computing.llnl.gov/tutorials/openMP/images/num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02259"/>
            <a:ext cx="46101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omputing.llnl.gov/tutorials/openMP/images/shared_me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14574"/>
            <a:ext cx="394335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Thread-based parallelism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Parallelism is accomplished exclusively by the use of threads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A thread is the smallest execution unit that can be scheduled by the OS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Threads exist within the resources of a single process</a:t>
            </a:r>
            <a:endParaRPr lang="en-US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Explicit parallelism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err="1" smtClean="0">
                <a:solidFill>
                  <a:srgbClr val="2F5897"/>
                </a:solidFill>
              </a:rPr>
              <a:t>OpenMP</a:t>
            </a:r>
            <a:r>
              <a:rPr lang="en-US" dirty="0" smtClean="0">
                <a:solidFill>
                  <a:srgbClr val="2F5897"/>
                </a:solidFill>
              </a:rPr>
              <a:t> is an explicit (not automatic) programming model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err="1" smtClean="0">
                <a:solidFill>
                  <a:srgbClr val="2F5897"/>
                </a:solidFill>
              </a:rPr>
              <a:t>Parallelisation</a:t>
            </a:r>
            <a:r>
              <a:rPr lang="en-US" dirty="0" smtClean="0">
                <a:solidFill>
                  <a:srgbClr val="2F5897"/>
                </a:solidFill>
              </a:rPr>
              <a:t> can be as simple as adding compiler directives or more complex by inserting subroutines</a:t>
            </a:r>
          </a:p>
        </p:txBody>
      </p:sp>
    </p:spTree>
    <p:extLst>
      <p:ext uri="{BB962C8B-B14F-4D97-AF65-F5344CB8AC3E}">
        <p14:creationId xmlns:p14="http://schemas.microsoft.com/office/powerpoint/2010/main" val="26105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Fork-join model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All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programs begin as a single process: the master thread. The master thread executes sequentially until the first parallel region construct is </a:t>
            </a:r>
            <a:r>
              <a:rPr lang="en-GB" dirty="0" smtClean="0">
                <a:solidFill>
                  <a:srgbClr val="2F5897"/>
                </a:solidFill>
              </a:rPr>
              <a:t>encountered</a:t>
            </a:r>
            <a:endParaRPr lang="en-GB" dirty="0">
              <a:solidFill>
                <a:srgbClr val="2F5897"/>
              </a:solidFill>
            </a:endParaRP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FORK: the master thread then creates a team of parallel threads.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The statements </a:t>
            </a:r>
            <a:r>
              <a:rPr lang="en-GB" dirty="0" smtClean="0">
                <a:solidFill>
                  <a:srgbClr val="2F5897"/>
                </a:solidFill>
              </a:rPr>
              <a:t>of the </a:t>
            </a:r>
            <a:r>
              <a:rPr lang="en-GB" dirty="0">
                <a:solidFill>
                  <a:srgbClr val="2F5897"/>
                </a:solidFill>
              </a:rPr>
              <a:t>parallel region construct are then executed </a:t>
            </a:r>
            <a:r>
              <a:rPr lang="en-GB" dirty="0" smtClean="0">
                <a:solidFill>
                  <a:srgbClr val="2F5897"/>
                </a:solidFill>
              </a:rPr>
              <a:t>by the threads</a:t>
            </a:r>
            <a:endParaRPr lang="en-GB" dirty="0">
              <a:solidFill>
                <a:srgbClr val="2F5897"/>
              </a:solidFill>
            </a:endParaRP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JOIN: When the </a:t>
            </a:r>
            <a:r>
              <a:rPr lang="en-GB" dirty="0" smtClean="0">
                <a:solidFill>
                  <a:srgbClr val="2F5897"/>
                </a:solidFill>
              </a:rPr>
              <a:t>threads </a:t>
            </a:r>
            <a:r>
              <a:rPr lang="en-GB" dirty="0">
                <a:solidFill>
                  <a:srgbClr val="2F5897"/>
                </a:solidFill>
              </a:rPr>
              <a:t>complete the </a:t>
            </a:r>
            <a:r>
              <a:rPr lang="en-GB" dirty="0" smtClean="0">
                <a:solidFill>
                  <a:srgbClr val="2F5897"/>
                </a:solidFill>
              </a:rPr>
              <a:t>statements, </a:t>
            </a:r>
            <a:r>
              <a:rPr lang="en-GB" dirty="0">
                <a:solidFill>
                  <a:srgbClr val="2F5897"/>
                </a:solidFill>
              </a:rPr>
              <a:t>they synchronize and </a:t>
            </a:r>
            <a:r>
              <a:rPr lang="en-GB" dirty="0" smtClean="0">
                <a:solidFill>
                  <a:srgbClr val="2F5897"/>
                </a:solidFill>
              </a:rPr>
              <a:t>terminate</a:t>
            </a:r>
            <a:endParaRPr lang="en-GB" dirty="0">
              <a:solidFill>
                <a:srgbClr val="2F5897"/>
              </a:solidFill>
            </a:endParaRP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The number of parallel regions and the threads that comprise them are arbitrary.</a:t>
            </a:r>
            <a:endParaRPr lang="en-US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Fork-join model</a:t>
            </a:r>
          </a:p>
        </p:txBody>
      </p:sp>
      <p:pic>
        <p:nvPicPr>
          <p:cNvPr id="1026" name="Picture 2" descr="Fork - Join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62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Compiler Directive </a:t>
            </a:r>
            <a:r>
              <a:rPr lang="en-GB" dirty="0" smtClean="0">
                <a:solidFill>
                  <a:srgbClr val="2F5897"/>
                </a:solidFill>
              </a:rPr>
              <a:t>Based: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Most </a:t>
            </a:r>
            <a:r>
              <a:rPr lang="en-GB" dirty="0" err="1" smtClean="0">
                <a:solidFill>
                  <a:srgbClr val="2F5897"/>
                </a:solidFill>
              </a:rPr>
              <a:t>OpenMP</a:t>
            </a:r>
            <a:r>
              <a:rPr lang="en-GB" dirty="0" smtClean="0">
                <a:solidFill>
                  <a:srgbClr val="2F5897"/>
                </a:solidFill>
              </a:rPr>
              <a:t> parallelism </a:t>
            </a:r>
            <a:r>
              <a:rPr lang="en-GB" dirty="0">
                <a:solidFill>
                  <a:srgbClr val="2F5897"/>
                </a:solidFill>
              </a:rPr>
              <a:t>is specified through the use of compiler directives </a:t>
            </a:r>
            <a:r>
              <a:rPr lang="en-GB" dirty="0" smtClean="0">
                <a:solidFill>
                  <a:srgbClr val="2F5897"/>
                </a:solidFill>
              </a:rPr>
              <a:t>imbedded </a:t>
            </a:r>
            <a:r>
              <a:rPr lang="en-GB" dirty="0">
                <a:solidFill>
                  <a:srgbClr val="2F5897"/>
                </a:solidFill>
              </a:rPr>
              <a:t>in </a:t>
            </a:r>
            <a:r>
              <a:rPr lang="en-GB" dirty="0" smtClean="0">
                <a:solidFill>
                  <a:srgbClr val="2F5897"/>
                </a:solidFill>
              </a:rPr>
              <a:t>the source </a:t>
            </a:r>
            <a:r>
              <a:rPr lang="en-GB" dirty="0">
                <a:solidFill>
                  <a:srgbClr val="2F5897"/>
                </a:solidFill>
              </a:rPr>
              <a:t>code</a:t>
            </a:r>
            <a:r>
              <a:rPr lang="en-GB" dirty="0" smtClean="0">
                <a:solidFill>
                  <a:srgbClr val="2F5897"/>
                </a:solidFill>
              </a:rPr>
              <a:t>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 Nested </a:t>
            </a:r>
            <a:r>
              <a:rPr lang="en-GB" dirty="0" smtClean="0">
                <a:solidFill>
                  <a:srgbClr val="2F5897"/>
                </a:solidFill>
              </a:rPr>
              <a:t>Parallelism: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Parallel </a:t>
            </a:r>
            <a:r>
              <a:rPr lang="en-GB" dirty="0">
                <a:solidFill>
                  <a:srgbClr val="2F5897"/>
                </a:solidFill>
              </a:rPr>
              <a:t>regions </a:t>
            </a:r>
            <a:r>
              <a:rPr lang="en-GB" dirty="0" smtClean="0">
                <a:solidFill>
                  <a:srgbClr val="2F5897"/>
                </a:solidFill>
              </a:rPr>
              <a:t>can have other </a:t>
            </a:r>
            <a:r>
              <a:rPr lang="en-GB" dirty="0">
                <a:solidFill>
                  <a:srgbClr val="2F5897"/>
                </a:solidFill>
              </a:rPr>
              <a:t>parallel </a:t>
            </a:r>
            <a:r>
              <a:rPr lang="en-GB" dirty="0" smtClean="0">
                <a:solidFill>
                  <a:srgbClr val="2F5897"/>
                </a:solidFill>
              </a:rPr>
              <a:t>regions inside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Dynamic threads: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It is possible to dynamically alter the number of threads. Intended to promote more efficient use of resources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I/O: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err="1" smtClean="0">
                <a:solidFill>
                  <a:srgbClr val="2F5897"/>
                </a:solidFill>
              </a:rPr>
              <a:t>OpenMP</a:t>
            </a:r>
            <a:r>
              <a:rPr lang="en-US" dirty="0" smtClean="0">
                <a:solidFill>
                  <a:srgbClr val="2F5897"/>
                </a:solidFill>
              </a:rPr>
              <a:t> does not provide parallel I/O. It is up to the programmer to ensure I/O is correctly conducted in a multi-threaded program</a:t>
            </a:r>
          </a:p>
        </p:txBody>
      </p:sp>
    </p:spTree>
    <p:extLst>
      <p:ext uri="{BB962C8B-B14F-4D97-AF65-F5344CB8AC3E}">
        <p14:creationId xmlns:p14="http://schemas.microsoft.com/office/powerpoint/2010/main" val="3040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1520</Words>
  <Application>Microsoft Office PowerPoint</Application>
  <PresentationFormat>Presentación en pantalla (4:3)</PresentationFormat>
  <Paragraphs>271</Paragraphs>
  <Slides>39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3_ELIXIR_template</vt:lpstr>
      <vt:lpstr>5_ELIXIR_template</vt:lpstr>
      <vt:lpstr>ELIXIR-EXCELERATE HPC course</vt:lpstr>
      <vt:lpstr>OpenMP</vt:lpstr>
      <vt:lpstr>OpenMP is not …</vt:lpstr>
      <vt:lpstr>Goals of OpenMP</vt:lpstr>
      <vt:lpstr>OpenMP Programming model</vt:lpstr>
      <vt:lpstr>OpenMP Programming model</vt:lpstr>
      <vt:lpstr>OpenMP Programming model</vt:lpstr>
      <vt:lpstr>OpenMP Programming model</vt:lpstr>
      <vt:lpstr>OpenMP Programming model</vt:lpstr>
      <vt:lpstr>Compiler directives</vt:lpstr>
      <vt:lpstr>Run-time library routines</vt:lpstr>
      <vt:lpstr>Environment variables</vt:lpstr>
      <vt:lpstr>OpenMP sample code</vt:lpstr>
      <vt:lpstr>Questions?</vt:lpstr>
      <vt:lpstr>Practical session</vt:lpstr>
      <vt:lpstr>Practical session</vt:lpstr>
      <vt:lpstr>Practical session – Hello world</vt:lpstr>
      <vt:lpstr>omp_hello.c</vt:lpstr>
      <vt:lpstr>Practical session – Hello world</vt:lpstr>
      <vt:lpstr>Practical session – Hello world</vt:lpstr>
      <vt:lpstr>Practical session – Loop-work sharing</vt:lpstr>
      <vt:lpstr>omp_workshare1.c</vt:lpstr>
      <vt:lpstr>Practical session – Loop-work sharing</vt:lpstr>
      <vt:lpstr>Practical session – Loop-work sharing</vt:lpstr>
      <vt:lpstr>Practical session – Loop-work sharing</vt:lpstr>
      <vt:lpstr>Practical session – Sections-work sharing</vt:lpstr>
      <vt:lpstr>omp_workshare2.c</vt:lpstr>
      <vt:lpstr>Practical session – Sections-work sharing</vt:lpstr>
      <vt:lpstr>Practical session – Sections-work sharing</vt:lpstr>
      <vt:lpstr>Practical session – Sections-work sharing</vt:lpstr>
      <vt:lpstr>Practical session – Reduction</vt:lpstr>
      <vt:lpstr>omp_reduction.c</vt:lpstr>
      <vt:lpstr>Practical session – Reduction</vt:lpstr>
      <vt:lpstr>Practical session – Reduction</vt:lpstr>
      <vt:lpstr>Practical session – Reduction</vt:lpstr>
      <vt:lpstr>Practical session – Varying # of threads</vt:lpstr>
      <vt:lpstr>Practical session – Varying # of threads</vt:lpstr>
      <vt:lpstr>Practical session – Varying # of threads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62</cp:revision>
  <dcterms:modified xsi:type="dcterms:W3CDTF">2017-04-10T08:14:10Z</dcterms:modified>
</cp:coreProperties>
</file>