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31"/>
  </p:notesMasterIdLst>
  <p:sldIdLst>
    <p:sldId id="256" r:id="rId3"/>
    <p:sldId id="338" r:id="rId4"/>
    <p:sldId id="347" r:id="rId5"/>
    <p:sldId id="339" r:id="rId6"/>
    <p:sldId id="341" r:id="rId7"/>
    <p:sldId id="342" r:id="rId8"/>
    <p:sldId id="346" r:id="rId9"/>
    <p:sldId id="351" r:id="rId10"/>
    <p:sldId id="348" r:id="rId11"/>
    <p:sldId id="350" r:id="rId12"/>
    <p:sldId id="353" r:id="rId13"/>
    <p:sldId id="354" r:id="rId14"/>
    <p:sldId id="352" r:id="rId15"/>
    <p:sldId id="356" r:id="rId16"/>
    <p:sldId id="357" r:id="rId17"/>
    <p:sldId id="358" r:id="rId18"/>
    <p:sldId id="359" r:id="rId19"/>
    <p:sldId id="290" r:id="rId20"/>
    <p:sldId id="309" r:id="rId21"/>
    <p:sldId id="289" r:id="rId22"/>
    <p:sldId id="337" r:id="rId23"/>
    <p:sldId id="333" r:id="rId24"/>
    <p:sldId id="334" r:id="rId25"/>
    <p:sldId id="335" r:id="rId26"/>
    <p:sldId id="336" r:id="rId27"/>
    <p:sldId id="360" r:id="rId28"/>
    <p:sldId id="349" r:id="rId29"/>
    <p:sldId id="355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89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3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2F589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333375"/>
            <a:ext cx="815974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99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tt89/hpc-excelerate/tree/master/day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st2go.com/basespaceap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Leskosek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Solutions to alleviate the bottleneck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Parallelise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 the process. With one of the two following approaches: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Split the query file into N chunks and process each of them in parallel against the reference database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Split the database into N chunks and </a:t>
            </a:r>
          </a:p>
          <a:p>
            <a:r>
              <a:rPr lang="en-US" altLang="he-IL" dirty="0" smtClean="0"/>
              <a:t>Use alternate methods, designed to speed up the search process (e.g. BLAT [3])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  <a:p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Solutions to remove the bottleneck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3" name="Documento 2"/>
          <p:cNvSpPr/>
          <p:nvPr/>
        </p:nvSpPr>
        <p:spPr>
          <a:xfrm>
            <a:off x="1835696" y="2708920"/>
            <a:ext cx="1368152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55576" y="1484784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 panose="020F0502020204030204" pitchFamily="34" charset="0"/>
              </a:rPr>
              <a:t>1.</a:t>
            </a:r>
            <a:endParaRPr lang="en-GB" dirty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Conector recto de flecha 6"/>
          <p:cNvCxnSpPr>
            <a:stCxn id="3" idx="3"/>
            <a:endCxn id="4" idx="2"/>
          </p:cNvCxnSpPr>
          <p:nvPr/>
        </p:nvCxnSpPr>
        <p:spPr>
          <a:xfrm>
            <a:off x="3203848" y="3429000"/>
            <a:ext cx="2592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cumento 9"/>
          <p:cNvSpPr/>
          <p:nvPr/>
        </p:nvSpPr>
        <p:spPr>
          <a:xfrm>
            <a:off x="1835696" y="3789040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2708920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3140968"/>
            <a:ext cx="2592288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3429000"/>
            <a:ext cx="2592288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Solutions to remove the bottleneck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3" name="Documento 2"/>
          <p:cNvSpPr/>
          <p:nvPr/>
        </p:nvSpPr>
        <p:spPr>
          <a:xfrm>
            <a:off x="1835696" y="2708920"/>
            <a:ext cx="1368152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55576" y="1484784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2F5897"/>
                </a:solidFill>
                <a:latin typeface="Calibri" panose="020F0502020204030204" pitchFamily="34" charset="0"/>
              </a:rPr>
              <a:t>2</a:t>
            </a:r>
            <a:r>
              <a:rPr lang="en-GB" sz="2000" dirty="0" smtClean="0">
                <a:solidFill>
                  <a:srgbClr val="2F5897"/>
                </a:solidFill>
                <a:latin typeface="Calibri" panose="020F0502020204030204" pitchFamily="34" charset="0"/>
              </a:rPr>
              <a:t>.</a:t>
            </a:r>
            <a:endParaRPr lang="en-GB" dirty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Conector recto de flecha 6"/>
          <p:cNvCxnSpPr>
            <a:stCxn id="3" idx="3"/>
            <a:endCxn id="4" idx="2"/>
          </p:cNvCxnSpPr>
          <p:nvPr/>
        </p:nvCxnSpPr>
        <p:spPr>
          <a:xfrm>
            <a:off x="3203848" y="3429000"/>
            <a:ext cx="2592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3" idx="3"/>
          </p:cNvCxnSpPr>
          <p:nvPr/>
        </p:nvCxnSpPr>
        <p:spPr>
          <a:xfrm flipV="1">
            <a:off x="3203848" y="2816932"/>
            <a:ext cx="2592288" cy="612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3" idx="3"/>
            <a:endCxn id="14" idx="2"/>
          </p:cNvCxnSpPr>
          <p:nvPr/>
        </p:nvCxnSpPr>
        <p:spPr>
          <a:xfrm>
            <a:off x="3203848" y="3429000"/>
            <a:ext cx="2592288" cy="643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5796136" y="3492625"/>
            <a:ext cx="1368152" cy="1160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Cilindro 14"/>
          <p:cNvSpPr/>
          <p:nvPr/>
        </p:nvSpPr>
        <p:spPr>
          <a:xfrm>
            <a:off x="5796136" y="2236676"/>
            <a:ext cx="1368152" cy="1160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Implementations of parallel BLAST versions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152400" indent="0">
              <a:buNone/>
            </a:pPr>
            <a:r>
              <a:rPr lang="en-US" altLang="he-IL" dirty="0" smtClean="0"/>
              <a:t>Some examples:</a:t>
            </a:r>
          </a:p>
          <a:p>
            <a:r>
              <a:rPr lang="en-US" altLang="he-IL" dirty="0" err="1" smtClean="0"/>
              <a:t>mpiBLAST</a:t>
            </a:r>
            <a:r>
              <a:rPr lang="en-US" altLang="he-IL" dirty="0" smtClean="0"/>
              <a:t> [4] – implementation of the BLAST family of programs using MPI</a:t>
            </a:r>
          </a:p>
          <a:p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GPU-BLAST [5] – implementation of BLAST for GPUs</a:t>
            </a:r>
          </a:p>
          <a:p>
            <a:r>
              <a:rPr lang="en-US" altLang="he-IL" dirty="0" smtClean="0"/>
              <a:t>SWAPHI [6] – Implementation of Smith-Waterman protein database search using the Xeon Phi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Static vs. Dynamic data distribution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152400" indent="0">
              <a:buNone/>
            </a:pPr>
            <a:r>
              <a:rPr lang="en-US" altLang="he-IL" dirty="0" smtClean="0"/>
              <a:t>Static:</a:t>
            </a:r>
          </a:p>
          <a:p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Data chunks are pre-assigned to certain cores</a:t>
            </a:r>
          </a:p>
          <a:p>
            <a:r>
              <a:rPr lang="en-US" altLang="he-IL" dirty="0" smtClean="0"/>
              <a:t>If the workload is not regular there will be load unbalancing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altLang="he-IL" dirty="0" smtClean="0"/>
              <a:t>Dynamic:</a:t>
            </a:r>
            <a:endParaRPr lang="en-US" altLang="he-IL" dirty="0"/>
          </a:p>
          <a:p>
            <a:r>
              <a:rPr lang="en-US" altLang="he-IL" dirty="0"/>
              <a:t>Data chunks are </a:t>
            </a:r>
            <a:r>
              <a:rPr lang="en-US" altLang="he-IL" dirty="0" smtClean="0"/>
              <a:t>not pre-assigned </a:t>
            </a:r>
            <a:r>
              <a:rPr lang="en-US" altLang="he-IL" dirty="0"/>
              <a:t>to certain </a:t>
            </a:r>
            <a:r>
              <a:rPr lang="en-US" altLang="he-IL" dirty="0" smtClean="0"/>
              <a:t>cores, they are assigned dynamically as cores become idle</a:t>
            </a:r>
          </a:p>
          <a:p>
            <a:r>
              <a:rPr lang="en-US" altLang="he-IL" dirty="0" smtClean="0"/>
              <a:t>Typically more data chunks than cores are generated in order to maximize the load balancing. Different data splitting strategies could be used, for example: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</a:rPr>
              <a:t>Chunks of equal size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</a:rPr>
              <a:t>Bigger chunks at the beginning and smaller at the end</a:t>
            </a:r>
            <a:endParaRPr lang="en-US" altLang="he-IL" dirty="0">
              <a:solidFill>
                <a:srgbClr val="2F5897"/>
              </a:solidFill>
            </a:endParaRPr>
          </a:p>
          <a:p>
            <a:pPr marL="152400" indent="0">
              <a:buNone/>
            </a:pP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Static distribution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1772816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Documento 9"/>
          <p:cNvSpPr/>
          <p:nvPr/>
        </p:nvSpPr>
        <p:spPr>
          <a:xfrm>
            <a:off x="1835696" y="3212976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2132856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2564904"/>
            <a:ext cx="2592288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2852936"/>
            <a:ext cx="2592288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/>
          <p:cNvSpPr/>
          <p:nvPr/>
        </p:nvSpPr>
        <p:spPr>
          <a:xfrm>
            <a:off x="2627784" y="4797152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1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40052" y="4797152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2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8" name="Conector recto 7"/>
          <p:cNvCxnSpPr>
            <a:stCxn id="11" idx="3"/>
            <a:endCxn id="2" idx="0"/>
          </p:cNvCxnSpPr>
          <p:nvPr/>
        </p:nvCxnSpPr>
        <p:spPr>
          <a:xfrm>
            <a:off x="3203848" y="2564904"/>
            <a:ext cx="18002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0" idx="3"/>
            <a:endCxn id="12" idx="0"/>
          </p:cNvCxnSpPr>
          <p:nvPr/>
        </p:nvCxnSpPr>
        <p:spPr>
          <a:xfrm>
            <a:off x="3203848" y="3645024"/>
            <a:ext cx="259228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Dynamic distribution (same size)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Documento 9"/>
          <p:cNvSpPr/>
          <p:nvPr/>
        </p:nvSpPr>
        <p:spPr>
          <a:xfrm>
            <a:off x="1835696" y="4509120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1340768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1772816"/>
            <a:ext cx="2592288" cy="1656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3429000"/>
            <a:ext cx="2592288" cy="151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/>
          <p:cNvSpPr/>
          <p:nvPr/>
        </p:nvSpPr>
        <p:spPr>
          <a:xfrm>
            <a:off x="2627784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1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40052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2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8" name="Conector recto 7"/>
          <p:cNvCxnSpPr>
            <a:stCxn id="11" idx="3"/>
            <a:endCxn id="2" idx="0"/>
          </p:cNvCxnSpPr>
          <p:nvPr/>
        </p:nvCxnSpPr>
        <p:spPr>
          <a:xfrm>
            <a:off x="3203848" y="1772816"/>
            <a:ext cx="18002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0" idx="3"/>
            <a:endCxn id="2" idx="0"/>
          </p:cNvCxnSpPr>
          <p:nvPr/>
        </p:nvCxnSpPr>
        <p:spPr>
          <a:xfrm>
            <a:off x="3203848" y="4941168"/>
            <a:ext cx="18002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cumento 13"/>
          <p:cNvSpPr/>
          <p:nvPr/>
        </p:nvSpPr>
        <p:spPr>
          <a:xfrm>
            <a:off x="1835696" y="2420888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Documento 14"/>
          <p:cNvSpPr/>
          <p:nvPr/>
        </p:nvSpPr>
        <p:spPr>
          <a:xfrm>
            <a:off x="1835696" y="3501008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6" name="Conector recto 5"/>
          <p:cNvCxnSpPr>
            <a:stCxn id="14" idx="3"/>
            <a:endCxn id="12" idx="0"/>
          </p:cNvCxnSpPr>
          <p:nvPr/>
        </p:nvCxnSpPr>
        <p:spPr>
          <a:xfrm>
            <a:off x="3203848" y="2852936"/>
            <a:ext cx="2592288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5" idx="3"/>
            <a:endCxn id="12" idx="0"/>
          </p:cNvCxnSpPr>
          <p:nvPr/>
        </p:nvCxnSpPr>
        <p:spPr>
          <a:xfrm>
            <a:off x="3203848" y="3933056"/>
            <a:ext cx="2592288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4" idx="3"/>
            <a:endCxn id="4" idx="2"/>
          </p:cNvCxnSpPr>
          <p:nvPr/>
        </p:nvCxnSpPr>
        <p:spPr>
          <a:xfrm>
            <a:off x="3203848" y="2852936"/>
            <a:ext cx="2592288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3"/>
          </p:cNvCxnSpPr>
          <p:nvPr/>
        </p:nvCxnSpPr>
        <p:spPr>
          <a:xfrm flipV="1">
            <a:off x="3203848" y="3429000"/>
            <a:ext cx="252028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Dynamic distribution (different size)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Documento 9"/>
          <p:cNvSpPr/>
          <p:nvPr/>
        </p:nvSpPr>
        <p:spPr>
          <a:xfrm>
            <a:off x="1835696" y="4941168"/>
            <a:ext cx="1368152" cy="6480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1340768"/>
            <a:ext cx="1368152" cy="122413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1952836"/>
            <a:ext cx="2592288" cy="1476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3429000"/>
            <a:ext cx="2592288" cy="183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/>
          <p:cNvSpPr/>
          <p:nvPr/>
        </p:nvSpPr>
        <p:spPr>
          <a:xfrm>
            <a:off x="2627784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1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40052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2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8" name="Conector recto 7"/>
          <p:cNvCxnSpPr>
            <a:stCxn id="11" idx="3"/>
            <a:endCxn id="2" idx="0"/>
          </p:cNvCxnSpPr>
          <p:nvPr/>
        </p:nvCxnSpPr>
        <p:spPr>
          <a:xfrm>
            <a:off x="3203848" y="1952836"/>
            <a:ext cx="180020" cy="378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0" idx="3"/>
            <a:endCxn id="12" idx="0"/>
          </p:cNvCxnSpPr>
          <p:nvPr/>
        </p:nvCxnSpPr>
        <p:spPr>
          <a:xfrm>
            <a:off x="3203848" y="5265204"/>
            <a:ext cx="2592288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cumento 13"/>
          <p:cNvSpPr/>
          <p:nvPr/>
        </p:nvSpPr>
        <p:spPr>
          <a:xfrm>
            <a:off x="1835696" y="2636912"/>
            <a:ext cx="1368152" cy="11521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Documento 14"/>
          <p:cNvSpPr/>
          <p:nvPr/>
        </p:nvSpPr>
        <p:spPr>
          <a:xfrm>
            <a:off x="1835696" y="3933056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6" name="Conector recto 5"/>
          <p:cNvCxnSpPr>
            <a:stCxn id="14" idx="3"/>
            <a:endCxn id="12" idx="0"/>
          </p:cNvCxnSpPr>
          <p:nvPr/>
        </p:nvCxnSpPr>
        <p:spPr>
          <a:xfrm>
            <a:off x="3203848" y="3212976"/>
            <a:ext cx="2592288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5" idx="3"/>
            <a:endCxn id="2" idx="0"/>
          </p:cNvCxnSpPr>
          <p:nvPr/>
        </p:nvCxnSpPr>
        <p:spPr>
          <a:xfrm>
            <a:off x="3203848" y="4365104"/>
            <a:ext cx="18002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4" idx="3"/>
          </p:cNvCxnSpPr>
          <p:nvPr/>
        </p:nvCxnSpPr>
        <p:spPr>
          <a:xfrm>
            <a:off x="3203848" y="3212976"/>
            <a:ext cx="2520280" cy="21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5" idx="3"/>
            <a:endCxn id="4" idx="2"/>
          </p:cNvCxnSpPr>
          <p:nvPr/>
        </p:nvCxnSpPr>
        <p:spPr>
          <a:xfrm flipV="1">
            <a:off x="3203848" y="3429000"/>
            <a:ext cx="2592288" cy="93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Questions?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Practical session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b="1" dirty="0">
                <a:latin typeface="Calibri" panose="020F0502020204030204" pitchFamily="34" charset="0"/>
              </a:rPr>
              <a:t>Why search databases?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To find out if a new </a:t>
            </a:r>
            <a:r>
              <a:rPr lang="en-US" altLang="he-IL" dirty="0" smtClean="0"/>
              <a:t>DNA sequence/Protein is already present in </a:t>
            </a:r>
            <a:r>
              <a:rPr lang="en-US" altLang="he-IL" dirty="0"/>
              <a:t>the databanks.</a:t>
            </a:r>
          </a:p>
          <a:p>
            <a:r>
              <a:rPr lang="en-US" altLang="he-IL" dirty="0"/>
              <a:t>To </a:t>
            </a:r>
            <a:r>
              <a:rPr lang="en-US" altLang="he-IL" dirty="0" smtClean="0"/>
              <a:t>find </a:t>
            </a:r>
            <a:r>
              <a:rPr lang="en-US" altLang="he-IL" dirty="0"/>
              <a:t>homologous </a:t>
            </a:r>
            <a:r>
              <a:rPr lang="en-US" altLang="he-IL" dirty="0" smtClean="0"/>
              <a:t>sequence/protein present in the database.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508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Where is the source code?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hlinkClick r:id="rId3"/>
              </a:rPr>
              <a:t>https</a:t>
            </a:r>
            <a:r>
              <a:rPr lang="en-GB" dirty="0">
                <a:solidFill>
                  <a:srgbClr val="2F5897"/>
                </a:solidFill>
                <a:hlinkClick r:id="rId3"/>
              </a:rPr>
              <a:t>://</a:t>
            </a:r>
            <a:r>
              <a:rPr lang="en-GB" dirty="0" smtClean="0">
                <a:solidFill>
                  <a:srgbClr val="2F5897"/>
                </a:solidFill>
                <a:hlinkClick r:id="rId3"/>
              </a:rPr>
              <a:t>github.com/oscartt89/hpc-excelerate/tree/master/day1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</a:rPr>
              <a:t>T</a:t>
            </a:r>
            <a:r>
              <a:rPr lang="en-GB" dirty="0" smtClean="0">
                <a:solidFill>
                  <a:srgbClr val="2F5897"/>
                </a:solidFill>
              </a:rPr>
              <a:t>he </a:t>
            </a:r>
            <a:r>
              <a:rPr lang="en-GB" dirty="0" err="1" smtClean="0">
                <a:solidFill>
                  <a:srgbClr val="2F5897"/>
                </a:solidFill>
              </a:rPr>
              <a:t>mpi_mapreduce_dynamic_distribution.c</a:t>
            </a:r>
            <a:r>
              <a:rPr lang="en-GB" dirty="0" smtClean="0">
                <a:solidFill>
                  <a:srgbClr val="2F5897"/>
                </a:solidFill>
              </a:rPr>
              <a:t> file inside the ‘</a:t>
            </a:r>
            <a:r>
              <a:rPr lang="en-GB" dirty="0" err="1" smtClean="0">
                <a:solidFill>
                  <a:srgbClr val="2F5897"/>
                </a:solidFill>
              </a:rPr>
              <a:t>src</a:t>
            </a:r>
            <a:r>
              <a:rPr lang="en-GB" dirty="0" smtClean="0">
                <a:solidFill>
                  <a:srgbClr val="2F5897"/>
                </a:solidFill>
              </a:rPr>
              <a:t>’ folder 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2</a:t>
            </a:r>
            <a:r>
              <a:rPr lang="en-GB" dirty="0" smtClean="0">
                <a:solidFill>
                  <a:srgbClr val="2F5897"/>
                </a:solidFill>
              </a:rPr>
              <a:t> exercises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>
                <a:solidFill>
                  <a:srgbClr val="2F5897"/>
                </a:solidFill>
              </a:rPr>
              <a:t>MapReduce</a:t>
            </a:r>
            <a:r>
              <a:rPr lang="en-GB" dirty="0" smtClean="0">
                <a:solidFill>
                  <a:srgbClr val="2F5897"/>
                </a:solidFill>
              </a:rPr>
              <a:t> dynamic data distribution with the provided input sequence and database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>
                <a:solidFill>
                  <a:srgbClr val="2F5897"/>
                </a:solidFill>
              </a:rPr>
              <a:t>MapReduce</a:t>
            </a:r>
            <a:r>
              <a:rPr lang="en-GB" dirty="0" smtClean="0">
                <a:solidFill>
                  <a:srgbClr val="2F5897"/>
                </a:solidFill>
              </a:rPr>
              <a:t> dynamic data distribution </a:t>
            </a:r>
            <a:r>
              <a:rPr lang="en-GB" dirty="0" smtClean="0">
                <a:solidFill>
                  <a:srgbClr val="2F5897"/>
                </a:solidFill>
              </a:rPr>
              <a:t>with the provided input sequence and database but modifying the data partition function </a:t>
            </a:r>
            <a:endParaRPr lang="en-GB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we </a:t>
            </a:r>
            <a:r>
              <a:rPr lang="en-GB" dirty="0">
                <a:solidFill>
                  <a:srgbClr val="2F5897"/>
                </a:solidFill>
              </a:rPr>
              <a:t>will execute a blast search in parallel. The first step is to create the blast database with the following command: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makeblastdb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 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db.fasta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dbtype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mpi_mapreduce_dynamic_distribution.c</a:t>
            </a:r>
            <a:r>
              <a:rPr lang="en-GB" dirty="0" smtClean="0">
                <a:solidFill>
                  <a:srgbClr val="2F5897"/>
                </a:solidFill>
              </a:rPr>
              <a:t>’ </a:t>
            </a:r>
            <a:r>
              <a:rPr lang="en-GB" dirty="0">
                <a:solidFill>
                  <a:srgbClr val="2F5897"/>
                </a:solidFill>
              </a:rPr>
              <a:t>and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map_sequences.c</a:t>
            </a:r>
            <a:r>
              <a:rPr lang="en-GB" dirty="0" smtClean="0">
                <a:solidFill>
                  <a:srgbClr val="2F5897"/>
                </a:solidFill>
                <a:cs typeface="Courier New" panose="02070309020205020404" pitchFamily="49" charset="0"/>
              </a:rPr>
              <a:t>’</a:t>
            </a:r>
            <a:endParaRPr lang="en-GB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7448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O3</a:t>
            </a: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../bin/mpi_mapreduce_dynamic_distribution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–O3 map_sequences.c map_functions.c –o ../bin/map_sequences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</a:t>
            </a:r>
            <a:r>
              <a:rPr lang="en-GB" dirty="0" err="1" smtClean="0">
                <a:solidFill>
                  <a:srgbClr val="2F5897"/>
                </a:solidFill>
              </a:rPr>
              <a:t>map_sequences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map_sequences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-query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db.fasta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-out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query.blast</a:t>
            </a:r>
            <a:endParaRPr lang="en-GB" sz="18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</a:t>
            </a:r>
            <a:r>
              <a:rPr lang="en-GB" dirty="0">
                <a:solidFill>
                  <a:srgbClr val="2F5897"/>
                </a:solidFill>
              </a:rPr>
              <a:t>(</a:t>
            </a:r>
            <a:r>
              <a:rPr lang="en-GB" dirty="0" err="1">
                <a:solidFill>
                  <a:srgbClr val="2F5897"/>
                </a:solidFill>
              </a:rPr>
              <a:t>srun</a:t>
            </a:r>
            <a:r>
              <a:rPr lang="en-GB" dirty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local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  <a:endParaRPr lang="en-GB" sz="18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sbatch</a:t>
            </a:r>
            <a:r>
              <a:rPr lang="en-GB" dirty="0">
                <a:solidFill>
                  <a:srgbClr val="2F5897"/>
                </a:solidFill>
              </a:rPr>
              <a:t>, </a:t>
            </a:r>
            <a:r>
              <a:rPr lang="en-GB" dirty="0" smtClean="0">
                <a:solidFill>
                  <a:srgbClr val="2F5897"/>
                </a:solidFill>
              </a:rPr>
              <a:t>mapreduce-dynamicmpi.sh </a:t>
            </a:r>
            <a:r>
              <a:rPr lang="en-GB" dirty="0">
                <a:solidFill>
                  <a:srgbClr val="2F5897"/>
                </a:solidFill>
              </a:rPr>
              <a:t>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bin/mapreduce-dynamicmpi.sh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1" y="1030399"/>
            <a:ext cx="7005436" cy="47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5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5 ~/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"Done." </a:t>
            </a:r>
          </a:p>
        </p:txBody>
      </p:sp>
    </p:spTree>
    <p:extLst>
      <p:ext uri="{BB962C8B-B14F-4D97-AF65-F5344CB8AC3E}">
        <p14:creationId xmlns:p14="http://schemas.microsoft.com/office/powerpoint/2010/main" val="28406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47" y="1049078"/>
            <a:ext cx="7011505" cy="47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Exercise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Change the </a:t>
            </a:r>
            <a:r>
              <a:rPr lang="en-GB" dirty="0" err="1" smtClean="0">
                <a:solidFill>
                  <a:srgbClr val="2F5897"/>
                </a:solidFill>
              </a:rPr>
              <a:t>map_sequences</a:t>
            </a:r>
            <a:r>
              <a:rPr lang="en-GB" dirty="0" smtClean="0">
                <a:solidFill>
                  <a:srgbClr val="2F5897"/>
                </a:solidFill>
              </a:rPr>
              <a:t> program to split the input query file in chunks of different size (there is a function for this in </a:t>
            </a:r>
            <a:r>
              <a:rPr lang="en-GB" dirty="0" err="1" smtClean="0">
                <a:solidFill>
                  <a:srgbClr val="2F5897"/>
                </a:solidFill>
              </a:rPr>
              <a:t>map_functions.c</a:t>
            </a:r>
            <a:r>
              <a:rPr lang="en-GB" dirty="0" smtClean="0"/>
              <a:t>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Re-run the experiment and observe how the execution time is affected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/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/>
              <a:t>If you have extra time, think about a different data partition strategy and implement it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References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/>
              <a:t>Altschul</a:t>
            </a:r>
            <a:r>
              <a:rPr lang="en-GB" dirty="0"/>
              <a:t>, S. F., Madden, T. L., </a:t>
            </a:r>
            <a:r>
              <a:rPr lang="en-GB" dirty="0" err="1"/>
              <a:t>Schäffer</a:t>
            </a:r>
            <a:r>
              <a:rPr lang="en-GB" dirty="0"/>
              <a:t>, A. A., Zhang, J., Zhang, Z., Miller, W., &amp; </a:t>
            </a:r>
            <a:r>
              <a:rPr lang="en-GB" dirty="0" err="1"/>
              <a:t>Lipman</a:t>
            </a:r>
            <a:r>
              <a:rPr lang="en-GB" dirty="0"/>
              <a:t>, D. J. (1997). Gapped BLAST and PSI-BLAST: a new generation of protein database search programs. Nucleic acids research, 25(17), 3389-3402.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www.blast2go.com/basespaceapps</a:t>
            </a:r>
            <a:endParaRPr lang="en-GB" dirty="0" smtClean="0"/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/>
              <a:t>Kent, W. J. (2002). BLAT—the BLAST-like alignment tool. Genome research, 12(4), </a:t>
            </a:r>
            <a:r>
              <a:rPr lang="en-GB" dirty="0" smtClean="0"/>
              <a:t>656-664.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/>
              <a:t>Darling</a:t>
            </a:r>
            <a:r>
              <a:rPr lang="en-GB" dirty="0"/>
              <a:t>, A., Carey, L., &amp; Feng, W. C. (2003). The design, implementation, and evaluation of </a:t>
            </a:r>
            <a:r>
              <a:rPr lang="en-GB" dirty="0" err="1"/>
              <a:t>mpiBLAST</a:t>
            </a:r>
            <a:r>
              <a:rPr lang="en-GB" dirty="0"/>
              <a:t>. proceedings of </a:t>
            </a:r>
            <a:r>
              <a:rPr lang="en-GB" dirty="0" err="1"/>
              <a:t>ClusterWorld</a:t>
            </a:r>
            <a:r>
              <a:rPr lang="en-GB" dirty="0"/>
              <a:t>, 2003, </a:t>
            </a:r>
            <a:r>
              <a:rPr lang="en-GB" dirty="0" smtClean="0"/>
              <a:t>13-15.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/>
              <a:t>Vouzis</a:t>
            </a:r>
            <a:r>
              <a:rPr lang="en-GB" dirty="0"/>
              <a:t>, P. D., &amp; </a:t>
            </a:r>
            <a:r>
              <a:rPr lang="en-GB" dirty="0" err="1"/>
              <a:t>Sahinidis</a:t>
            </a:r>
            <a:r>
              <a:rPr lang="en-GB" dirty="0"/>
              <a:t>, N. V. (2011). GPU-BLAST: using graphics processors to accelerate protein sequence alignment. Bioinformatics, 27(2), 182-188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References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 startAt="6"/>
            </a:pPr>
            <a:r>
              <a:rPr lang="en-GB" dirty="0" smtClean="0"/>
              <a:t>Liu</a:t>
            </a:r>
            <a:r>
              <a:rPr lang="en-GB" dirty="0"/>
              <a:t>, Y., &amp; Schmidt, B. (2014, June). SWAPHI: Smith-Waterman protein database search on Xeon Phi coprocessors. In Application-specific Systems, Architectures and Processors (ASAP), 2014 IEEE 25th International Conference On (pp. 184-185). IEEE.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b="1" dirty="0">
                <a:latin typeface="Calibri" panose="020F0502020204030204" pitchFamily="34" charset="0"/>
              </a:rPr>
              <a:t>Why search databases?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4038600" cy="4351336"/>
          </a:xfrm>
        </p:spPr>
        <p:txBody>
          <a:bodyPr/>
          <a:lstStyle/>
          <a:p>
            <a:pPr marL="152400" indent="0">
              <a:buNone/>
            </a:pPr>
            <a:r>
              <a:rPr lang="en-US" altLang="he-IL" dirty="0" smtClean="0"/>
              <a:t>Query sequences:</a:t>
            </a: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Query_1</a:t>
            </a: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GTTGGAATTGCTAGTAATCGCTGATCAGCATGATGCGGTGAATACGTTCCCGGGTCTTGT</a:t>
            </a:r>
            <a:endParaRPr lang="en-US" alt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Query_2</a:t>
            </a:r>
            <a:endParaRPr lang="en-US" alt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CTTAACACATGCAAGTCGAGGGGCCGCATGGTCTTAGTTTGCTAAGGCCGATGGCGATAG</a:t>
            </a:r>
            <a:endParaRPr lang="en-US" alt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53880" y="1052736"/>
            <a:ext cx="40386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2F589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Font typeface="Calibri"/>
              <a:buNone/>
            </a:pPr>
            <a:r>
              <a:rPr lang="en-US" altLang="he-IL" dirty="0" smtClean="0"/>
              <a:t>Database: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&gt;SRR029687.51_1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CCGATTGCGAAGGCAGCCTGCTAAGCTGCAACTGACATTGAGGCTCGAAAGTGTGGGTATCAAACAGGATTAGATACCCTGGTAGTCCACACGGTAAACGATGAATACTCGCTGTTTGCGATATACAGCAAGCGGCCAAGCGAAAGCGTTAAGTATTCCACCGTGGGGAGTACGCCGGCAACGGTGAAACTCAAAGGAATTGGACGGGGGCCCGCACAAGCGGAGGAACATGTGGTTTAATTCGATGATACGCGAGGAACCTTACCCGG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&gt;SRR029687.1111_1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GCGGATCAGCATGCCGCGGTGAATACGTTCCCGGGCCTTGTACACACCGCCCGTCACACCATGAGAGTCGGGAACACCCGAAGCCCGTAGCCTAACCTAACGGAGGGCGCGGTCGAAGGTGGGTTCGATAATTGGGGTGAAGTCGTAACAAGGTAGCCGTTCGAGAACGAGCGGCTGGATCACCTCCTTT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&gt;SRR029687.1799_1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AAACGGAGGAAGGTGGGGATGACGTCAAATCATCATGCCCTTTATGACCTGGGCTACACACGTACTACAATGGCGTTTAACAAAGAGAAGCAAAGCCGCGAGGCAGAGCAAATCTCCAAAAAACGTCTCAGTTCGGATTGTAGGCTGCAACTCGCCTACATGAAGTCGGAATTGCTAGTAATCGTAGGTCAGCATACTACGGTGAATACGTTCCCGGGCCTTGTACACACCGCCCGTCAAACCATGAGAGTTGGCAACACCCGAAGTCG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&gt;SRR029687.2602_1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AGGTTGAAACTCAAAGGAATTGACGGGGACCCGCACAAGCAGTGGATTATGTGGTTTAATTCGAAGCAACGCGAAGAACCTTACCAGGTCTTGACATCCGACTAACGAGATAGAGATATGTCAGGTGCCCTTCGGGAAAGTCGAGACAGGTGGTGCATGGTTGTCGTCAGCTCGTGTCGTGAGATGTTGGGTTAAGTCCCGCAACGAGCGCAACCCCTGCCATTAGTTGCTACGCAAGAGCACTCTAATGGGACCGCTA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&gt;SRR029687.2997_1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TTGTTGGGGGGGTAACGGCCCACCAAGACTACGATGGATAGGGGTTCTGAGAGGAAGGTCCCCCACATTGGAACTGAGACACGGTCCAAACTCCTACGGGAGGCAGCAGTGAGGAATATTGGTCAATGGACGCGAGTCTGAACCAGCCAAGTAGCGTGAAGGATGACTGCCCTATGGGTTGTAAACTTCTTTTATATGGGAATAAAGTGGTCCACGTGTGGACTTTTGTATGTACCATATGAATAAGGATCGGCTAACTCCGTGCCAGCAGCCGCGG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&gt;SRR029687.3401_1</a:t>
            </a:r>
          </a:p>
          <a:p>
            <a:pPr marL="152400" indent="0">
              <a:buNone/>
            </a:pPr>
            <a:r>
              <a:rPr lang="en-US" altLang="he-IL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ATTGAAGCAGAGGACAGTGGCGGACGGGTGAGTAACGCGTGAGGAACCTGCCTTTCAGAGGGGGACAACAGTTGGAAACGACTGCTAATACCGCATGACACATAGGTGTCGCATGGCACTTATGTCAAAGATTTATCGCTGAAAGATGGCCTCGCGTCTGATTAGCTAGTTGGTGAGGTAACGGCCCACCAAGGCGACGATCAGTAGCCGGACTGAGAGGTTGAAC</a:t>
            </a:r>
          </a:p>
          <a:p>
            <a:pPr marL="152400" indent="0">
              <a:buNone/>
            </a:pPr>
            <a:r>
              <a:rPr lang="en-US" altLang="he-IL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52400" indent="0">
              <a:buNone/>
            </a:pPr>
            <a:r>
              <a:rPr lang="en-US" altLang="he-IL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he-IL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latin typeface="Calibri" panose="020F0502020204030204" pitchFamily="34" charset="0"/>
              </a:rPr>
              <a:t>What databases are available?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359080" cy="4351336"/>
          </a:xfrm>
        </p:spPr>
        <p:txBody>
          <a:bodyPr/>
          <a:lstStyle/>
          <a:p>
            <a:r>
              <a:rPr lang="en-US" altLang="he-IL" sz="2800" dirty="0"/>
              <a:t>DNA (nucleotide sequences</a:t>
            </a:r>
            <a:r>
              <a:rPr lang="en-US" altLang="he-IL" sz="2800" dirty="0" smtClean="0"/>
              <a:t>):</a:t>
            </a:r>
            <a:br>
              <a:rPr lang="en-US" altLang="he-IL" sz="2800" dirty="0" smtClean="0"/>
            </a:br>
            <a:r>
              <a:rPr lang="en-US" altLang="he-IL" sz="2800" dirty="0" smtClean="0"/>
              <a:t>The </a:t>
            </a:r>
            <a:r>
              <a:rPr lang="en-US" altLang="he-IL" sz="2800" dirty="0"/>
              <a:t>big databases: </a:t>
            </a:r>
            <a:r>
              <a:rPr lang="en-US" altLang="he-IL" sz="2800" dirty="0" err="1"/>
              <a:t>Genbank</a:t>
            </a:r>
            <a:r>
              <a:rPr lang="en-US" altLang="he-IL" sz="2800" dirty="0"/>
              <a:t>, </a:t>
            </a:r>
            <a:r>
              <a:rPr lang="en-US" altLang="he-IL" sz="2800" dirty="0" smtClean="0"/>
              <a:t>ENA, DDBJ, etc. </a:t>
            </a:r>
          </a:p>
          <a:p>
            <a:r>
              <a:rPr lang="en-US" altLang="he-IL" sz="2800" dirty="0" smtClean="0"/>
              <a:t>Databases of given species or taxonomic divisions (e.g. Bacteria, Fungi, etc.)</a:t>
            </a:r>
            <a:endParaRPr lang="en-US" altLang="he-IL" sz="2800" dirty="0"/>
          </a:p>
          <a:p>
            <a:r>
              <a:rPr lang="en-US" altLang="he-IL" sz="2800" dirty="0"/>
              <a:t> Protein (amino acid sequences</a:t>
            </a:r>
            <a:r>
              <a:rPr lang="en-US" altLang="he-IL" sz="2800" dirty="0" smtClean="0"/>
              <a:t>):</a:t>
            </a:r>
            <a:br>
              <a:rPr lang="en-US" altLang="he-IL" sz="2800" dirty="0" smtClean="0"/>
            </a:br>
            <a:r>
              <a:rPr lang="en-US" altLang="he-IL" sz="2800" dirty="0" smtClean="0"/>
              <a:t>The </a:t>
            </a:r>
            <a:r>
              <a:rPr lang="en-US" altLang="he-IL" sz="2800" dirty="0"/>
              <a:t>big databases are</a:t>
            </a:r>
            <a:r>
              <a:rPr lang="en-US" altLang="he-IL" sz="2800" dirty="0" smtClean="0"/>
              <a:t>:</a:t>
            </a:r>
            <a:br>
              <a:rPr lang="en-US" altLang="he-IL" sz="2800" dirty="0" smtClean="0"/>
            </a:br>
            <a:r>
              <a:rPr lang="en-US" altLang="he-IL" sz="2800" dirty="0" err="1" smtClean="0"/>
              <a:t>UniProtKB</a:t>
            </a:r>
            <a:r>
              <a:rPr lang="en-US" altLang="he-IL" sz="2800" dirty="0" smtClean="0"/>
              <a:t>/Swiss-</a:t>
            </a:r>
            <a:r>
              <a:rPr lang="en-US" altLang="he-IL" sz="2800" dirty="0" err="1" smtClean="0"/>
              <a:t>Prot</a:t>
            </a:r>
            <a:r>
              <a:rPr lang="en-US" altLang="he-IL" sz="2800" dirty="0" smtClean="0"/>
              <a:t> (high </a:t>
            </a:r>
            <a:r>
              <a:rPr lang="en-US" altLang="he-IL" sz="2800" dirty="0"/>
              <a:t>level of </a:t>
            </a:r>
            <a:r>
              <a:rPr lang="en-US" altLang="he-IL" sz="2800" dirty="0" smtClean="0"/>
              <a:t>annotation and curation)</a:t>
            </a:r>
            <a:br>
              <a:rPr lang="en-US" altLang="he-IL" sz="2800" dirty="0" smtClean="0"/>
            </a:br>
            <a:r>
              <a:rPr lang="en-US" altLang="he-IL" sz="2800" dirty="0" err="1" smtClean="0"/>
              <a:t>UniProtKB</a:t>
            </a:r>
            <a:r>
              <a:rPr lang="en-US" altLang="he-IL" sz="2800" dirty="0" smtClean="0"/>
              <a:t>/</a:t>
            </a:r>
            <a:r>
              <a:rPr lang="en-US" altLang="he-IL" sz="2800" dirty="0" err="1" smtClean="0"/>
              <a:t>TrEMBL</a:t>
            </a:r>
            <a:r>
              <a:rPr lang="en-US" altLang="he-IL" sz="2800" dirty="0" smtClean="0"/>
              <a:t> (high level of annotation but lower level of curation)</a:t>
            </a:r>
          </a:p>
        </p:txBody>
      </p:sp>
    </p:spTree>
    <p:extLst>
      <p:ext uri="{BB962C8B-B14F-4D97-AF65-F5344CB8AC3E}">
        <p14:creationId xmlns:p14="http://schemas.microsoft.com/office/powerpoint/2010/main" val="35105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b="1">
                <a:latin typeface="Calibri" panose="020F0502020204030204" pitchFamily="34" charset="0"/>
              </a:rPr>
              <a:t>What is a homologous sequence?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A homologous sequence, in molecular biology, means that the sequence is similar to another sequence. The </a:t>
            </a:r>
            <a:r>
              <a:rPr lang="en-US" altLang="he-IL" dirty="0" smtClean="0"/>
              <a:t>similarity </a:t>
            </a:r>
            <a:r>
              <a:rPr lang="en-US" altLang="he-IL" dirty="0"/>
              <a:t>is derived from common ancestry.</a:t>
            </a:r>
          </a:p>
          <a:p>
            <a:r>
              <a:rPr lang="en-US" altLang="he-IL" dirty="0"/>
              <a:t>Homologous proteins means that they are similar in their folding or their structure.</a:t>
            </a:r>
          </a:p>
        </p:txBody>
      </p:sp>
    </p:spTree>
    <p:extLst>
      <p:ext uri="{BB962C8B-B14F-4D97-AF65-F5344CB8AC3E}">
        <p14:creationId xmlns:p14="http://schemas.microsoft.com/office/powerpoint/2010/main" val="18857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latin typeface="Calibri" panose="020F0502020204030204" pitchFamily="34" charset="0"/>
              </a:rPr>
              <a:t>DNA vs. Protein searches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800" dirty="0"/>
              <a:t>DNA is composed of 4 characters: </a:t>
            </a:r>
            <a:r>
              <a:rPr lang="en-US" altLang="he-IL" sz="2800" dirty="0" smtClean="0"/>
              <a:t>A,G,C,T</a:t>
            </a:r>
            <a:br>
              <a:rPr lang="en-US" altLang="he-IL" sz="2800" dirty="0" smtClean="0"/>
            </a:br>
            <a:r>
              <a:rPr lang="en-US" altLang="he-IL" sz="2800" dirty="0" smtClean="0"/>
              <a:t>It </a:t>
            </a:r>
            <a:r>
              <a:rPr lang="en-US" altLang="he-IL" sz="2800" dirty="0"/>
              <a:t>is anticipated that on the average, at least 25% of the residues of any 2 unrelated aligned sequences, would be identical.</a:t>
            </a:r>
          </a:p>
          <a:p>
            <a:r>
              <a:rPr lang="en-US" altLang="he-IL" sz="2800" dirty="0"/>
              <a:t>Protein sequence is composed of 20 characters (aa). The sensitivity of the comparison is improved. It is accepted that convergence of Proteins is rare, meaning that high similarity between 2 proteins </a:t>
            </a:r>
            <a:r>
              <a:rPr lang="en-US" altLang="he-IL" sz="2800" dirty="0" smtClean="0"/>
              <a:t>typically </a:t>
            </a:r>
            <a:r>
              <a:rPr lang="en-US" altLang="he-IL" sz="2800" dirty="0"/>
              <a:t>means homology.</a:t>
            </a:r>
          </a:p>
        </p:txBody>
      </p:sp>
    </p:spTree>
    <p:extLst>
      <p:ext uri="{BB962C8B-B14F-4D97-AF65-F5344CB8AC3E}">
        <p14:creationId xmlns:p14="http://schemas.microsoft.com/office/powerpoint/2010/main" val="16630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>
                <a:latin typeface="Calibri" panose="020F0502020204030204" pitchFamily="34" charset="0"/>
              </a:rPr>
              <a:t>Main </a:t>
            </a:r>
            <a:r>
              <a:rPr lang="en-US" altLang="he-IL" b="1" dirty="0" smtClean="0">
                <a:latin typeface="Calibri" panose="020F0502020204030204" pitchFamily="34" charset="0"/>
              </a:rPr>
              <a:t>algorithm </a:t>
            </a:r>
            <a:r>
              <a:rPr lang="en-US" altLang="he-IL" b="1" dirty="0">
                <a:latin typeface="Calibri" panose="020F0502020204030204" pitchFamily="34" charset="0"/>
              </a:rPr>
              <a:t>for database searching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dirty="0" smtClean="0"/>
              <a:t>BLAST [1] family (Basic </a:t>
            </a:r>
            <a:r>
              <a:rPr lang="en-US" altLang="he-IL" dirty="0"/>
              <a:t>Local Alignment Search </a:t>
            </a:r>
            <a:r>
              <a:rPr lang="en-US" altLang="he-IL" dirty="0" smtClean="0"/>
              <a:t>Tool)</a:t>
            </a:r>
            <a:endParaRPr lang="en-US" altLang="he-IL" dirty="0"/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Current version: 2.6.0+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Makeblastdb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database formatting program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Blastn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nucleotide searches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Blastp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protein searches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Blastx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translating the nucleotide query sequence into the 6 possible </a:t>
            </a:r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aminoacid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 sequences and searching against a protein DB</a:t>
            </a:r>
          </a:p>
        </p:txBody>
      </p:sp>
    </p:spTree>
    <p:extLst>
      <p:ext uri="{BB962C8B-B14F-4D97-AF65-F5344CB8AC3E}">
        <p14:creationId xmlns:p14="http://schemas.microsoft.com/office/powerpoint/2010/main" val="26412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>
                <a:latin typeface="Calibri" panose="020F0502020204030204" pitchFamily="34" charset="0"/>
              </a:rPr>
              <a:t>Main </a:t>
            </a:r>
            <a:r>
              <a:rPr lang="en-US" altLang="he-IL" b="1" dirty="0" smtClean="0">
                <a:latin typeface="Calibri" panose="020F0502020204030204" pitchFamily="34" charset="0"/>
              </a:rPr>
              <a:t>algorithm </a:t>
            </a:r>
            <a:r>
              <a:rPr lang="en-US" altLang="he-IL" b="1" dirty="0">
                <a:latin typeface="Calibri" panose="020F0502020204030204" pitchFamily="34" charset="0"/>
              </a:rPr>
              <a:t>for database searching</a:t>
            </a:r>
          </a:p>
        </p:txBody>
      </p:sp>
      <p:pic>
        <p:nvPicPr>
          <p:cNvPr id="2050" name="Picture 2" descr="https://upload.wikimedia.org/wikipedia/commons/5/56/Query_w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7852"/>
            <a:ext cx="28289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8/87/Extension_proc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8745"/>
            <a:ext cx="37719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8/84/Neighbor_HS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1" y="3861048"/>
            <a:ext cx="3609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Computational cost of database searches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dirty="0" smtClean="0"/>
              <a:t>The computational complexity increases (with):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The length and number of query sequences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The size of the database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If </a:t>
            </a:r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blastx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 is used</a:t>
            </a:r>
          </a:p>
          <a:p>
            <a:pPr lvl="1"/>
            <a:endParaRPr lang="en-US" altLang="he-IL" dirty="0">
              <a:solidFill>
                <a:srgbClr val="2F5897"/>
              </a:solidFill>
              <a:latin typeface="Calibri" panose="020F0502020204030204" pitchFamily="34" charset="0"/>
            </a:endParaRPr>
          </a:p>
          <a:p>
            <a:r>
              <a:rPr lang="en-US" altLang="he-IL" dirty="0" smtClean="0"/>
              <a:t>BLAST is very popular but it is also known to be frequently a bottleneck in homology-based bioinformatics analysis pipelines [2].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1049</Words>
  <Application>Microsoft Office PowerPoint</Application>
  <PresentationFormat>Presentación en pantalla (4:3)</PresentationFormat>
  <Paragraphs>194</Paragraphs>
  <Slides>28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Why search databases?</vt:lpstr>
      <vt:lpstr>Why search databases?</vt:lpstr>
      <vt:lpstr>What databases are available?</vt:lpstr>
      <vt:lpstr>What is a homologous sequence?</vt:lpstr>
      <vt:lpstr>DNA vs. Protein searches</vt:lpstr>
      <vt:lpstr>Main algorithm for database searching</vt:lpstr>
      <vt:lpstr>Main algorithm for database searching</vt:lpstr>
      <vt:lpstr>Computational cost of database searches</vt:lpstr>
      <vt:lpstr>Solutions to alleviate the bottleneck</vt:lpstr>
      <vt:lpstr>Solutions to remove the bottleneck</vt:lpstr>
      <vt:lpstr>Solutions to remove the bottleneck</vt:lpstr>
      <vt:lpstr>Implementations of parallel BLAST versions</vt:lpstr>
      <vt:lpstr>Static vs. Dynamic data distribution</vt:lpstr>
      <vt:lpstr>Static distribution</vt:lpstr>
      <vt:lpstr>Dynamic distribution (same size)</vt:lpstr>
      <vt:lpstr>Dynamic distribution (different size)</vt:lpstr>
      <vt:lpstr>Questions?</vt:lpstr>
      <vt:lpstr>Practical session</vt:lpstr>
      <vt:lpstr>Practical session</vt:lpstr>
      <vt:lpstr>Practical session – MapReduce dynamic</vt:lpstr>
      <vt:lpstr>Practical session – MapReduce dynamic</vt:lpstr>
      <vt:lpstr>Practical session – MapReduce dynamic</vt:lpstr>
      <vt:lpstr>Practical session – MapReduce dynamic</vt:lpstr>
      <vt:lpstr>Practical session – MapReduce dynamic</vt:lpstr>
      <vt:lpstr>Practical session – Exercise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118</cp:revision>
  <dcterms:modified xsi:type="dcterms:W3CDTF">2017-04-10T08:18:55Z</dcterms:modified>
</cp:coreProperties>
</file>