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9"/>
  </p:notesMasterIdLst>
  <p:sldIdLst>
    <p:sldId id="256" r:id="rId3"/>
    <p:sldId id="279" r:id="rId4"/>
    <p:sldId id="298" r:id="rId5"/>
    <p:sldId id="299" r:id="rId6"/>
    <p:sldId id="285" r:id="rId7"/>
    <p:sldId id="287" r:id="rId8"/>
    <p:sldId id="288" r:id="rId9"/>
    <p:sldId id="307" r:id="rId10"/>
    <p:sldId id="308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FF3E4-2A5A-4930-8B49-9C8643C17A9C}">
  <a:tblStyle styleId="{332FF3E4-2A5A-4930-8B49-9C8643C17A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21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9098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337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10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263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11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6801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12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5961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13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5529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14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3958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15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954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16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65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2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43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3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122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4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5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 altLang="en-US" smtClean="0"/>
              <a:t>First of all given the two sequences we need to perform tha calculation of the dictionaries. This step is composed by several sub-processes</a:t>
            </a:r>
          </a:p>
          <a:p>
            <a:endParaRPr lang="es-ES" altLang="en-US" smtClean="0"/>
          </a:p>
          <a:p>
            <a:r>
              <a:rPr lang="es-ES" altLang="en-US" smtClean="0"/>
              <a:t>After that we calculate the HITS that will work as seed point from where to extend the HSPs</a:t>
            </a:r>
          </a:p>
          <a:p>
            <a:endParaRPr lang="es-ES" altLang="en-US" smtClean="0"/>
          </a:p>
          <a:p>
            <a:r>
              <a:rPr lang="es-ES" altLang="en-US" smtClean="0"/>
              <a:t>Before the calculation of the HSPs is neccesary to sort the Hits by diagonal, to be able after that to filter the hits</a:t>
            </a:r>
          </a:p>
          <a:p>
            <a:endParaRPr lang="es-ES" altLang="en-US" smtClean="0"/>
          </a:p>
          <a:p>
            <a:r>
              <a:rPr lang="es-ES" altLang="en-US" smtClean="0"/>
              <a:t>After all the process we have a lot of post-processing processes such as the visualization, frequencies, words distribution etc.</a:t>
            </a:r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DF358C-677A-426B-AF9D-E901FE901D0C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1876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6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76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7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25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8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8389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1D63B-586A-4E51-A34A-3661B15E45E1}" type="slidenum">
              <a:rPr lang="en-GB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pPr eaLnBrk="1" hangingPunct="1"/>
              <a:t>9</a:t>
            </a:fld>
            <a:endParaRPr lang="en-GB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633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EXCELERA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3568" y="3356992"/>
            <a:ext cx="7772400" cy="864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000" b="1" i="0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399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MARCA UMA SIN FONDO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47638"/>
            <a:ext cx="6064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5"/>
          <p:cNvSpPr>
            <a:spLocks noChangeArrowheads="1"/>
          </p:cNvSpPr>
          <p:nvPr userDrawn="1"/>
        </p:nvSpPr>
        <p:spPr bwMode="auto">
          <a:xfrm>
            <a:off x="0" y="-38100"/>
            <a:ext cx="9144000" cy="1163638"/>
          </a:xfrm>
          <a:prstGeom prst="rect">
            <a:avLst/>
          </a:prstGeom>
          <a:solidFill>
            <a:srgbClr val="74A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endParaRPr lang="en-US" altLang="en-US" sz="4200">
              <a:solidFill>
                <a:srgbClr val="006633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Rectangle 26"/>
          <p:cNvSpPr>
            <a:spLocks noChangeArrowheads="1"/>
          </p:cNvSpPr>
          <p:nvPr userDrawn="1"/>
        </p:nvSpPr>
        <p:spPr bwMode="auto">
          <a:xfrm>
            <a:off x="0" y="981075"/>
            <a:ext cx="9144000" cy="144463"/>
          </a:xfrm>
          <a:prstGeom prst="rect">
            <a:avLst/>
          </a:prstGeom>
          <a:solidFill>
            <a:srgbClr val="C3F456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None/>
            </a:pPr>
            <a:endParaRPr lang="en-US" altLang="en-US" sz="6000">
              <a:solidFill>
                <a:srgbClr val="5F5F5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" name="Picture 43" descr="UMA-si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101123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8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99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60350"/>
            <a:ext cx="7905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36 CuadroTexto"/>
          <p:cNvSpPr txBox="1"/>
          <p:nvPr userDrawn="1"/>
        </p:nvSpPr>
        <p:spPr>
          <a:xfrm>
            <a:off x="-52636" y="6599238"/>
            <a:ext cx="2320380" cy="2585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CC9900"/>
              </a:buClr>
              <a:buSzPct val="65000"/>
              <a:buFont typeface="Wingdings" pitchFamily="2" charset="2"/>
              <a:buNone/>
              <a:defRPr/>
            </a:pPr>
            <a:r>
              <a:rPr lang="es-ES" sz="1200" b="1" dirty="0" smtClean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PBIO-EUROPAR </a:t>
            </a:r>
            <a:r>
              <a:rPr lang="es-ES" sz="1200" b="1" dirty="0" err="1" smtClean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August</a:t>
            </a:r>
            <a:r>
              <a:rPr lang="es-ES" sz="1200" b="1" dirty="0" smtClean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ＭＳ Ｐゴシック" pitchFamily="34" charset="-128"/>
              </a:rPr>
              <a:t> 2016</a:t>
            </a:r>
            <a:endParaRPr lang="es-ES" sz="1200" b="1" dirty="0">
              <a:solidFill>
                <a:srgbClr val="00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3" name="Marcador de pie de página 12"/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4" name="Marcador de número de diapositiva 13"/>
          <p:cNvSpPr>
            <a:spLocks noGrp="1"/>
          </p:cNvSpPr>
          <p:nvPr>
            <p:ph type="sldNum" sz="quarter" idx="11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4998574-04E0-438A-9F7F-08AADA82E70C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1529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elixir_helix_200_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-26986"/>
            <a:ext cx="9269411" cy="618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851275" y="6092825"/>
            <a:ext cx="4799011" cy="434974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www.elixir-europe.org/excelerate</a:t>
            </a:r>
          </a:p>
        </p:txBody>
      </p:sp>
      <p:pic>
        <p:nvPicPr>
          <p:cNvPr id="12" name="Shape 12" descr="Excelerate_whitebackgroun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3711" y="5157787"/>
            <a:ext cx="1962149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5157787"/>
            <a:ext cx="1214437" cy="8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323850" y="6092825"/>
            <a:ext cx="3600450" cy="554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Picture 4" descr="https://www.elixir-europe.org/system/files/elixir_spain_white_background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949950"/>
            <a:ext cx="989200" cy="7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95536" y="3357489"/>
            <a:ext cx="8424936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5000" b="1" i="0" u="none" strike="noStrike" cap="none" dirty="0" smtClean="0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ELIXIR-EXCELERATE HPC course</a:t>
            </a:r>
            <a:endParaRPr lang="en-US" sz="5000" b="1" i="0" u="none" strike="noStrike" cap="none" dirty="0">
              <a:solidFill>
                <a:srgbClr val="003F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500062" y="4064000"/>
            <a:ext cx="8586786" cy="1825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6-7 April 2017 –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Malaga – Train-the-Researcher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Oscar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Torreno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Oswaldo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Trelles</a:t>
            </a: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Support: Esteban Perez-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Wohlfeil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Advisors: Pedro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Fernandes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Brane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Leskosek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545137" y="2465386"/>
            <a:ext cx="1857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5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Infrastructure: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Fat nodes of the Picasso supercomputer located at the University of </a:t>
            </a:r>
            <a:r>
              <a:rPr lang="en-GB" dirty="0" err="1">
                <a:solidFill>
                  <a:srgbClr val="2F5897"/>
                </a:solidFill>
              </a:rPr>
              <a:t>Málaga</a:t>
            </a:r>
            <a:r>
              <a:rPr lang="en-GB" dirty="0">
                <a:solidFill>
                  <a:srgbClr val="2F5897"/>
                </a:solidFill>
              </a:rPr>
              <a:t> (Spain). Each node (2 TB of RAM and eight Intel E7-4870 processors). Only one node has been used (no MPI communications over the network) except for the first level 128 cores measurement. Lustre shared </a:t>
            </a:r>
            <a:r>
              <a:rPr lang="en-GB" dirty="0" err="1">
                <a:solidFill>
                  <a:srgbClr val="2F5897"/>
                </a:solidFill>
              </a:rPr>
              <a:t>filesystem</a:t>
            </a:r>
            <a:r>
              <a:rPr lang="en-GB" dirty="0">
                <a:solidFill>
                  <a:srgbClr val="2F5897"/>
                </a:solidFill>
              </a:rPr>
              <a:t>.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Datasets:</a:t>
            </a:r>
          </a:p>
          <a:p>
            <a:pPr marL="857250" lvl="1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In the first level, two sets of 30 and 40 small sequences with an average length of 1 </a:t>
            </a:r>
            <a:r>
              <a:rPr lang="en-GB" dirty="0" err="1">
                <a:solidFill>
                  <a:srgbClr val="2F5897"/>
                </a:solidFill>
              </a:rPr>
              <a:t>Mbp</a:t>
            </a:r>
            <a:r>
              <a:rPr lang="en-GB" dirty="0">
                <a:solidFill>
                  <a:srgbClr val="2F5897"/>
                </a:solidFill>
              </a:rPr>
              <a:t>.</a:t>
            </a:r>
          </a:p>
          <a:p>
            <a:pPr marL="857250" lvl="1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In the second level, a set </a:t>
            </a:r>
            <a:r>
              <a:rPr lang="en-GB" dirty="0" smtClean="0">
                <a:solidFill>
                  <a:srgbClr val="2F5897"/>
                </a:solidFill>
              </a:rPr>
              <a:t>of </a:t>
            </a:r>
            <a:r>
              <a:rPr lang="en-GB" dirty="0">
                <a:solidFill>
                  <a:srgbClr val="2F5897"/>
                </a:solidFill>
              </a:rPr>
              <a:t>bacteria and mammalian sequences ranging from 5 to 410 </a:t>
            </a:r>
            <a:r>
              <a:rPr lang="en-GB" dirty="0" err="1">
                <a:solidFill>
                  <a:srgbClr val="2F5897"/>
                </a:solidFill>
              </a:rPr>
              <a:t>Mbp</a:t>
            </a:r>
            <a:r>
              <a:rPr lang="en-GB" dirty="0">
                <a:solidFill>
                  <a:srgbClr val="2F5897"/>
                </a:solidFill>
              </a:rPr>
              <a:t>.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674572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Results: Infrastructure &amp; datasets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130061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674572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Results: 1</a:t>
            </a:r>
            <a:r>
              <a:rPr lang="en-US" b="1" baseline="30000" dirty="0" smtClean="0">
                <a:solidFill>
                  <a:srgbClr val="FF9900"/>
                </a:solidFill>
              </a:rPr>
              <a:t>st</a:t>
            </a:r>
            <a:r>
              <a:rPr lang="en-US" b="1" dirty="0" smtClean="0">
                <a:solidFill>
                  <a:srgbClr val="FF9900"/>
                </a:solidFill>
              </a:rPr>
              <a:t> level speedup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34" y="1257442"/>
            <a:ext cx="4752528" cy="497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90315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674572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Results: 2</a:t>
            </a:r>
            <a:r>
              <a:rPr lang="en-US" b="1" baseline="30000" dirty="0" smtClean="0">
                <a:solidFill>
                  <a:srgbClr val="FF9900"/>
                </a:solidFill>
              </a:rPr>
              <a:t>nd</a:t>
            </a:r>
            <a:r>
              <a:rPr lang="en-US" b="1" dirty="0" smtClean="0">
                <a:solidFill>
                  <a:srgbClr val="FF9900"/>
                </a:solidFill>
              </a:rPr>
              <a:t> level speedup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5" name="Marcador de contenido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980728"/>
            <a:ext cx="5544815" cy="532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965527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674572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Results: 2</a:t>
            </a:r>
            <a:r>
              <a:rPr lang="en-US" b="1" baseline="30000" dirty="0" smtClean="0">
                <a:solidFill>
                  <a:srgbClr val="FF9900"/>
                </a:solidFill>
              </a:rPr>
              <a:t>nd</a:t>
            </a:r>
            <a:r>
              <a:rPr lang="en-US" b="1" dirty="0" smtClean="0">
                <a:solidFill>
                  <a:srgbClr val="FF9900"/>
                </a:solidFill>
              </a:rPr>
              <a:t> level speedup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72" y="1196752"/>
            <a:ext cx="4752000" cy="52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84113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5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A 30 genomes multiple comparison can be performed in 10 seconds compared to the 250 seconds of the sequential version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A comparison of two concatenated human chromosomes can be carried out in 49 minutes compared to the 5 hours and 11 minutes of the original code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674572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Results: Time reduction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85245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5"/>
          <p:cNvSpPr>
            <a:spLocks noGrp="1"/>
          </p:cNvSpPr>
          <p:nvPr>
            <p:ph idx="1"/>
          </p:nvPr>
        </p:nvSpPr>
        <p:spPr bwMode="auto">
          <a:xfrm>
            <a:off x="395536" y="91926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 smtClean="0">
                <a:solidFill>
                  <a:srgbClr val="2F5897"/>
                </a:solidFill>
              </a:rPr>
              <a:t>We approach </a:t>
            </a:r>
            <a:r>
              <a:rPr lang="en-GB" dirty="0">
                <a:solidFill>
                  <a:srgbClr val="2F5897"/>
                </a:solidFill>
              </a:rPr>
              <a:t>the parallelization of multiple genome comparisons following a two-level strategy.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Although the second parallelization level is customised for GECKO, the first one is generic enough to be used with any of the GECKO equivalent applications.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The tasks per core parameter </a:t>
            </a:r>
            <a:r>
              <a:rPr lang="en-GB" dirty="0" smtClean="0">
                <a:solidFill>
                  <a:srgbClr val="2F5897"/>
                </a:solidFill>
              </a:rPr>
              <a:t>allows overlapping </a:t>
            </a:r>
            <a:r>
              <a:rPr lang="en-GB" dirty="0">
                <a:solidFill>
                  <a:srgbClr val="2F5897"/>
                </a:solidFill>
              </a:rPr>
              <a:t>the execution of tasks, what we found specially useful in terms of performance while working with a disparate combination of CPU and I/O bounded applications.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The obtained results show that all GECKO modules reduce significantly their execution time.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Analysing the speedup, we can extract the correct number of PE for each of the modules.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674572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Conclusions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27138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5"/>
          <p:cNvSpPr>
            <a:spLocks noGrp="1"/>
          </p:cNvSpPr>
          <p:nvPr>
            <p:ph idx="1"/>
          </p:nvPr>
        </p:nvSpPr>
        <p:spPr bwMode="auto">
          <a:xfrm>
            <a:off x="395536" y="91926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The different values of number of PE suggest that the use of auto-scaling architectures such as cloud computing could be suitable </a:t>
            </a:r>
            <a:r>
              <a:rPr lang="en-GB" dirty="0" smtClean="0">
                <a:solidFill>
                  <a:srgbClr val="2F5897"/>
                </a:solidFill>
              </a:rPr>
              <a:t>for GECKO.</a:t>
            </a:r>
            <a:endParaRPr lang="en-GB" dirty="0">
              <a:solidFill>
                <a:srgbClr val="2F5897"/>
              </a:solidFill>
            </a:endParaRP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>
                <a:solidFill>
                  <a:srgbClr val="2F5897"/>
                </a:solidFill>
              </a:rPr>
              <a:t>The original version of GECKO was already able to compare two concatenated chromosomes in less time than parallel methods, which take 9 </a:t>
            </a:r>
            <a:r>
              <a:rPr lang="en-GB" dirty="0" smtClean="0">
                <a:solidFill>
                  <a:srgbClr val="2F5897"/>
                </a:solidFill>
              </a:rPr>
              <a:t>hours. The </a:t>
            </a:r>
            <a:r>
              <a:rPr lang="en-GB" dirty="0">
                <a:solidFill>
                  <a:srgbClr val="2F5897"/>
                </a:solidFill>
              </a:rPr>
              <a:t>parallel version presented in this document reduces the execution time even further reducing it to 49 minutes</a:t>
            </a:r>
            <a:r>
              <a:rPr lang="en-GB" dirty="0" smtClean="0">
                <a:solidFill>
                  <a:srgbClr val="2F5897"/>
                </a:solidFill>
              </a:rPr>
              <a:t>.</a:t>
            </a:r>
            <a:endParaRPr lang="en-GB" dirty="0">
              <a:solidFill>
                <a:srgbClr val="2F5897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674572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Conclusions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50017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2"/>
          <p:cNvSpPr txBox="1">
            <a:spLocks/>
          </p:cNvSpPr>
          <p:nvPr/>
        </p:nvSpPr>
        <p:spPr>
          <a:xfrm>
            <a:off x="595064" y="1465853"/>
            <a:ext cx="8153400" cy="513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Multiple genome comparisons represent the common approach to study such relations between species and how they have evolved over time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Comparing 2 genomes is a computationally-heavy task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Even harder for multiple genomes at once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Cardinality of biological sequence </a:t>
            </a:r>
            <a:r>
              <a:rPr lang="en-GB" sz="2000" dirty="0" smtClean="0">
                <a:solidFill>
                  <a:srgbClr val="2F5897"/>
                </a:solidFill>
              </a:rPr>
              <a:t>databases</a:t>
            </a:r>
            <a:endParaRPr lang="en-GB" sz="2000" dirty="0">
              <a:solidFill>
                <a:srgbClr val="2F5897"/>
              </a:solidFill>
            </a:endParaRP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Mixture of lightweight and heavyweight tasks or the dissimilar combination of computation and I/O operations.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Other multiple-level parallel strategies exist for multiple genome comparison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Related approaches face several limitations such as the limit in input sequence </a:t>
            </a:r>
            <a:r>
              <a:rPr lang="en-GB" sz="2000" dirty="0" smtClean="0">
                <a:solidFill>
                  <a:srgbClr val="2F5897"/>
                </a:solidFill>
              </a:rPr>
              <a:t>length</a:t>
            </a:r>
            <a:endParaRPr lang="en-GB" sz="2000" dirty="0">
              <a:solidFill>
                <a:srgbClr val="2F5897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474659"/>
            <a:ext cx="5184775" cy="1143001"/>
          </a:xfr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rgbClr val="FF9900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56509883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2"/>
          <p:cNvSpPr txBox="1">
            <a:spLocks/>
          </p:cNvSpPr>
          <p:nvPr/>
        </p:nvSpPr>
        <p:spPr>
          <a:xfrm>
            <a:off x="595064" y="1465853"/>
            <a:ext cx="8153400" cy="513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GPUs, FPGAs, multicores and/or Intel Xeon Phi being able to compare at most sequences of up to hundreds of millions of characters (10</a:t>
            </a:r>
            <a:r>
              <a:rPr lang="en-GB" sz="2000" baseline="30000" dirty="0">
                <a:solidFill>
                  <a:srgbClr val="2F5897"/>
                </a:solidFill>
              </a:rPr>
              <a:t>8</a:t>
            </a:r>
            <a:r>
              <a:rPr lang="en-GB" sz="2000" dirty="0">
                <a:solidFill>
                  <a:srgbClr val="2F5897"/>
                </a:solidFill>
              </a:rPr>
              <a:t>)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Some solutions only report the alignment score but not the actual alignment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Hybrid approaches following two-level parallelization schemes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Long sequences comparison still take 9 hours for human chromosomes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474659"/>
            <a:ext cx="5184775" cy="1143001"/>
          </a:xfr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>
                <a:solidFill>
                  <a:srgbClr val="FF9900"/>
                </a:solidFill>
              </a:rPr>
              <a:t>Related work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93787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2"/>
          <p:cNvSpPr txBox="1">
            <a:spLocks/>
          </p:cNvSpPr>
          <p:nvPr/>
        </p:nvSpPr>
        <p:spPr>
          <a:xfrm>
            <a:off x="595064" y="1465853"/>
            <a:ext cx="8153400" cy="513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Out-of-core pairwise genome comparison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Modular software which reduces execution time in pairwise and multiple genome comparison studies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Breaking the barriers on the length of the input sequence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Reducing the computational space to accelerate long sequences comparison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Sequence length is one of the parameters governing the execution time</a:t>
            </a:r>
          </a:p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sz="2000" dirty="0">
                <a:solidFill>
                  <a:srgbClr val="2F5897"/>
                </a:solidFill>
              </a:rPr>
              <a:t>Sequential program with room to be improved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474659"/>
            <a:ext cx="5184775" cy="1143001"/>
          </a:xfr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>
                <a:solidFill>
                  <a:srgbClr val="FF9900"/>
                </a:solidFill>
              </a:rPr>
              <a:t>GECKO software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12214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CuadroTexto"/>
          <p:cNvSpPr txBox="1">
            <a:spLocks noChangeArrowheads="1"/>
          </p:cNvSpPr>
          <p:nvPr/>
        </p:nvSpPr>
        <p:spPr bwMode="auto">
          <a:xfrm>
            <a:off x="107950" y="1196752"/>
            <a:ext cx="2303463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n-US" sz="2000" b="1" dirty="0" err="1">
                <a:latin typeface="Calibri" panose="020F0502020204030204" pitchFamily="34" charset="0"/>
              </a:rPr>
              <a:t>Hashing</a:t>
            </a:r>
            <a:endParaRPr lang="es-ES" altLang="en-US" sz="2000" b="1" dirty="0">
              <a:latin typeface="Calibri" panose="020F0502020204030204" pitchFamily="34" charset="0"/>
            </a:endParaRPr>
          </a:p>
          <a:p>
            <a:pPr eaLnBrk="1" hangingPunct="1"/>
            <a:r>
              <a:rPr lang="es-ES" altLang="en-US" sz="1400" dirty="0">
                <a:latin typeface="Calibri" panose="020F0502020204030204" pitchFamily="34" charset="0"/>
              </a:rPr>
              <a:t>(</a:t>
            </a:r>
            <a:r>
              <a:rPr lang="es-ES" altLang="en-US" sz="1400" dirty="0" err="1">
                <a:latin typeface="Calibri" panose="020F0502020204030204" pitchFamily="34" charset="0"/>
              </a:rPr>
              <a:t>including</a:t>
            </a:r>
            <a:r>
              <a:rPr lang="es-ES" altLang="en-US" sz="1400" dirty="0">
                <a:latin typeface="Calibri" panose="020F0502020204030204" pitchFamily="34" charset="0"/>
              </a:rPr>
              <a:t> sub-</a:t>
            </a:r>
            <a:r>
              <a:rPr lang="es-ES" altLang="en-US" sz="1400" dirty="0" err="1">
                <a:latin typeface="Calibri" panose="020F0502020204030204" pitchFamily="34" charset="0"/>
              </a:rPr>
              <a:t>processes</a:t>
            </a:r>
            <a:r>
              <a:rPr lang="es-ES" altLang="en-US" sz="1400" dirty="0">
                <a:latin typeface="Calibri" panose="020F0502020204030204" pitchFamily="34" charset="0"/>
              </a:rPr>
              <a:t> </a:t>
            </a:r>
            <a:r>
              <a:rPr lang="es-ES" altLang="en-US" sz="1400" dirty="0" err="1">
                <a:latin typeface="Calibri" panose="020F0502020204030204" pitchFamily="34" charset="0"/>
              </a:rPr>
              <a:t>such</a:t>
            </a:r>
            <a:r>
              <a:rPr lang="es-ES" altLang="en-US" sz="1400" dirty="0">
                <a:latin typeface="Calibri" panose="020F0502020204030204" pitchFamily="34" charset="0"/>
              </a:rPr>
              <a:t> as </a:t>
            </a:r>
            <a:r>
              <a:rPr lang="es-ES" altLang="en-US" sz="1400" dirty="0" err="1">
                <a:latin typeface="Calibri" panose="020F0502020204030204" pitchFamily="34" charset="0"/>
              </a:rPr>
              <a:t>sorting</a:t>
            </a:r>
            <a:r>
              <a:rPr lang="es-ES" altLang="en-US" sz="1400" dirty="0">
                <a:latin typeface="Calibri" panose="020F0502020204030204" pitchFamily="34" charset="0"/>
              </a:rPr>
              <a:t>, </a:t>
            </a:r>
            <a:r>
              <a:rPr lang="es-ES" altLang="en-US" sz="1400" dirty="0" err="1">
                <a:latin typeface="Calibri" panose="020F0502020204030204" pitchFamily="34" charset="0"/>
              </a:rPr>
              <a:t>grouping</a:t>
            </a:r>
            <a:r>
              <a:rPr lang="es-ES" altLang="en-US" sz="1400" dirty="0">
                <a:latin typeface="Calibri" panose="020F0502020204030204" pitchFamily="34" charset="0"/>
              </a:rPr>
              <a:t>, </a:t>
            </a:r>
            <a:r>
              <a:rPr lang="es-ES" altLang="en-US" sz="1400" dirty="0" err="1">
                <a:latin typeface="Calibri" panose="020F0502020204030204" pitchFamily="34" charset="0"/>
              </a:rPr>
              <a:t>etc</a:t>
            </a:r>
            <a:r>
              <a:rPr lang="es-ES" altLang="en-US" sz="1400" dirty="0">
                <a:latin typeface="Calibri" panose="020F0502020204030204" pitchFamily="34" charset="0"/>
              </a:rPr>
              <a:t>)</a:t>
            </a:r>
          </a:p>
          <a:p>
            <a:pPr eaLnBrk="1" hangingPunct="1"/>
            <a:endParaRPr lang="es-ES" altLang="en-US" sz="1400" dirty="0">
              <a:latin typeface="Calibri" panose="020F0502020204030204" pitchFamily="34" charset="0"/>
            </a:endParaRPr>
          </a:p>
          <a:p>
            <a:pPr eaLnBrk="1" hangingPunct="1"/>
            <a:r>
              <a:rPr lang="es-ES" altLang="en-US" sz="2000" b="1" dirty="0" err="1">
                <a:latin typeface="Calibri" panose="020F0502020204030204" pitchFamily="34" charset="0"/>
              </a:rPr>
              <a:t>Calculate</a:t>
            </a:r>
            <a:r>
              <a:rPr lang="es-ES" altLang="en-US" sz="2000" b="1" dirty="0">
                <a:latin typeface="Calibri" panose="020F0502020204030204" pitchFamily="34" charset="0"/>
              </a:rPr>
              <a:t> HITS</a:t>
            </a:r>
          </a:p>
          <a:p>
            <a:pPr eaLnBrk="1" hangingPunct="1"/>
            <a:r>
              <a:rPr lang="es-ES" alt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Hits are </a:t>
            </a:r>
            <a:r>
              <a:rPr lang="es-ES" alt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perfect</a:t>
            </a:r>
            <a:r>
              <a:rPr lang="es-ES" alt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alt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matches</a:t>
            </a:r>
            <a:r>
              <a:rPr lang="es-ES" alt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alt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between</a:t>
            </a:r>
            <a:r>
              <a:rPr lang="es-ES" alt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alt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words</a:t>
            </a:r>
            <a:endParaRPr lang="es-ES" altLang="en-US" sz="2000" b="1" dirty="0">
              <a:latin typeface="Calibri" panose="020F0502020204030204" pitchFamily="34" charset="0"/>
            </a:endParaRPr>
          </a:p>
          <a:p>
            <a:pPr eaLnBrk="1" hangingPunct="1"/>
            <a:endParaRPr lang="es-ES" alt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s-ES" altLang="en-US" sz="2000" b="1" dirty="0">
                <a:latin typeface="Calibri" panose="020F0502020204030204" pitchFamily="34" charset="0"/>
              </a:rPr>
              <a:t>HITS </a:t>
            </a:r>
            <a:r>
              <a:rPr lang="es-ES" altLang="en-US" sz="2000" b="1" dirty="0" err="1">
                <a:latin typeface="Calibri" panose="020F0502020204030204" pitchFamily="34" charset="0"/>
              </a:rPr>
              <a:t>by</a:t>
            </a:r>
            <a:r>
              <a:rPr lang="es-ES" altLang="en-US" sz="2000" b="1" dirty="0">
                <a:latin typeface="Calibri" panose="020F0502020204030204" pitchFamily="34" charset="0"/>
              </a:rPr>
              <a:t> diagonal</a:t>
            </a:r>
          </a:p>
          <a:p>
            <a:pPr eaLnBrk="1" hangingPunct="1"/>
            <a:r>
              <a:rPr lang="es-ES" altLang="en-US" sz="1400" dirty="0" err="1">
                <a:latin typeface="Calibri" panose="020F0502020204030204" pitchFamily="34" charset="0"/>
              </a:rPr>
              <a:t>Sort</a:t>
            </a:r>
            <a:r>
              <a:rPr lang="es-ES" altLang="en-US" sz="1400" dirty="0">
                <a:latin typeface="Calibri" panose="020F0502020204030204" pitchFamily="34" charset="0"/>
              </a:rPr>
              <a:t> Hits </a:t>
            </a:r>
            <a:r>
              <a:rPr lang="es-ES" altLang="en-US" sz="1400" dirty="0" err="1">
                <a:latin typeface="Calibri" panose="020F0502020204030204" pitchFamily="34" charset="0"/>
              </a:rPr>
              <a:t>by</a:t>
            </a:r>
            <a:r>
              <a:rPr lang="es-ES" altLang="en-US" sz="1400" dirty="0">
                <a:latin typeface="Calibri" panose="020F0502020204030204" pitchFamily="34" charset="0"/>
              </a:rPr>
              <a:t> diagonal</a:t>
            </a:r>
          </a:p>
          <a:p>
            <a:pPr eaLnBrk="1" hangingPunct="1"/>
            <a:endParaRPr lang="es-ES" altLang="en-US" sz="1400" dirty="0">
              <a:latin typeface="Calibri" panose="020F0502020204030204" pitchFamily="34" charset="0"/>
            </a:endParaRPr>
          </a:p>
          <a:p>
            <a:pPr eaLnBrk="1" hangingPunct="1"/>
            <a:r>
              <a:rPr lang="es-ES" altLang="en-US" sz="2000" b="1" dirty="0">
                <a:latin typeface="Calibri" panose="020F0502020204030204" pitchFamily="34" charset="0"/>
              </a:rPr>
              <a:t>HITS </a:t>
            </a:r>
            <a:r>
              <a:rPr lang="es-ES" altLang="en-US" sz="2000" b="1" dirty="0" err="1">
                <a:latin typeface="Calibri" panose="020F0502020204030204" pitchFamily="34" charset="0"/>
              </a:rPr>
              <a:t>Extension</a:t>
            </a:r>
            <a:endParaRPr lang="es-ES" altLang="en-US" sz="2000" b="1" dirty="0">
              <a:latin typeface="Calibri" panose="020F0502020204030204" pitchFamily="34" charset="0"/>
            </a:endParaRPr>
          </a:p>
          <a:p>
            <a:pPr eaLnBrk="1" hangingPunct="1"/>
            <a:r>
              <a:rPr lang="es-ES" altLang="en-US" sz="1400" dirty="0" err="1">
                <a:latin typeface="Calibri" panose="020F0502020204030204" pitchFamily="34" charset="0"/>
              </a:rPr>
              <a:t>Search</a:t>
            </a:r>
            <a:r>
              <a:rPr lang="es-ES" altLang="en-US" sz="1400" dirty="0">
                <a:latin typeface="Calibri" panose="020F0502020204030204" pitchFamily="34" charset="0"/>
              </a:rPr>
              <a:t> </a:t>
            </a:r>
            <a:r>
              <a:rPr lang="es-ES" altLang="en-US" sz="1400" dirty="0" err="1">
                <a:latin typeface="Calibri" panose="020F0502020204030204" pitchFamily="34" charset="0"/>
              </a:rPr>
              <a:t>for</a:t>
            </a:r>
            <a:r>
              <a:rPr lang="es-ES" altLang="en-US" sz="1400" dirty="0">
                <a:latin typeface="Calibri" panose="020F0502020204030204" pitchFamily="34" charset="0"/>
              </a:rPr>
              <a:t> </a:t>
            </a:r>
            <a:r>
              <a:rPr lang="es-ES" altLang="en-US" sz="1400" dirty="0" err="1">
                <a:latin typeface="Calibri" panose="020F0502020204030204" pitchFamily="34" charset="0"/>
              </a:rPr>
              <a:t>larger</a:t>
            </a:r>
            <a:r>
              <a:rPr lang="es-ES" altLang="en-US" sz="1400" dirty="0">
                <a:latin typeface="Calibri" panose="020F0502020204030204" pitchFamily="34" charset="0"/>
              </a:rPr>
              <a:t> </a:t>
            </a:r>
            <a:r>
              <a:rPr lang="es-ES" altLang="en-US" sz="1400" dirty="0" err="1">
                <a:latin typeface="Calibri" panose="020F0502020204030204" pitchFamily="34" charset="0"/>
              </a:rPr>
              <a:t>HSPs</a:t>
            </a:r>
            <a:r>
              <a:rPr lang="es-ES" altLang="en-US" sz="1400" dirty="0">
                <a:latin typeface="Calibri" panose="020F0502020204030204" pitchFamily="34" charset="0"/>
              </a:rPr>
              <a:t> </a:t>
            </a:r>
            <a:r>
              <a:rPr lang="es-ES" altLang="en-US" sz="1400" dirty="0" err="1">
                <a:latin typeface="Calibri" panose="020F0502020204030204" pitchFamily="34" charset="0"/>
              </a:rPr>
              <a:t>using</a:t>
            </a:r>
            <a:r>
              <a:rPr lang="es-ES" altLang="en-US" sz="1400" dirty="0">
                <a:latin typeface="Calibri" panose="020F0502020204030204" pitchFamily="34" charset="0"/>
              </a:rPr>
              <a:t> hits as </a:t>
            </a:r>
            <a:r>
              <a:rPr lang="es-ES" altLang="en-US" sz="1400" dirty="0" err="1">
                <a:latin typeface="Calibri" panose="020F0502020204030204" pitchFamily="34" charset="0"/>
              </a:rPr>
              <a:t>seed</a:t>
            </a:r>
            <a:r>
              <a:rPr lang="es-ES" altLang="en-US" sz="1400" dirty="0">
                <a:latin typeface="Calibri" panose="020F0502020204030204" pitchFamily="34" charset="0"/>
              </a:rPr>
              <a:t> </a:t>
            </a:r>
            <a:r>
              <a:rPr lang="es-ES" altLang="en-US" sz="1400" dirty="0" err="1" smtClean="0">
                <a:latin typeface="Calibri" panose="020F0502020204030204" pitchFamily="34" charset="0"/>
              </a:rPr>
              <a:t>poitns</a:t>
            </a:r>
            <a:endParaRPr lang="es-ES" altLang="en-US" sz="1400" dirty="0">
              <a:latin typeface="Calibri" panose="020F0502020204030204" pitchFamily="34" charset="0"/>
            </a:endParaRPr>
          </a:p>
        </p:txBody>
      </p:sp>
      <p:pic>
        <p:nvPicPr>
          <p:cNvPr id="11267" name="Picture 5" descr="F:\dotplot\Paper\Fig2.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3" y="5260975"/>
            <a:ext cx="1676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8" descr="C:\Aplicaciones\dotplot\Paper\Fig2.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3336925"/>
            <a:ext cx="23320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2384425" y="1184275"/>
            <a:ext cx="2470150" cy="338138"/>
          </a:xfrm>
          <a:prstGeom prst="rect">
            <a:avLst/>
          </a:prstGeom>
          <a:solidFill>
            <a:srgbClr val="B9D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>
                <a:latin typeface="Arial" panose="020B0604020202020204" pitchFamily="34" charset="0"/>
              </a:rPr>
              <a:t>Sequence 1     (W size)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6057900" y="1176338"/>
            <a:ext cx="2474913" cy="346075"/>
          </a:xfrm>
          <a:prstGeom prst="rect">
            <a:avLst/>
          </a:prstGeom>
          <a:solidFill>
            <a:srgbClr val="A9FFA9"/>
          </a:solidFill>
          <a:ln w="9525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>
                <a:latin typeface="Arial" panose="020B0604020202020204" pitchFamily="34" charset="0"/>
              </a:rPr>
              <a:t>Sequence </a:t>
            </a:r>
            <a:r>
              <a:rPr lang="es-ES" altLang="en-US" sz="1600" b="1">
                <a:latin typeface="Arial" panose="020B0604020202020204" pitchFamily="34" charset="0"/>
              </a:rPr>
              <a:t>2</a:t>
            </a:r>
            <a:endParaRPr lang="en-GB" altLang="en-US" sz="1600" b="1">
              <a:latin typeface="Arial" panose="020B0604020202020204" pitchFamily="34" charset="0"/>
            </a:endParaRPr>
          </a:p>
        </p:txBody>
      </p:sp>
      <p:pic>
        <p:nvPicPr>
          <p:cNvPr id="11271" name="Picture 14" descr="C:\Aplicaciones\dotplot\Paper\Fig2.0Dict0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670050"/>
            <a:ext cx="23320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5" descr="C:\Aplicaciones\dotplot\Paper\Fig2.0Dict1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676400"/>
            <a:ext cx="2308225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3" name="AutoShape 16"/>
          <p:cNvCxnSpPr>
            <a:cxnSpLocks noChangeShapeType="1"/>
            <a:stCxn id="11269" idx="2"/>
            <a:endCxn id="11271" idx="0"/>
          </p:cNvCxnSpPr>
          <p:nvPr/>
        </p:nvCxnSpPr>
        <p:spPr bwMode="auto">
          <a:xfrm flipH="1">
            <a:off x="3616325" y="1522413"/>
            <a:ext cx="3175" cy="147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4" name="AutoShape 17"/>
          <p:cNvCxnSpPr>
            <a:cxnSpLocks noChangeShapeType="1"/>
            <a:stCxn id="11270" idx="2"/>
            <a:endCxn id="11272" idx="0"/>
          </p:cNvCxnSpPr>
          <p:nvPr/>
        </p:nvCxnSpPr>
        <p:spPr bwMode="auto">
          <a:xfrm flipH="1">
            <a:off x="7288213" y="1522413"/>
            <a:ext cx="6350" cy="1539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5" name="AutoShape 18"/>
          <p:cNvCxnSpPr>
            <a:cxnSpLocks noChangeShapeType="1"/>
            <a:stCxn id="11268" idx="2"/>
            <a:endCxn id="11267" idx="0"/>
          </p:cNvCxnSpPr>
          <p:nvPr/>
        </p:nvCxnSpPr>
        <p:spPr bwMode="auto">
          <a:xfrm>
            <a:off x="5495925" y="4845050"/>
            <a:ext cx="1588" cy="4159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6" name="AutoShape 19"/>
          <p:cNvCxnSpPr>
            <a:cxnSpLocks noChangeShapeType="1"/>
            <a:stCxn id="11271" idx="2"/>
            <a:endCxn id="11268" idx="1"/>
          </p:cNvCxnSpPr>
          <p:nvPr/>
        </p:nvCxnSpPr>
        <p:spPr bwMode="auto">
          <a:xfrm rot="16200000" flipH="1">
            <a:off x="3563144" y="3323431"/>
            <a:ext cx="820738" cy="714375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AutoShape 20"/>
          <p:cNvCxnSpPr>
            <a:cxnSpLocks noChangeShapeType="1"/>
            <a:stCxn id="11272" idx="2"/>
            <a:endCxn id="11268" idx="3"/>
          </p:cNvCxnSpPr>
          <p:nvPr/>
        </p:nvCxnSpPr>
        <p:spPr bwMode="auto">
          <a:xfrm rot="5400000">
            <a:off x="6562726" y="3365500"/>
            <a:ext cx="825500" cy="625475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8" name="AutoShape 22"/>
          <p:cNvCxnSpPr>
            <a:cxnSpLocks noChangeShapeType="1"/>
            <a:stCxn id="11267" idx="3"/>
          </p:cNvCxnSpPr>
          <p:nvPr/>
        </p:nvCxnSpPr>
        <p:spPr bwMode="auto">
          <a:xfrm>
            <a:off x="6335713" y="5670550"/>
            <a:ext cx="639763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279" name="Picture 23" descr="C:\Aplicaciones\dotplot\Paper\Seed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31" y="4591799"/>
            <a:ext cx="1880661" cy="171087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346553" y="290512"/>
            <a:ext cx="5184775" cy="1143001"/>
          </a:xfr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smtClean="0">
                <a:solidFill>
                  <a:srgbClr val="FF9900"/>
                </a:solidFill>
              </a:rPr>
              <a:t>GECKO software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32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5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 smtClean="0">
                <a:solidFill>
                  <a:srgbClr val="2F5897"/>
                </a:solidFill>
              </a:rPr>
              <a:t>Multiple genome comparison level (1</a:t>
            </a:r>
            <a:r>
              <a:rPr lang="en-GB" baseline="30000" dirty="0" smtClean="0">
                <a:solidFill>
                  <a:srgbClr val="2F5897"/>
                </a:solidFill>
              </a:rPr>
              <a:t>st</a:t>
            </a:r>
            <a:r>
              <a:rPr lang="en-GB" dirty="0" smtClean="0">
                <a:solidFill>
                  <a:srgbClr val="2F5897"/>
                </a:solidFill>
              </a:rPr>
              <a:t> level)</a:t>
            </a:r>
            <a:endParaRPr lang="en-GB" dirty="0">
              <a:solidFill>
                <a:srgbClr val="2F589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613" y="2132856"/>
            <a:ext cx="3385461" cy="4461012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5184775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Two-level parallel strategy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87541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5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 smtClean="0">
                <a:solidFill>
                  <a:srgbClr val="2F5897"/>
                </a:solidFill>
              </a:rPr>
              <a:t>Pairwise </a:t>
            </a:r>
            <a:r>
              <a:rPr lang="en-GB" dirty="0">
                <a:solidFill>
                  <a:srgbClr val="2F5897"/>
                </a:solidFill>
              </a:rPr>
              <a:t>genome comparison level </a:t>
            </a:r>
            <a:r>
              <a:rPr lang="en-GB" dirty="0" smtClean="0">
                <a:solidFill>
                  <a:srgbClr val="2F5897"/>
                </a:solidFill>
              </a:rPr>
              <a:t>(2nd </a:t>
            </a:r>
            <a:r>
              <a:rPr lang="en-GB" dirty="0">
                <a:solidFill>
                  <a:srgbClr val="2F5897"/>
                </a:solidFill>
              </a:rPr>
              <a:t>level)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152" y="2060848"/>
            <a:ext cx="3456384" cy="4685987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5184775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Two-level parallel strategy</a:t>
            </a:r>
            <a:endParaRPr lang="en-US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57282"/>
      </p:ext>
    </p:extLst>
  </p:cSld>
  <p:clrMapOvr>
    <a:masterClrMapping/>
  </p:clrMapOvr>
  <p:transition advTm="44592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5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 smtClean="0">
                <a:solidFill>
                  <a:srgbClr val="2F5897"/>
                </a:solidFill>
              </a:rPr>
              <a:t>Speedup is calculated dividing the time spent with </a:t>
            </a:r>
            <a:r>
              <a:rPr lang="en-GB" i="1" dirty="0" smtClean="0">
                <a:solidFill>
                  <a:srgbClr val="2F5897"/>
                </a:solidFill>
              </a:rPr>
              <a:t>n </a:t>
            </a:r>
            <a:r>
              <a:rPr lang="en-GB" dirty="0" smtClean="0">
                <a:solidFill>
                  <a:srgbClr val="2F5897"/>
                </a:solidFill>
              </a:rPr>
              <a:t>cores by the time spent with 1 core </a:t>
            </a:r>
            <a:endParaRPr lang="en-GB" dirty="0">
              <a:solidFill>
                <a:srgbClr val="2F5897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818588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Measuring application speedup and efficiency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1026" name="Picture 2" descr="https://www.safaribooksonline.com/library/view/oracle-parallel-processing/156592701X/tagoreillycom20070221oreillyimages818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6"/>
            <a:ext cx="33337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epsea.inria.fr/pasl/speedup_matmul_35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546" y="2492896"/>
            <a:ext cx="40862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262646"/>
      </p:ext>
    </p:extLst>
  </p:cSld>
  <p:clrMapOvr>
    <a:masterClrMapping/>
  </p:clrMapOvr>
  <p:transition advTm="445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5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355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</a:pPr>
            <a:r>
              <a:rPr lang="en-GB" dirty="0" smtClean="0">
                <a:solidFill>
                  <a:srgbClr val="2F5897"/>
                </a:solidFill>
              </a:rPr>
              <a:t>Efficiency is calculated dividing the obtained speedup with the ideal one (which is the number of cores being used)</a:t>
            </a:r>
            <a:endParaRPr lang="en-GB" dirty="0">
              <a:solidFill>
                <a:srgbClr val="2F5897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46553" y="290512"/>
            <a:ext cx="8185887" cy="1143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solidFill>
                  <a:srgbClr val="FF9900"/>
                </a:solidFill>
              </a:rPr>
              <a:t>Measuring application speedup and efficiency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2050" name="Picture 2" descr="https://philipwfowler.github.io/2015-01-13-oxford/intermediate/python/speed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202" y="2636912"/>
            <a:ext cx="6169596" cy="356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021317"/>
      </p:ext>
    </p:extLst>
  </p:cSld>
  <p:clrMapOvr>
    <a:masterClrMapping/>
  </p:clrMapOvr>
  <p:transition advTm="445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774</Words>
  <Application>Microsoft Office PowerPoint</Application>
  <PresentationFormat>Presentación en pantalla (4:3)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Times New Roman</vt:lpstr>
      <vt:lpstr>Wingdings</vt:lpstr>
      <vt:lpstr>3_ELIXIR_template</vt:lpstr>
      <vt:lpstr>5_ELIXIR_template</vt:lpstr>
      <vt:lpstr>ELIXIR-EXCELERATE HPC course</vt:lpstr>
      <vt:lpstr>Motivation</vt:lpstr>
      <vt:lpstr>Related work</vt:lpstr>
      <vt:lpstr>GECKO software</vt:lpstr>
      <vt:lpstr>GECKO software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ELIXIR-EXCELERATE</dc:title>
  <dc:creator>Celia van Gelder</dc:creator>
  <cp:lastModifiedBy>Oscar</cp:lastModifiedBy>
  <cp:revision>22</cp:revision>
  <dcterms:modified xsi:type="dcterms:W3CDTF">2017-04-10T08:06:24Z</dcterms:modified>
</cp:coreProperties>
</file>