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9"/>
  </p:notesMasterIdLst>
  <p:sldIdLst>
    <p:sldId id="256" r:id="rId3"/>
    <p:sldId id="257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Instructors, support and advisors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051" name="Picture 3" descr="Oswal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67" y="1124746"/>
            <a:ext cx="1527243" cy="15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d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4941168"/>
            <a:ext cx="1532658" cy="15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ran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4" t="2270" r="7768" b="65947"/>
          <a:stretch/>
        </p:blipFill>
        <p:spPr bwMode="auto">
          <a:xfrm>
            <a:off x="4608512" y="4953541"/>
            <a:ext cx="1522715" cy="15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sc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5" y="1124746"/>
            <a:ext cx="1532657" cy="15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264696" y="522164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err="1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Brane</a:t>
            </a:r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 L. </a:t>
            </a:r>
            <a:r>
              <a:rPr lang="en-GB" sz="2000" dirty="0" err="1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Leskosek</a:t>
            </a:r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 (SI)</a:t>
            </a: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ELIXIR-Slovenia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eLearning / advisor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60240" y="505788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Pedro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Fernandes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ELIXIR-Portugal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Subtask leader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advisor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17485" y="122935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Oscar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Training coordinator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instructor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69389" y="122935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Oswaldo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Training coordinator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instructor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5" y="2996952"/>
            <a:ext cx="1516636" cy="153265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217485" y="327743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Esteban Perez-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Support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Overview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This </a:t>
            </a:r>
            <a:r>
              <a:rPr lang="en-GB" sz="2000" dirty="0">
                <a:solidFill>
                  <a:srgbClr val="2F5897"/>
                </a:solidFill>
              </a:rPr>
              <a:t>course </a:t>
            </a:r>
            <a:r>
              <a:rPr lang="en-GB" sz="2000" dirty="0" smtClean="0">
                <a:solidFill>
                  <a:srgbClr val="2F5897"/>
                </a:solidFill>
              </a:rPr>
              <a:t>aims </a:t>
            </a:r>
            <a:r>
              <a:rPr lang="en-GB" sz="2000" dirty="0">
                <a:solidFill>
                  <a:srgbClr val="2F5897"/>
                </a:solidFill>
              </a:rPr>
              <a:t>at introducing the participants in the complexities of parallel programming with emphasis on genome-scale comparison algorithms.</a:t>
            </a: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lang="en-GB" sz="2000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The </a:t>
            </a:r>
            <a:r>
              <a:rPr lang="en-GB" sz="2000" dirty="0">
                <a:solidFill>
                  <a:srgbClr val="2F5897"/>
                </a:solidFill>
              </a:rPr>
              <a:t>theoretical aspects of this course cover (a) the parallel programing background, with a quick overview in the architectures and programming models; and (b) the basis for genome-scale sequence comparison algorithms</a:t>
            </a:r>
            <a:r>
              <a:rPr lang="en-GB" sz="2000" dirty="0" smtClean="0">
                <a:solidFill>
                  <a:srgbClr val="2F5897"/>
                </a:solidFill>
              </a:rPr>
              <a:t>.</a:t>
            </a:r>
          </a:p>
          <a:p>
            <a:pPr marL="457200" lvl="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The practical aspects are organised to master the concepts of data distribution and balancing using a Map-Reduce strategy and internal coding with </a:t>
            </a:r>
            <a:r>
              <a:rPr lang="en-GB" sz="2000" dirty="0" smtClean="0">
                <a:solidFill>
                  <a:srgbClr val="2F5897"/>
                </a:solidFill>
              </a:rPr>
              <a:t>MPI and </a:t>
            </a:r>
            <a:r>
              <a:rPr lang="en-GB" sz="2000" dirty="0" err="1" smtClean="0">
                <a:solidFill>
                  <a:srgbClr val="2F5897"/>
                </a:solidFill>
              </a:rPr>
              <a:t>OpenMP</a:t>
            </a:r>
            <a:r>
              <a:rPr lang="en-GB" sz="2000" dirty="0" smtClean="0">
                <a:solidFill>
                  <a:srgbClr val="2F5897"/>
                </a:solidFill>
              </a:rPr>
              <a:t>.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Schedule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95064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 smtClean="0">
                <a:solidFill>
                  <a:srgbClr val="2F5897"/>
                </a:solidFill>
              </a:rPr>
              <a:t>6 April	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9:00 </a:t>
            </a:r>
            <a:r>
              <a:rPr lang="en-GB" sz="2000" dirty="0">
                <a:solidFill>
                  <a:srgbClr val="2F5897"/>
                </a:solidFill>
              </a:rPr>
              <a:t>– 9:15	Welcome and introduction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9:15 – </a:t>
            </a:r>
            <a:r>
              <a:rPr lang="en-GB" sz="2000" dirty="0" smtClean="0">
                <a:solidFill>
                  <a:srgbClr val="2F5897"/>
                </a:solidFill>
              </a:rPr>
              <a:t>10:00</a:t>
            </a:r>
            <a:r>
              <a:rPr lang="en-GB" sz="2000" dirty="0">
                <a:solidFill>
                  <a:srgbClr val="2F5897"/>
                </a:solidFill>
              </a:rPr>
              <a:t>	Introduction to HPC concepts (theoretical part)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10:00 – 11:00	SSH connection, file transfers and SLURM introduction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11:00 </a:t>
            </a:r>
            <a:r>
              <a:rPr lang="en-GB" sz="2000" dirty="0">
                <a:solidFill>
                  <a:srgbClr val="2F5897"/>
                </a:solidFill>
              </a:rPr>
              <a:t>– 11:30	Coffee 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11:30 – 13:30	</a:t>
            </a:r>
            <a:r>
              <a:rPr lang="en-GB" sz="2000" dirty="0" smtClean="0">
                <a:solidFill>
                  <a:srgbClr val="2F5897"/>
                </a:solidFill>
              </a:rPr>
              <a:t>Introduction and practical sessions on </a:t>
            </a:r>
            <a:r>
              <a:rPr lang="en-GB" sz="2000" dirty="0" err="1" smtClean="0">
                <a:solidFill>
                  <a:srgbClr val="2F5897"/>
                </a:solidFill>
              </a:rPr>
              <a:t>OpenMP</a:t>
            </a:r>
            <a:r>
              <a:rPr lang="en-GB" sz="2000" dirty="0" smtClean="0">
                <a:solidFill>
                  <a:srgbClr val="2F5897"/>
                </a:solidFill>
              </a:rPr>
              <a:t> and MPI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13:30 </a:t>
            </a:r>
            <a:r>
              <a:rPr lang="en-GB" sz="2000" dirty="0">
                <a:solidFill>
                  <a:srgbClr val="2F5897"/>
                </a:solidFill>
              </a:rPr>
              <a:t>– 14:30	Lunch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14:30 – 15:00	Introduction to sequence database search and dynamic </a:t>
            </a:r>
            <a:r>
              <a:rPr lang="en-GB" sz="2000" dirty="0" smtClean="0">
                <a:solidFill>
                  <a:srgbClr val="2F5897"/>
                </a:solidFill>
              </a:rPr>
              <a:t>		data </a:t>
            </a:r>
            <a:r>
              <a:rPr lang="en-GB" sz="2000" dirty="0">
                <a:solidFill>
                  <a:srgbClr val="2F5897"/>
                </a:solidFill>
              </a:rPr>
              <a:t>distribution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15:00 – 16:00	Practical session on sequence database search with MPI </a:t>
            </a:r>
            <a:r>
              <a:rPr lang="en-GB" sz="2000" dirty="0" smtClean="0">
                <a:solidFill>
                  <a:srgbClr val="2F5897"/>
                </a:solidFill>
              </a:rPr>
              <a:t>		and </a:t>
            </a:r>
            <a:r>
              <a:rPr lang="en-GB" sz="2000" dirty="0">
                <a:solidFill>
                  <a:srgbClr val="2F5897"/>
                </a:solidFill>
              </a:rPr>
              <a:t>with </a:t>
            </a:r>
            <a:r>
              <a:rPr lang="en-GB" sz="2000" dirty="0" smtClean="0">
                <a:solidFill>
                  <a:srgbClr val="2F5897"/>
                </a:solidFill>
              </a:rPr>
              <a:t>dynamic </a:t>
            </a:r>
            <a:r>
              <a:rPr lang="en-GB" sz="2000" dirty="0">
                <a:solidFill>
                  <a:srgbClr val="2F5897"/>
                </a:solidFill>
              </a:rPr>
              <a:t>data distribution (part 1)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16:00 – </a:t>
            </a:r>
            <a:r>
              <a:rPr lang="en-GB" sz="2000" dirty="0" smtClean="0">
                <a:solidFill>
                  <a:srgbClr val="2F5897"/>
                </a:solidFill>
              </a:rPr>
              <a:t>16:30</a:t>
            </a:r>
            <a:r>
              <a:rPr lang="en-GB" sz="2000" dirty="0">
                <a:solidFill>
                  <a:srgbClr val="2F5897"/>
                </a:solidFill>
              </a:rPr>
              <a:t>	Coffee 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16:30 </a:t>
            </a:r>
            <a:r>
              <a:rPr lang="en-GB" sz="2000" dirty="0">
                <a:solidFill>
                  <a:srgbClr val="2F5897"/>
                </a:solidFill>
              </a:rPr>
              <a:t>– 17:45	Practical session on sequence database search with MPI </a:t>
            </a:r>
            <a:r>
              <a:rPr lang="en-GB" sz="2000" dirty="0" smtClean="0">
                <a:solidFill>
                  <a:srgbClr val="2F5897"/>
                </a:solidFill>
              </a:rPr>
              <a:t>		and </a:t>
            </a:r>
            <a:r>
              <a:rPr lang="en-GB" sz="2000" dirty="0">
                <a:solidFill>
                  <a:srgbClr val="2F5897"/>
                </a:solidFill>
              </a:rPr>
              <a:t>with </a:t>
            </a:r>
            <a:r>
              <a:rPr lang="en-GB" sz="2000" dirty="0" smtClean="0">
                <a:solidFill>
                  <a:srgbClr val="2F5897"/>
                </a:solidFill>
              </a:rPr>
              <a:t>dynamic </a:t>
            </a:r>
            <a:r>
              <a:rPr lang="en-GB" sz="2000" dirty="0">
                <a:solidFill>
                  <a:srgbClr val="2F5897"/>
                </a:solidFill>
              </a:rPr>
              <a:t>data distribution (part 2)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17:45 – 18:00	Summary of the 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5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Schedule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95064" y="836712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>
                <a:solidFill>
                  <a:srgbClr val="2F5897"/>
                </a:solidFill>
              </a:rPr>
              <a:t>7</a:t>
            </a:r>
            <a:r>
              <a:rPr lang="en-GB" sz="2000" b="1" dirty="0" smtClean="0">
                <a:solidFill>
                  <a:srgbClr val="2F5897"/>
                </a:solidFill>
              </a:rPr>
              <a:t> April	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8:00 </a:t>
            </a:r>
            <a:r>
              <a:rPr lang="en-GB" sz="2000" dirty="0">
                <a:solidFill>
                  <a:srgbClr val="2F5897"/>
                </a:solidFill>
              </a:rPr>
              <a:t>– 8:45	Second day presentation.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Background </a:t>
            </a:r>
            <a:r>
              <a:rPr lang="en-GB" sz="2000" dirty="0">
                <a:solidFill>
                  <a:srgbClr val="2F5897"/>
                </a:solidFill>
              </a:rPr>
              <a:t>on pairwise and multiple genome comparison.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Introduction </a:t>
            </a:r>
            <a:r>
              <a:rPr lang="en-GB" sz="2000" dirty="0">
                <a:solidFill>
                  <a:srgbClr val="2F5897"/>
                </a:solidFill>
              </a:rPr>
              <a:t>to GECKO.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08:45 – 9:45	</a:t>
            </a:r>
            <a:r>
              <a:rPr lang="en-GB" sz="2000" dirty="0" smtClean="0">
                <a:solidFill>
                  <a:srgbClr val="2F5897"/>
                </a:solidFill>
              </a:rPr>
              <a:t>Practical session with GECKO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taking </a:t>
            </a:r>
            <a:r>
              <a:rPr lang="en-GB" sz="2000" dirty="0">
                <a:solidFill>
                  <a:srgbClr val="2F5897"/>
                </a:solidFill>
              </a:rPr>
              <a:t>a look at </a:t>
            </a:r>
            <a:r>
              <a:rPr lang="en-GB" sz="2000" dirty="0" smtClean="0">
                <a:solidFill>
                  <a:srgbClr val="2F5897"/>
                </a:solidFill>
              </a:rPr>
              <a:t>GECKO structure </a:t>
            </a:r>
            <a:r>
              <a:rPr lang="en-GB" sz="2000" dirty="0">
                <a:solidFill>
                  <a:srgbClr val="2F5897"/>
                </a:solidFill>
              </a:rPr>
              <a:t>looking for possible </a:t>
            </a:r>
            <a:r>
              <a:rPr lang="en-GB" sz="2000" dirty="0" smtClean="0">
                <a:solidFill>
                  <a:srgbClr val="2F5897"/>
                </a:solidFill>
              </a:rPr>
              <a:t>		parallelization </a:t>
            </a:r>
            <a:r>
              <a:rPr lang="en-GB" sz="2000" dirty="0">
                <a:solidFill>
                  <a:srgbClr val="2F5897"/>
                </a:solidFill>
              </a:rPr>
              <a:t>strategies.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09:45 – 10:15	Description and pseudo-code of the ideal parallel strategy. </a:t>
            </a:r>
            <a:r>
              <a:rPr lang="en-GB" sz="2000" dirty="0" smtClean="0">
                <a:solidFill>
                  <a:srgbClr val="2F5897"/>
                </a:solidFill>
              </a:rPr>
              <a:t>10:15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10:45</a:t>
            </a:r>
            <a:r>
              <a:rPr lang="en-GB" sz="2000" dirty="0">
                <a:solidFill>
                  <a:srgbClr val="2F5897"/>
                </a:solidFill>
              </a:rPr>
              <a:t>	Coffee </a:t>
            </a:r>
            <a:r>
              <a:rPr lang="en-GB" sz="2000" dirty="0" smtClean="0">
                <a:solidFill>
                  <a:srgbClr val="2F5897"/>
                </a:solidFill>
              </a:rPr>
              <a:t>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10:45 – 11:00	Measuring application speedup and efficiency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11:00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13:00</a:t>
            </a:r>
            <a:r>
              <a:rPr lang="en-GB" sz="2000" dirty="0">
                <a:solidFill>
                  <a:srgbClr val="2F5897"/>
                </a:solidFill>
              </a:rPr>
              <a:t>	Groups organization and start outlining the </a:t>
            </a:r>
            <a:r>
              <a:rPr lang="en-GB" sz="2000" dirty="0" smtClean="0">
                <a:solidFill>
                  <a:srgbClr val="2F5897"/>
                </a:solidFill>
              </a:rPr>
              <a:t>parallel			strategy</a:t>
            </a:r>
            <a:r>
              <a:rPr lang="en-GB" sz="2000" dirty="0">
                <a:solidFill>
                  <a:srgbClr val="2F5897"/>
                </a:solidFill>
              </a:rPr>
              <a:t>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13:00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14:00</a:t>
            </a:r>
            <a:r>
              <a:rPr lang="en-GB" sz="2000" dirty="0">
                <a:solidFill>
                  <a:srgbClr val="2F5897"/>
                </a:solidFill>
              </a:rPr>
              <a:t>	</a:t>
            </a:r>
            <a:r>
              <a:rPr lang="en-GB" sz="2000" dirty="0" smtClean="0">
                <a:solidFill>
                  <a:srgbClr val="2F5897"/>
                </a:solidFill>
              </a:rPr>
              <a:t>Lunch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14:00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14:30</a:t>
            </a:r>
            <a:r>
              <a:rPr lang="en-GB" sz="2000" dirty="0">
                <a:solidFill>
                  <a:srgbClr val="2F5897"/>
                </a:solidFill>
              </a:rPr>
              <a:t>	</a:t>
            </a:r>
            <a:r>
              <a:rPr lang="en-GB" sz="2000" dirty="0" smtClean="0">
                <a:solidFill>
                  <a:srgbClr val="2F5897"/>
                </a:solidFill>
              </a:rPr>
              <a:t>Presenting the benchmarking results (5 minutes per group)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14:30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14:45</a:t>
            </a:r>
            <a:r>
              <a:rPr lang="en-GB" sz="2000" dirty="0">
                <a:solidFill>
                  <a:srgbClr val="2F5897"/>
                </a:solidFill>
              </a:rPr>
              <a:t>	Quick recapitulation of the course</a:t>
            </a:r>
            <a:endParaRPr sz="2000" dirty="0" smtClean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73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Computing resources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We will use the supercomputing facilities of ELIXIR-Slovenia, which are part of the European Grid Infrastructure (EGI) </a:t>
            </a: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lang="en-GB" sz="2000" dirty="0" smtClean="0">
              <a:solidFill>
                <a:srgbClr val="2F5897"/>
              </a:solidFill>
            </a:endParaRP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Total reservation for this course: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Login node: </a:t>
            </a:r>
            <a:r>
              <a:rPr lang="en-GB" sz="2000" dirty="0" smtClean="0">
                <a:solidFill>
                  <a:srgbClr val="2F5897"/>
                </a:solidFill>
              </a:rPr>
              <a:t>osolnik.arnes.si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3 nodes: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96 </a:t>
            </a:r>
            <a:r>
              <a:rPr lang="en-GB" sz="1800" dirty="0">
                <a:solidFill>
                  <a:srgbClr val="2F5897"/>
                </a:solidFill>
              </a:rPr>
              <a:t>cores (32 cores 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GB" sz="1800" dirty="0">
              <a:solidFill>
                <a:srgbClr val="2F5897"/>
              </a:solidFill>
            </a:endParaRP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192 </a:t>
            </a:r>
            <a:r>
              <a:rPr lang="en-GB" sz="1800" dirty="0">
                <a:solidFill>
                  <a:srgbClr val="2F5897"/>
                </a:solidFill>
              </a:rPr>
              <a:t>GB of memory </a:t>
            </a:r>
            <a:r>
              <a:rPr lang="en-GB" sz="1800" dirty="0" smtClean="0">
                <a:solidFill>
                  <a:srgbClr val="2F5897"/>
                </a:solidFill>
              </a:rPr>
              <a:t>(64GB </a:t>
            </a:r>
            <a:r>
              <a:rPr lang="en-GB" sz="1800" dirty="0">
                <a:solidFill>
                  <a:srgbClr val="2F5897"/>
                </a:solidFill>
              </a:rPr>
              <a:t>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GB" sz="1800" dirty="0">
              <a:solidFill>
                <a:srgbClr val="2F5897"/>
              </a:solidFill>
            </a:endParaRP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1,5TB disk </a:t>
            </a:r>
            <a:r>
              <a:rPr lang="en-GB" sz="1800" dirty="0">
                <a:solidFill>
                  <a:srgbClr val="2F5897"/>
                </a:solidFill>
              </a:rPr>
              <a:t>space </a:t>
            </a:r>
            <a:r>
              <a:rPr lang="en-GB" sz="1800" dirty="0" smtClean="0">
                <a:solidFill>
                  <a:srgbClr val="2F5897"/>
                </a:solidFill>
              </a:rPr>
              <a:t>(500GB </a:t>
            </a:r>
            <a:r>
              <a:rPr lang="en-GB" sz="1800" dirty="0">
                <a:solidFill>
                  <a:srgbClr val="2F5897"/>
                </a:solidFill>
              </a:rPr>
              <a:t>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US" sz="1800" dirty="0">
              <a:solidFill>
                <a:srgbClr val="2F5897"/>
              </a:solidFill>
            </a:endParaRP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405597"/>
      </p:ext>
    </p:extLst>
  </p:cSld>
  <p:clrMapOvr>
    <a:masterClrMapping/>
  </p:clrMapOvr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214</Words>
  <Application>Microsoft Office PowerPoint</Application>
  <PresentationFormat>Presentación en pantalla 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3_ELIXIR_template</vt:lpstr>
      <vt:lpstr>5_ELIXIR_template</vt:lpstr>
      <vt:lpstr>ELIXIR-EXCELERATE HPC course</vt:lpstr>
      <vt:lpstr>Instructors, support and advisors</vt:lpstr>
      <vt:lpstr>Overview</vt:lpstr>
      <vt:lpstr>Schedule</vt:lpstr>
      <vt:lpstr>Schedule</vt:lpstr>
      <vt:lpstr>Computing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14</cp:revision>
  <dcterms:modified xsi:type="dcterms:W3CDTF">2017-04-04T07:42:48Z</dcterms:modified>
</cp:coreProperties>
</file>