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9"/>
  </p:notesMasterIdLst>
  <p:sldIdLst>
    <p:sldId id="256" r:id="rId3"/>
    <p:sldId id="276" r:id="rId4"/>
    <p:sldId id="293" r:id="rId5"/>
    <p:sldId id="288" r:id="rId6"/>
    <p:sldId id="292" r:id="rId7"/>
    <p:sldId id="289" r:id="rId8"/>
    <p:sldId id="277" r:id="rId9"/>
    <p:sldId id="279" r:id="rId10"/>
    <p:sldId id="280" r:id="rId11"/>
    <p:sldId id="281" r:id="rId12"/>
    <p:sldId id="283" r:id="rId13"/>
    <p:sldId id="290" r:id="rId14"/>
    <p:sldId id="282" r:id="rId15"/>
    <p:sldId id="284" r:id="rId16"/>
    <p:sldId id="286" r:id="rId17"/>
    <p:sldId id="28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6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2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0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6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translate?hl=en&amp;sl=auto&amp;tl=en&amp;u=http%3A%2F%2Fwww.uma.es%2Fservicio-central-de-informatica%2Finfo%2F7655%2Fwifiuma%2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irimoyo.ac.uma.es/compartir/hpc-excelerate/private-keys-hpc-course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Leskosec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Creating a new ‘site’ (II)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1" y="1846313"/>
            <a:ext cx="6125834" cy="431899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48064" y="2420888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/>
          <p:cNvSpPr/>
          <p:nvPr/>
        </p:nvSpPr>
        <p:spPr>
          <a:xfrm>
            <a:off x="5149736" y="2740736"/>
            <a:ext cx="25186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>
            <a:off x="5153010" y="3356992"/>
            <a:ext cx="25186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5149736" y="3667719"/>
            <a:ext cx="2518608" cy="553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echa derecha 3"/>
          <p:cNvSpPr/>
          <p:nvPr/>
        </p:nvSpPr>
        <p:spPr>
          <a:xfrm rot="16200000">
            <a:off x="6558677" y="6255647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the ‘Sites manager’ again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4" y="1628800"/>
            <a:ext cx="6203031" cy="516919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848604" y="2174896"/>
            <a:ext cx="64290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Click ‘Edit -&gt; Settings</a:t>
            </a:r>
            <a:r>
              <a:rPr lang="en-US" sz="2000" dirty="0" smtClean="0">
                <a:solidFill>
                  <a:srgbClr val="2F5897"/>
                </a:solidFill>
              </a:rPr>
              <a:t>’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>
                <a:solidFill>
                  <a:srgbClr val="2F5897"/>
                </a:solidFill>
              </a:rPr>
              <a:t>Save the unprotected key file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6" y="1682053"/>
            <a:ext cx="6828084" cy="44832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468462" y="5250220"/>
            <a:ext cx="82361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6" y="1697758"/>
            <a:ext cx="6845834" cy="44675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679654" cy="43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Connect to the created site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1" y="1844824"/>
            <a:ext cx="6125834" cy="431899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979712" y="249289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echa derecha 3"/>
          <p:cNvSpPr/>
          <p:nvPr/>
        </p:nvSpPr>
        <p:spPr>
          <a:xfrm rot="16200000">
            <a:off x="5780228" y="6255647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File browsing and transfer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4" y="1632246"/>
            <a:ext cx="6203031" cy="5162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75656" y="3336896"/>
            <a:ext cx="217139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4622240" y="3337707"/>
            <a:ext cx="16059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Downloading the course material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</a:t>
            </a:r>
            <a:r>
              <a:rPr lang="en-US" sz="2000" dirty="0">
                <a:solidFill>
                  <a:srgbClr val="2F5897"/>
                </a:solidFill>
              </a:rPr>
              <a:t>the GitHub web: https://</a:t>
            </a:r>
            <a:r>
              <a:rPr lang="en-US" sz="2000" dirty="0" smtClean="0">
                <a:solidFill>
                  <a:srgbClr val="2F5897"/>
                </a:solidFill>
              </a:rPr>
              <a:t>github.com/oscartt89/hpc-excelerate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0" y="1700808"/>
            <a:ext cx="6433783" cy="486916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5950200" y="3665120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echa derecha 7"/>
          <p:cNvSpPr/>
          <p:nvPr/>
        </p:nvSpPr>
        <p:spPr>
          <a:xfrm>
            <a:off x="5394232" y="469332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98"/>
          <a:stretch/>
        </p:blipFill>
        <p:spPr>
          <a:xfrm>
            <a:off x="1187624" y="2780928"/>
            <a:ext cx="7019925" cy="241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Downloading the course material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a terminal window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Type: 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https://</a:t>
            </a:r>
            <a:r>
              <a:rPr lang="en-US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github.com/oscartt89/hpc-excelerate.git</a:t>
            </a:r>
            <a:endParaRPr lang="en-US" sz="16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Wifi</a:t>
            </a:r>
            <a:r>
              <a:rPr lang="en-US" b="1" dirty="0" smtClean="0">
                <a:solidFill>
                  <a:srgbClr val="FF9900"/>
                </a:solidFill>
              </a:rPr>
              <a:t> </a:t>
            </a:r>
            <a:r>
              <a:rPr lang="en-US" b="1" dirty="0" smtClean="0">
                <a:solidFill>
                  <a:srgbClr val="FF9900"/>
                </a:solidFill>
              </a:rPr>
              <a:t>connection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</a:t>
            </a:r>
            <a:r>
              <a:rPr lang="en-US" sz="2000" dirty="0" err="1" smtClean="0">
                <a:solidFill>
                  <a:srgbClr val="2F5897"/>
                </a:solidFill>
              </a:rPr>
              <a:t>WifiUma</a:t>
            </a:r>
            <a:r>
              <a:rPr lang="en-US" sz="2000" dirty="0" smtClean="0">
                <a:solidFill>
                  <a:srgbClr val="2F5897"/>
                </a:solidFill>
              </a:rPr>
              <a:t>, Password: </a:t>
            </a:r>
            <a:r>
              <a:rPr lang="en-US" sz="2000" dirty="0" err="1" smtClean="0">
                <a:solidFill>
                  <a:srgbClr val="2F5897"/>
                </a:solidFill>
              </a:rPr>
              <a:t>wifi-uma</a:t>
            </a:r>
            <a:r>
              <a:rPr lang="en-US" sz="2000" dirty="0" smtClean="0">
                <a:solidFill>
                  <a:srgbClr val="2F5897"/>
                </a:solidFill>
              </a:rPr>
              <a:t> (only for local network)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</a:t>
            </a:r>
            <a:r>
              <a:rPr lang="en-US" sz="2000" dirty="0" err="1" smtClean="0">
                <a:solidFill>
                  <a:srgbClr val="2F5897"/>
                </a:solidFill>
              </a:rPr>
              <a:t>alumnos</a:t>
            </a:r>
            <a:r>
              <a:rPr lang="en-US" sz="2000" dirty="0" smtClean="0">
                <a:solidFill>
                  <a:srgbClr val="2F5897"/>
                </a:solidFill>
              </a:rPr>
              <a:t> (Students of the University of Malaga)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</a:t>
            </a:r>
            <a:r>
              <a:rPr lang="en-US" sz="2000" dirty="0" err="1" smtClean="0">
                <a:solidFill>
                  <a:srgbClr val="2F5897"/>
                </a:solidFill>
              </a:rPr>
              <a:t>eduroam</a:t>
            </a:r>
            <a:r>
              <a:rPr lang="en-US" sz="2000" dirty="0" smtClean="0">
                <a:solidFill>
                  <a:srgbClr val="2F5897"/>
                </a:solidFill>
              </a:rPr>
              <a:t> (Students from other universities)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pas (for the rest of students)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1600" dirty="0" smtClean="0">
                <a:solidFill>
                  <a:srgbClr val="2F5897"/>
                </a:solidFill>
              </a:rPr>
              <a:t>You need to enter as username the one provided in the piece of paper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1600" dirty="0" smtClean="0">
                <a:solidFill>
                  <a:srgbClr val="2F5897"/>
                </a:solidFill>
              </a:rPr>
              <a:t>The password is: EXCELERATE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1600" dirty="0" smtClean="0">
                <a:solidFill>
                  <a:srgbClr val="2F5897"/>
                </a:solidFill>
                <a:hlinkClick r:id="rId3"/>
              </a:rPr>
              <a:t>More info </a:t>
            </a:r>
            <a:r>
              <a:rPr lang="en-US" sz="1600" dirty="0" smtClean="0">
                <a:solidFill>
                  <a:srgbClr val="2F5897"/>
                </a:solidFill>
              </a:rPr>
              <a:t>about how to configure it in each device</a:t>
            </a:r>
            <a:endParaRPr sz="16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a web browser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Download the file: </a:t>
            </a:r>
            <a:r>
              <a:rPr lang="en-US" sz="2000" dirty="0" smtClean="0">
                <a:solidFill>
                  <a:srgbClr val="2F5897"/>
                </a:solidFill>
                <a:hlinkClick r:id="rId3"/>
              </a:rPr>
              <a:t>https://chirimoyo.ac.uma.es/compartir/hpc-excelerate/private-keys-hpc-course.zip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Extract all the files and pick the corresponding one to the username you have been provided (e.g. griduser001 – ida_rsa_griduser001)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(Windows users)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</a:t>
            </a:r>
            <a:r>
              <a:rPr lang="en-US" sz="2000" dirty="0" err="1" smtClean="0">
                <a:solidFill>
                  <a:srgbClr val="2F5897"/>
                </a:solidFill>
              </a:rPr>
              <a:t>PuTTY</a:t>
            </a:r>
            <a:r>
              <a:rPr lang="en-US" sz="2000" dirty="0" smtClean="0">
                <a:solidFill>
                  <a:srgbClr val="2F5897"/>
                </a:solidFill>
              </a:rPr>
              <a:t> gen (Key Generator)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Load your </a:t>
            </a:r>
            <a:r>
              <a:rPr lang="en-US" sz="2000" dirty="0">
                <a:solidFill>
                  <a:srgbClr val="2F5897"/>
                </a:solidFill>
              </a:rPr>
              <a:t>corresponding </a:t>
            </a:r>
            <a:r>
              <a:rPr lang="en-US" sz="2000" dirty="0" smtClean="0">
                <a:solidFill>
                  <a:srgbClr val="2F5897"/>
                </a:solidFill>
              </a:rPr>
              <a:t>ida_rsa_griduser001 file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(Choose All Files *.* option)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Browse to the file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Enter the passphrase provided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in the piece of paper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Save the private key in .</a:t>
            </a:r>
            <a:r>
              <a:rPr lang="en-US" sz="2000" dirty="0" err="1" smtClean="0">
                <a:solidFill>
                  <a:srgbClr val="2F5897"/>
                </a:solidFill>
              </a:rPr>
              <a:t>ppk</a:t>
            </a:r>
            <a:r>
              <a:rPr lang="en-US" sz="2000" dirty="0" smtClean="0">
                <a:solidFill>
                  <a:srgbClr val="2F5897"/>
                </a:solidFill>
              </a:rPr>
              <a:t> to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be used in </a:t>
            </a:r>
            <a:r>
              <a:rPr lang="en-US" sz="2000" dirty="0" err="1" smtClean="0">
                <a:solidFill>
                  <a:srgbClr val="2F5897"/>
                </a:solidFill>
              </a:rPr>
              <a:t>PuTTy</a:t>
            </a:r>
            <a:r>
              <a:rPr lang="en-US" sz="2000" dirty="0" smtClean="0">
                <a:solidFill>
                  <a:srgbClr val="2F5897"/>
                </a:solidFill>
              </a:rPr>
              <a:t> and FileZilla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70368"/>
            <a:ext cx="4038228" cy="39069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166" y="2002840"/>
            <a:ext cx="3988147" cy="38744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446" y="1991366"/>
            <a:ext cx="4011367" cy="38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(Windows users)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</a:t>
            </a:r>
            <a:r>
              <a:rPr lang="en-US" sz="2000" dirty="0" err="1" smtClean="0">
                <a:solidFill>
                  <a:srgbClr val="2F5897"/>
                </a:solidFill>
              </a:rPr>
              <a:t>PuTTY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 ‘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griduserXXX@osolnik.arnes.si</a:t>
            </a:r>
            <a:r>
              <a:rPr lang="en-US" sz="2000" dirty="0">
                <a:solidFill>
                  <a:srgbClr val="2F5897"/>
                </a:solidFill>
              </a:rPr>
              <a:t>’ </a:t>
            </a:r>
            <a:r>
              <a:rPr lang="en-US" sz="2000" dirty="0" smtClean="0">
                <a:solidFill>
                  <a:srgbClr val="2F5897"/>
                </a:solidFill>
              </a:rPr>
              <a:t>in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hostname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Navigate to SSH-&gt;</a:t>
            </a:r>
            <a:r>
              <a:rPr lang="en-US" sz="2000" dirty="0" err="1" smtClean="0">
                <a:solidFill>
                  <a:srgbClr val="2F5897"/>
                </a:solidFill>
              </a:rPr>
              <a:t>Auth</a:t>
            </a:r>
            <a:r>
              <a:rPr lang="en-US" sz="2000" dirty="0" smtClean="0">
                <a:solidFill>
                  <a:srgbClr val="2F5897"/>
                </a:solidFill>
              </a:rPr>
              <a:t> and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browse to the previously generated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.</a:t>
            </a:r>
            <a:r>
              <a:rPr lang="en-US" sz="2000" dirty="0" err="1" smtClean="0">
                <a:solidFill>
                  <a:srgbClr val="2F5897"/>
                </a:solidFill>
              </a:rPr>
              <a:t>ppk</a:t>
            </a:r>
            <a:r>
              <a:rPr lang="en-US" sz="2000" dirty="0" smtClean="0">
                <a:solidFill>
                  <a:srgbClr val="2F5897"/>
                </a:solidFill>
              </a:rPr>
              <a:t> file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>
                <a:solidFill>
                  <a:srgbClr val="2F5897"/>
                </a:solidFill>
              </a:rPr>
              <a:t>Type a session name of your</a:t>
            </a:r>
            <a:br>
              <a:rPr lang="en-US" sz="2000" dirty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</a:rPr>
              <a:t>preference in the “Saved sessions”</a:t>
            </a:r>
            <a:br>
              <a:rPr lang="en-US" sz="2000" dirty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</a:rPr>
              <a:t>text field and click “Save</a:t>
            </a:r>
            <a:r>
              <a:rPr lang="en-US" sz="2000" dirty="0" smtClean="0">
                <a:solidFill>
                  <a:srgbClr val="2F5897"/>
                </a:solidFill>
              </a:rPr>
              <a:t>”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Click </a:t>
            </a:r>
            <a:r>
              <a:rPr lang="en-US" sz="2000" dirty="0" smtClean="0">
                <a:solidFill>
                  <a:srgbClr val="2F5897"/>
                </a:solidFill>
              </a:rPr>
              <a:t>“Open”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 the private key passphrase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contained in the piece of paper,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press enter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1900"/>
          <a:stretch/>
        </p:blipFill>
        <p:spPr>
          <a:xfrm>
            <a:off x="4860032" y="2060848"/>
            <a:ext cx="3933593" cy="37177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87" y="2060847"/>
            <a:ext cx="3846177" cy="37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(Windows users)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628800"/>
            <a:ext cx="6410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(Linux users)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a terminal window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 ‘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id_rsa_griduserXXX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griduserXXX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@osolnik.arnes.si</a:t>
            </a:r>
            <a:r>
              <a:rPr lang="en-US" sz="2000" dirty="0" smtClean="0">
                <a:solidFill>
                  <a:srgbClr val="2F5897"/>
                </a:solidFill>
              </a:rPr>
              <a:t>’ and press enter (change ‘XXX’ to the provided user account)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Then you will be asked for the certificate passphrase which is in the piece of paper together with the user name </a:t>
            </a: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98532"/>
            <a:ext cx="6299423" cy="3311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02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FileZilla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4" y="1628800"/>
            <a:ext cx="6203031" cy="516919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848604" y="2174896"/>
            <a:ext cx="64290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Creating a new ‘site’ (I)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6129157" cy="4318992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1408820" y="4869160"/>
            <a:ext cx="64290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5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336</Words>
  <Application>Microsoft Office PowerPoint</Application>
  <PresentationFormat>Presentación en pantalla (4:3)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Wifi connection</vt:lpstr>
      <vt:lpstr>SSH connection</vt:lpstr>
      <vt:lpstr>SSH connection (Windows users)</vt:lpstr>
      <vt:lpstr>SSH connection (Windows users)</vt:lpstr>
      <vt:lpstr>SSH connection (Windows users)</vt:lpstr>
      <vt:lpstr>SSH connection (Linux users)</vt:lpstr>
      <vt:lpstr>File transfer (FileZilla)</vt:lpstr>
      <vt:lpstr>File transfer (FileZilla)</vt:lpstr>
      <vt:lpstr>File transfer (FileZilla)</vt:lpstr>
      <vt:lpstr>File transfer (FileZilla)</vt:lpstr>
      <vt:lpstr>File transfer (FileZilla)</vt:lpstr>
      <vt:lpstr>File transfer (FileZilla)</vt:lpstr>
      <vt:lpstr>File transfer (FileZilla)</vt:lpstr>
      <vt:lpstr>Downloading the course material</vt:lpstr>
      <vt:lpstr>Downloading the course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42</cp:revision>
  <dcterms:modified xsi:type="dcterms:W3CDTF">2017-04-03T13:39:41Z</dcterms:modified>
</cp:coreProperties>
</file>